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98"/>
  </p:notesMasterIdLst>
  <p:sldIdLst>
    <p:sldId id="322" r:id="rId2"/>
    <p:sldId id="283" r:id="rId3"/>
    <p:sldId id="256" r:id="rId4"/>
    <p:sldId id="266" r:id="rId5"/>
    <p:sldId id="257" r:id="rId6"/>
    <p:sldId id="259" r:id="rId7"/>
    <p:sldId id="261" r:id="rId8"/>
    <p:sldId id="260" r:id="rId9"/>
    <p:sldId id="282" r:id="rId10"/>
    <p:sldId id="284" r:id="rId11"/>
    <p:sldId id="371" r:id="rId12"/>
    <p:sldId id="372" r:id="rId13"/>
    <p:sldId id="373" r:id="rId14"/>
    <p:sldId id="374" r:id="rId15"/>
    <p:sldId id="375" r:id="rId16"/>
    <p:sldId id="376" r:id="rId17"/>
    <p:sldId id="291" r:id="rId18"/>
    <p:sldId id="378" r:id="rId19"/>
    <p:sldId id="379" r:id="rId20"/>
    <p:sldId id="380" r:id="rId21"/>
    <p:sldId id="381" r:id="rId22"/>
    <p:sldId id="382" r:id="rId23"/>
    <p:sldId id="383" r:id="rId24"/>
    <p:sldId id="298" r:id="rId25"/>
    <p:sldId id="384" r:id="rId26"/>
    <p:sldId id="385" r:id="rId27"/>
    <p:sldId id="386" r:id="rId28"/>
    <p:sldId id="387" r:id="rId29"/>
    <p:sldId id="388" r:id="rId30"/>
    <p:sldId id="389" r:id="rId31"/>
    <p:sldId id="305" r:id="rId32"/>
    <p:sldId id="390" r:id="rId33"/>
    <p:sldId id="391" r:id="rId34"/>
    <p:sldId id="392" r:id="rId35"/>
    <p:sldId id="393" r:id="rId36"/>
    <p:sldId id="394" r:id="rId37"/>
    <p:sldId id="395" r:id="rId38"/>
    <p:sldId id="364" r:id="rId39"/>
    <p:sldId id="396" r:id="rId40"/>
    <p:sldId id="397" r:id="rId41"/>
    <p:sldId id="398" r:id="rId42"/>
    <p:sldId id="399" r:id="rId43"/>
    <p:sldId id="400" r:id="rId44"/>
    <p:sldId id="401" r:id="rId45"/>
    <p:sldId id="312" r:id="rId46"/>
    <p:sldId id="402" r:id="rId47"/>
    <p:sldId id="403" r:id="rId48"/>
    <p:sldId id="404" r:id="rId49"/>
    <p:sldId id="405" r:id="rId50"/>
    <p:sldId id="406" r:id="rId51"/>
    <p:sldId id="407" r:id="rId52"/>
    <p:sldId id="319" r:id="rId53"/>
    <p:sldId id="408" r:id="rId54"/>
    <p:sldId id="409" r:id="rId55"/>
    <p:sldId id="410" r:id="rId56"/>
    <p:sldId id="411" r:id="rId57"/>
    <p:sldId id="412" r:id="rId58"/>
    <p:sldId id="413" r:id="rId59"/>
    <p:sldId id="326" r:id="rId60"/>
    <p:sldId id="414" r:id="rId61"/>
    <p:sldId id="415" r:id="rId62"/>
    <p:sldId id="416" r:id="rId63"/>
    <p:sldId id="417" r:id="rId64"/>
    <p:sldId id="418" r:id="rId65"/>
    <p:sldId id="419" r:id="rId66"/>
    <p:sldId id="420" r:id="rId67"/>
    <p:sldId id="334" r:id="rId68"/>
    <p:sldId id="421" r:id="rId69"/>
    <p:sldId id="422" r:id="rId70"/>
    <p:sldId id="423" r:id="rId71"/>
    <p:sldId id="424" r:id="rId72"/>
    <p:sldId id="425" r:id="rId73"/>
    <p:sldId id="426" r:id="rId74"/>
    <p:sldId id="341" r:id="rId75"/>
    <p:sldId id="427" r:id="rId76"/>
    <p:sldId id="428" r:id="rId77"/>
    <p:sldId id="429" r:id="rId78"/>
    <p:sldId id="430" r:id="rId79"/>
    <p:sldId id="431" r:id="rId80"/>
    <p:sldId id="432" r:id="rId81"/>
    <p:sldId id="287" r:id="rId82"/>
    <p:sldId id="349" r:id="rId83"/>
    <p:sldId id="433" r:id="rId84"/>
    <p:sldId id="434" r:id="rId85"/>
    <p:sldId id="289" r:id="rId86"/>
    <p:sldId id="286" r:id="rId87"/>
    <p:sldId id="435" r:id="rId88"/>
    <p:sldId id="436" r:id="rId89"/>
    <p:sldId id="288" r:id="rId90"/>
    <p:sldId id="357" r:id="rId91"/>
    <p:sldId id="437" r:id="rId92"/>
    <p:sldId id="438" r:id="rId93"/>
    <p:sldId id="439" r:id="rId94"/>
    <p:sldId id="440" r:id="rId95"/>
    <p:sldId id="441" r:id="rId96"/>
    <p:sldId id="285" r:id="rId97"/>
  </p:sldIdLst>
  <p:sldSz cx="9144000" cy="5143500" type="screen16x9"/>
  <p:notesSz cx="6858000" cy="9144000"/>
  <p:embeddedFontLst>
    <p:embeddedFont>
      <p:font typeface="Arial Black" panose="020B0604020202020204" pitchFamily="34" charset="0"/>
      <p:bold r:id="rId99"/>
    </p:embeddedFont>
    <p:embeddedFont>
      <p:font typeface="Calibri" panose="020F0502020204030204" pitchFamily="34" charset="0"/>
      <p:regular r:id="rId100"/>
      <p:bold r:id="rId101"/>
      <p:italic r:id="rId102"/>
      <p:boldItalic r:id="rId103"/>
    </p:embeddedFont>
    <p:embeddedFont>
      <p:font typeface="Century Gothic" panose="020B0502020202020204" pitchFamily="34" charset="0"/>
      <p:regular r:id="rId104"/>
      <p:bold r:id="rId105"/>
      <p:italic r:id="rId106"/>
      <p:boldItalic r:id="rId107"/>
    </p:embeddedFont>
    <p:embeddedFont>
      <p:font typeface="Montserrat Black" pitchFamily="2" charset="77"/>
      <p:bold r:id="rId108"/>
      <p:italic r:id="rId109"/>
      <p:boldItalic r:id="rId110"/>
    </p:embeddedFont>
    <p:embeddedFont>
      <p:font typeface="Montserrat ExtraBold" pitchFamily="2" charset="77"/>
      <p:bold r:id="rId111"/>
      <p:italic r:id="rId112"/>
      <p:boldItalic r:id="rId113"/>
    </p:embeddedFont>
    <p:embeddedFont>
      <p:font typeface="Montserrat SemiBold" panose="020B0604020202020204" pitchFamily="34" charset="0"/>
      <p:regular r:id="rId114"/>
      <p:bold r:id="rId115"/>
    </p:embeddedFont>
    <p:embeddedFont>
      <p:font typeface="Questrial" pitchFamily="2" charset="77"/>
      <p:regular r:id="rId1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 Hernández" initials="SH" lastIdx="6" clrIdx="0">
    <p:extLst>
      <p:ext uri="{19B8F6BF-5375-455C-9EA6-DF929625EA0E}">
        <p15:presenceInfo xmlns:p15="http://schemas.microsoft.com/office/powerpoint/2012/main" userId="S::shernandez@bioazul.com::6db2d52a-9f61-485f-9bcd-b13f6e8f7e58" providerId="AD"/>
      </p:ext>
    </p:extLst>
  </p:cmAuthor>
  <p:cmAuthor id="2" name="Alessia  Signorelli" initials="AS" lastIdx="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474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D0EBC5-E89F-1144-875D-41C1289AF268}" v="1" dt="2021-04-12T14:52:42.735"/>
  </p1510:revLst>
</p1510:revInfo>
</file>

<file path=ppt/tableStyles.xml><?xml version="1.0" encoding="utf-8"?>
<a:tblStyleLst xmlns:a="http://schemas.openxmlformats.org/drawingml/2006/main" def="{1A31AAC3-D802-4793-87A0-9179ACE2DC6B}">
  <a:tblStyle styleId="{1A31AAC3-D802-4793-87A0-9179ACE2DC6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12" autoAdjust="0"/>
    <p:restoredTop sz="94643"/>
  </p:normalViewPr>
  <p:slideViewPr>
    <p:cSldViewPr snapToGrid="0">
      <p:cViewPr varScale="1">
        <p:scale>
          <a:sx n="123" d="100"/>
          <a:sy n="123" d="100"/>
        </p:scale>
        <p:origin x="208" y="456"/>
      </p:cViewPr>
      <p:guideLst>
        <p:guide orient="horz" pos="1620"/>
        <p:guide pos="2880"/>
      </p:guideLst>
    </p:cSldViewPr>
  </p:slideViewPr>
  <p:notesTextViewPr>
    <p:cViewPr>
      <p:scale>
        <a:sx n="1" d="1"/>
        <a:sy n="1" d="1"/>
      </p:scale>
      <p:origin x="0" y="0"/>
    </p:cViewPr>
  </p:notesTextViewPr>
  <p:sorterViewPr>
    <p:cViewPr>
      <p:scale>
        <a:sx n="100" d="100"/>
        <a:sy n="100" d="100"/>
      </p:scale>
      <p:origin x="0" y="-239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ommentAuthors" Target="commentAuthor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4.fntdata"/><Relationship Id="rId16" Type="http://schemas.openxmlformats.org/officeDocument/2006/relationships/slide" Target="slides/slide15.xml"/><Relationship Id="rId107" Type="http://schemas.openxmlformats.org/officeDocument/2006/relationships/font" Target="fonts/font9.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5.fntdata"/><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5.fntdata"/><Relationship Id="rId108" Type="http://schemas.openxmlformats.org/officeDocument/2006/relationships/font" Target="fonts/font10.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6.fntdata"/><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1.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6.fntdata"/><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2.fntdata"/><Relationship Id="rId115" Type="http://schemas.openxmlformats.org/officeDocument/2006/relationships/font" Target="fonts/font17.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2.fntdata"/><Relationship Id="rId105"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3.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font" Target="fonts/font1.fntdata"/><Relationship Id="rId101" Type="http://schemas.openxmlformats.org/officeDocument/2006/relationships/font" Target="fonts/font3.fntdata"/><Relationship Id="rId122" Type="http://schemas.microsoft.com/office/2015/10/relationships/revisionInfo" Target="revisionInfo.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2-23T13:10:41.669" idx="1">
    <p:pos x="10" y="10"/>
    <p:text>I added the logos here, you can add CPIP logo too if you want</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extLst>
      <p:ext uri="{BB962C8B-B14F-4D97-AF65-F5344CB8AC3E}">
        <p14:creationId xmlns:p14="http://schemas.microsoft.com/office/powerpoint/2010/main" val="71289423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Black" pitchFamily="34" charset="0"/>
        <a:ea typeface="Arial Black"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360" name="Google Shape;3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defPPr/>
          </a:lstStyle>
          <a:p>
            <a:pPr marL="0" lvl="0" indent="0" algn="l" rtl="0">
              <a:spcBef>
                <a:spcPct val="0"/>
              </a:spcBef>
              <a:spcAft>
                <a:spcPct val="0"/>
              </a:spcAft>
              <a:buNone/>
            </a:pPr>
            <a:endParaRPr/>
          </a:p>
        </p:txBody>
      </p:sp>
    </p:spTree>
    <p:extLst>
      <p:ext uri="{BB962C8B-B14F-4D97-AF65-F5344CB8AC3E}">
        <p14:creationId xmlns:p14="http://schemas.microsoft.com/office/powerpoint/2010/main" val="3737279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9b481fac21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9b481fac21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9a35ab5fc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9a35ab5fc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9a35ab5fc7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9a35ab5fc7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9a35ab5fc7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9a35ab5fc7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9b481fac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9b481fac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9b481fac21_0_2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9b481fac21_0_2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9527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9b481fac21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9b481fac21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9a35ab5fc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9a35ab5fc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636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9a35ab5fc7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9a35ab5fc7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9a35ab5fc7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9a35ab5fc7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9b481fac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9b481fac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9b481fac21_0_2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9b481fac21_0_2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9b481fac21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9b481fac21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9a35ab5fc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9a35ab5fc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9a35ab5fc7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9a35ab5fc7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9a35ab5fc7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9a35ab5fc7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9b481fac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9b481fac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9b481fac21_0_2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9b481fac21_0_2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9b481fac21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9b481fac21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9b481fac21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9b481fac21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9a35ab5fc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9a35ab5fc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9a35ab5fc7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9a35ab5fc7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9a35ab5fc7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9a35ab5fc7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9b481fac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9b481fac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9b481fac21_0_2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9b481fac21_0_2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9b481fac21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9b481fac21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9a35ab5fc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9a35ab5fc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9a35ab5fc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9a35ab5fc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9a35ab5fc7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9a35ab5fc7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9a35ab5fc7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9a35ab5fc7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9b481fac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9b481fac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9b481fac21_0_2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9b481fac21_0_2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95274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9b481fac21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9b481fac21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9a35ab5fc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9a35ab5fc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9a35ab5fc7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9a35ab5fc7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9a35ab5fc7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9a35ab5fc7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9b481fac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9b481fac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9a35ab5fc7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9a35ab5fc7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9b481fac21_0_2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9b481fac21_0_2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9b481fac21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9b481fac21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9a35ab5fc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9a35ab5fc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9a35ab5fc7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9a35ab5fc7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9a35ab5fc7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9a35ab5fc7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9b481fac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9b481fac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9b481fac21_0_2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9b481fac21_0_2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9b481fac21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9b481fac21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9a35ab5fc7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9a35ab5fc7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9a35ab5fc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9a35ab5fc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9a35ab5fc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9a35ab5fc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32944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9a35ab5fc7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9a35ab5fc7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9a35ab5fc7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9a35ab5fc7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9b481fac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9b481fac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9b481fac21_0_2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9b481fac21_0_2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9b481fac21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9b481fac21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9a35ab5fc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9a35ab5fc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9a35ab5fc7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9a35ab5fc7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9b481fac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9b481fac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9a35ab5fc7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9a35ab5fc7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9b481fac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9b481fac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9b481fac21_0_2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9b481fac21_0_2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87570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9b481fac21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9b481fac21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9a35ab5fc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9a35ab5fc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9a35ab5fc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9a35ab5fc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38420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9a35ab5fc7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9a35ab5fc7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9a35ab5fc7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9a35ab5fc7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9b481fac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9b481fac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9b481fac21_0_2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9b481fac21_0_2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9b481fac21_0_2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9b481fac21_0_2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95274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9b481fac21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9b481fac21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9a35ab5fc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9a35ab5fc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9a35ab5fc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9a35ab5fc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9a35ab5fc7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9a35ab5fc7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9a35ab5fc7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9a35ab5fc7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9b481fac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9b481fac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9b481fac21_0_2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9b481fac21_0_2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95274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29367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9b481fac21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9b481fac21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153594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9a35ab5fc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9a35ab5fc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9a35ab5fc7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9a35ab5fc7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9a35ab5fc7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9a35ab5fc7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9b481fac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9b481fac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9b481fac21_0_2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9b481fac21_0_2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3487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66650" y="1673588"/>
            <a:ext cx="7010700" cy="1030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atin typeface="Arial Black" pitchFamily="34" charset="0"/>
                <a:cs typeface="Arial"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0" name="Google Shape;10;p2"/>
          <p:cNvSpPr txBox="1">
            <a:spLocks noGrp="1"/>
          </p:cNvSpPr>
          <p:nvPr>
            <p:ph type="subTitle" idx="1"/>
          </p:nvPr>
        </p:nvSpPr>
        <p:spPr>
          <a:xfrm>
            <a:off x="1066650" y="2740663"/>
            <a:ext cx="70107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200"/>
              <a:buNone/>
              <a:defRPr sz="2200">
                <a:latin typeface="Century Gothic" pitchFamily="34" charset="0"/>
              </a:defRPr>
            </a:lvl1pPr>
            <a:lvl2pPr lvl="1" algn="ctr">
              <a:lnSpc>
                <a:spcPct val="100000"/>
              </a:lnSpc>
              <a:spcBef>
                <a:spcPts val="0"/>
              </a:spcBef>
              <a:spcAft>
                <a:spcPts val="0"/>
              </a:spcAft>
              <a:buSzPts val="2200"/>
              <a:buNone/>
              <a:defRPr sz="2200"/>
            </a:lvl2pPr>
            <a:lvl3pPr lvl="2" algn="ctr">
              <a:lnSpc>
                <a:spcPct val="100000"/>
              </a:lnSpc>
              <a:spcBef>
                <a:spcPts val="0"/>
              </a:spcBef>
              <a:spcAft>
                <a:spcPts val="0"/>
              </a:spcAft>
              <a:buSzPts val="2200"/>
              <a:buNone/>
              <a:defRPr sz="2200"/>
            </a:lvl3pPr>
            <a:lvl4pPr lvl="3" algn="ctr">
              <a:lnSpc>
                <a:spcPct val="100000"/>
              </a:lnSpc>
              <a:spcBef>
                <a:spcPts val="0"/>
              </a:spcBef>
              <a:spcAft>
                <a:spcPts val="0"/>
              </a:spcAft>
              <a:buSzPts val="2200"/>
              <a:buNone/>
              <a:defRPr sz="2200"/>
            </a:lvl4pPr>
            <a:lvl5pPr lvl="4" algn="ctr">
              <a:lnSpc>
                <a:spcPct val="100000"/>
              </a:lnSpc>
              <a:spcBef>
                <a:spcPts val="0"/>
              </a:spcBef>
              <a:spcAft>
                <a:spcPts val="0"/>
              </a:spcAft>
              <a:buSzPts val="2200"/>
              <a:buNone/>
              <a:defRPr sz="2200"/>
            </a:lvl5pPr>
            <a:lvl6pPr lvl="5" algn="ctr">
              <a:lnSpc>
                <a:spcPct val="100000"/>
              </a:lnSpc>
              <a:spcBef>
                <a:spcPts val="0"/>
              </a:spcBef>
              <a:spcAft>
                <a:spcPts val="0"/>
              </a:spcAft>
              <a:buSzPts val="2200"/>
              <a:buNone/>
              <a:defRPr sz="2200"/>
            </a:lvl6pPr>
            <a:lvl7pPr lvl="6" algn="ctr">
              <a:lnSpc>
                <a:spcPct val="100000"/>
              </a:lnSpc>
              <a:spcBef>
                <a:spcPts val="0"/>
              </a:spcBef>
              <a:spcAft>
                <a:spcPts val="0"/>
              </a:spcAft>
              <a:buSzPts val="2200"/>
              <a:buNone/>
              <a:defRPr sz="2200"/>
            </a:lvl7pPr>
            <a:lvl8pPr lvl="7" algn="ctr">
              <a:lnSpc>
                <a:spcPct val="100000"/>
              </a:lnSpc>
              <a:spcBef>
                <a:spcPts val="0"/>
              </a:spcBef>
              <a:spcAft>
                <a:spcPts val="0"/>
              </a:spcAft>
              <a:buSzPts val="2200"/>
              <a:buNone/>
              <a:defRPr sz="2200"/>
            </a:lvl8pPr>
            <a:lvl9pPr lvl="8" algn="ctr">
              <a:lnSpc>
                <a:spcPct val="100000"/>
              </a:lnSpc>
              <a:spcBef>
                <a:spcPts val="0"/>
              </a:spcBef>
              <a:spcAft>
                <a:spcPts val="0"/>
              </a:spcAft>
              <a:buSzPts val="2200"/>
              <a:buNone/>
              <a:defRPr sz="2200"/>
            </a:lvl9pPr>
          </a:lstStyle>
          <a:p>
            <a:endParaRPr dirty="0"/>
          </a:p>
        </p:txBody>
      </p:sp>
      <p:sp>
        <p:nvSpPr>
          <p:cNvPr id="11" name="Google Shape;11;p2"/>
          <p:cNvSpPr/>
          <p:nvPr/>
        </p:nvSpPr>
        <p:spPr>
          <a:xfrm>
            <a:off x="1972547" y="4747918"/>
            <a:ext cx="277673" cy="277977"/>
          </a:xfrm>
          <a:custGeom>
            <a:avLst/>
            <a:gdLst/>
            <a:ahLst/>
            <a:cxnLst/>
            <a:rect l="l" t="t" r="r" b="b"/>
            <a:pathLst>
              <a:path w="913" h="914" extrusionOk="0">
                <a:moveTo>
                  <a:pt x="456" y="1"/>
                </a:moveTo>
                <a:cubicBezTo>
                  <a:pt x="206" y="1"/>
                  <a:pt x="0" y="204"/>
                  <a:pt x="0" y="457"/>
                </a:cubicBezTo>
                <a:cubicBezTo>
                  <a:pt x="0" y="708"/>
                  <a:pt x="206" y="914"/>
                  <a:pt x="456" y="914"/>
                </a:cubicBezTo>
                <a:cubicBezTo>
                  <a:pt x="710" y="914"/>
                  <a:pt x="913" y="708"/>
                  <a:pt x="913" y="457"/>
                </a:cubicBezTo>
                <a:cubicBezTo>
                  <a:pt x="913" y="204"/>
                  <a:pt x="710" y="1"/>
                  <a:pt x="4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12" name="Google Shape;12;p2"/>
          <p:cNvSpPr/>
          <p:nvPr/>
        </p:nvSpPr>
        <p:spPr>
          <a:xfrm>
            <a:off x="7197175" y="3463675"/>
            <a:ext cx="2161866" cy="2321456"/>
          </a:xfrm>
          <a:custGeom>
            <a:avLst/>
            <a:gdLst/>
            <a:ahLst/>
            <a:cxnLst/>
            <a:rect l="l" t="t" r="r" b="b"/>
            <a:pathLst>
              <a:path w="4742" h="5092" extrusionOk="0">
                <a:moveTo>
                  <a:pt x="2683" y="0"/>
                </a:moveTo>
                <a:cubicBezTo>
                  <a:pt x="2047" y="0"/>
                  <a:pt x="1391" y="294"/>
                  <a:pt x="914" y="810"/>
                </a:cubicBezTo>
                <a:cubicBezTo>
                  <a:pt x="228" y="1549"/>
                  <a:pt x="1" y="2653"/>
                  <a:pt x="348" y="3557"/>
                </a:cubicBezTo>
                <a:cubicBezTo>
                  <a:pt x="699" y="4467"/>
                  <a:pt x="1600" y="5091"/>
                  <a:pt x="2539" y="5091"/>
                </a:cubicBezTo>
                <a:cubicBezTo>
                  <a:pt x="2598" y="5091"/>
                  <a:pt x="2657" y="5088"/>
                  <a:pt x="2716" y="5082"/>
                </a:cubicBezTo>
                <a:lnTo>
                  <a:pt x="2654" y="4334"/>
                </a:lnTo>
                <a:cubicBezTo>
                  <a:pt x="2617" y="4337"/>
                  <a:pt x="2579" y="4339"/>
                  <a:pt x="2542" y="4339"/>
                </a:cubicBezTo>
                <a:cubicBezTo>
                  <a:pt x="1915" y="4339"/>
                  <a:pt x="1285" y="3903"/>
                  <a:pt x="1049" y="3286"/>
                </a:cubicBezTo>
                <a:cubicBezTo>
                  <a:pt x="808" y="2653"/>
                  <a:pt x="978" y="1846"/>
                  <a:pt x="1464" y="1319"/>
                </a:cubicBezTo>
                <a:cubicBezTo>
                  <a:pt x="1801" y="959"/>
                  <a:pt x="2252" y="752"/>
                  <a:pt x="2681" y="752"/>
                </a:cubicBezTo>
                <a:cubicBezTo>
                  <a:pt x="2750" y="752"/>
                  <a:pt x="2819" y="757"/>
                  <a:pt x="2887" y="768"/>
                </a:cubicBezTo>
                <a:cubicBezTo>
                  <a:pt x="3473" y="863"/>
                  <a:pt x="3958" y="1422"/>
                  <a:pt x="3970" y="2008"/>
                </a:cubicBezTo>
                <a:cubicBezTo>
                  <a:pt x="3982" y="2597"/>
                  <a:pt x="3652" y="3009"/>
                  <a:pt x="3081" y="3115"/>
                </a:cubicBezTo>
                <a:cubicBezTo>
                  <a:pt x="3014" y="3128"/>
                  <a:pt x="2947" y="3134"/>
                  <a:pt x="2881" y="3134"/>
                </a:cubicBezTo>
                <a:cubicBezTo>
                  <a:pt x="2652" y="3134"/>
                  <a:pt x="2435" y="3061"/>
                  <a:pt x="2289" y="2936"/>
                </a:cubicBezTo>
                <a:cubicBezTo>
                  <a:pt x="2100" y="2774"/>
                  <a:pt x="2018" y="2500"/>
                  <a:pt x="2100" y="2297"/>
                </a:cubicBezTo>
                <a:cubicBezTo>
                  <a:pt x="2145" y="2199"/>
                  <a:pt x="2227" y="2120"/>
                  <a:pt x="2327" y="2079"/>
                </a:cubicBezTo>
                <a:cubicBezTo>
                  <a:pt x="2370" y="2061"/>
                  <a:pt x="2415" y="2051"/>
                  <a:pt x="2461" y="2051"/>
                </a:cubicBezTo>
                <a:cubicBezTo>
                  <a:pt x="2497" y="2051"/>
                  <a:pt x="2533" y="2057"/>
                  <a:pt x="2569" y="2070"/>
                </a:cubicBezTo>
                <a:cubicBezTo>
                  <a:pt x="2630" y="2096"/>
                  <a:pt x="2686" y="2176"/>
                  <a:pt x="2704" y="2264"/>
                </a:cubicBezTo>
                <a:cubicBezTo>
                  <a:pt x="2716" y="2323"/>
                  <a:pt x="2713" y="2397"/>
                  <a:pt x="2675" y="2438"/>
                </a:cubicBezTo>
                <a:lnTo>
                  <a:pt x="3213" y="2962"/>
                </a:lnTo>
                <a:cubicBezTo>
                  <a:pt x="3420" y="2750"/>
                  <a:pt x="3505" y="2435"/>
                  <a:pt x="3443" y="2117"/>
                </a:cubicBezTo>
                <a:cubicBezTo>
                  <a:pt x="3384" y="1793"/>
                  <a:pt x="3166" y="1516"/>
                  <a:pt x="2863" y="1378"/>
                </a:cubicBezTo>
                <a:cubicBezTo>
                  <a:pt x="2735" y="1325"/>
                  <a:pt x="2598" y="1298"/>
                  <a:pt x="2461" y="1298"/>
                </a:cubicBezTo>
                <a:cubicBezTo>
                  <a:pt x="2318" y="1298"/>
                  <a:pt x="2175" y="1327"/>
                  <a:pt x="2041" y="1384"/>
                </a:cubicBezTo>
                <a:cubicBezTo>
                  <a:pt x="1753" y="1502"/>
                  <a:pt x="1523" y="1728"/>
                  <a:pt x="1402" y="2017"/>
                </a:cubicBezTo>
                <a:cubicBezTo>
                  <a:pt x="1199" y="2517"/>
                  <a:pt x="1361" y="3130"/>
                  <a:pt x="1797" y="3507"/>
                </a:cubicBezTo>
                <a:cubicBezTo>
                  <a:pt x="2085" y="3753"/>
                  <a:pt x="2471" y="3886"/>
                  <a:pt x="2876" y="3886"/>
                </a:cubicBezTo>
                <a:cubicBezTo>
                  <a:pt x="2990" y="3886"/>
                  <a:pt x="3105" y="3876"/>
                  <a:pt x="3219" y="3854"/>
                </a:cubicBezTo>
                <a:cubicBezTo>
                  <a:pt x="4153" y="3681"/>
                  <a:pt x="4742" y="2950"/>
                  <a:pt x="4724" y="1993"/>
                </a:cubicBezTo>
                <a:cubicBezTo>
                  <a:pt x="4703" y="1042"/>
                  <a:pt x="3950" y="177"/>
                  <a:pt x="3007" y="26"/>
                </a:cubicBezTo>
                <a:cubicBezTo>
                  <a:pt x="2900" y="9"/>
                  <a:pt x="2792" y="0"/>
                  <a:pt x="26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13" name="Google Shape;13;p2"/>
          <p:cNvSpPr/>
          <p:nvPr/>
        </p:nvSpPr>
        <p:spPr>
          <a:xfrm>
            <a:off x="8467954" y="884491"/>
            <a:ext cx="889588" cy="2218951"/>
          </a:xfrm>
          <a:custGeom>
            <a:avLst/>
            <a:gdLst/>
            <a:ahLst/>
            <a:cxnLst/>
            <a:rect l="l" t="t" r="r" b="b"/>
            <a:pathLst>
              <a:path w="2925" h="7296" extrusionOk="0">
                <a:moveTo>
                  <a:pt x="2321" y="0"/>
                </a:moveTo>
                <a:cubicBezTo>
                  <a:pt x="1817" y="0"/>
                  <a:pt x="1398" y="95"/>
                  <a:pt x="1049" y="285"/>
                </a:cubicBezTo>
                <a:cubicBezTo>
                  <a:pt x="439" y="617"/>
                  <a:pt x="0" y="1371"/>
                  <a:pt x="312" y="2063"/>
                </a:cubicBezTo>
                <a:cubicBezTo>
                  <a:pt x="486" y="2443"/>
                  <a:pt x="834" y="2685"/>
                  <a:pt x="1143" y="2897"/>
                </a:cubicBezTo>
                <a:cubicBezTo>
                  <a:pt x="1417" y="3088"/>
                  <a:pt x="1676" y="3268"/>
                  <a:pt x="1699" y="3471"/>
                </a:cubicBezTo>
                <a:cubicBezTo>
                  <a:pt x="1717" y="3636"/>
                  <a:pt x="1573" y="3851"/>
                  <a:pt x="1269" y="4107"/>
                </a:cubicBezTo>
                <a:lnTo>
                  <a:pt x="1172" y="4186"/>
                </a:lnTo>
                <a:cubicBezTo>
                  <a:pt x="866" y="4439"/>
                  <a:pt x="518" y="4725"/>
                  <a:pt x="389" y="5164"/>
                </a:cubicBezTo>
                <a:cubicBezTo>
                  <a:pt x="215" y="5756"/>
                  <a:pt x="539" y="6439"/>
                  <a:pt x="1178" y="6825"/>
                </a:cubicBezTo>
                <a:cubicBezTo>
                  <a:pt x="1690" y="7131"/>
                  <a:pt x="2288" y="7219"/>
                  <a:pt x="2812" y="7296"/>
                </a:cubicBezTo>
                <a:lnTo>
                  <a:pt x="2924" y="6551"/>
                </a:lnTo>
                <a:cubicBezTo>
                  <a:pt x="2444" y="6480"/>
                  <a:pt x="1950" y="6409"/>
                  <a:pt x="1567" y="6177"/>
                </a:cubicBezTo>
                <a:cubicBezTo>
                  <a:pt x="1281" y="6006"/>
                  <a:pt x="1025" y="5667"/>
                  <a:pt x="1110" y="5376"/>
                </a:cubicBezTo>
                <a:cubicBezTo>
                  <a:pt x="1175" y="5158"/>
                  <a:pt x="1405" y="4967"/>
                  <a:pt x="1652" y="4763"/>
                </a:cubicBezTo>
                <a:lnTo>
                  <a:pt x="1752" y="4681"/>
                </a:lnTo>
                <a:cubicBezTo>
                  <a:pt x="1941" y="4522"/>
                  <a:pt x="2518" y="4036"/>
                  <a:pt x="2444" y="3382"/>
                </a:cubicBezTo>
                <a:cubicBezTo>
                  <a:pt x="2382" y="2844"/>
                  <a:pt x="1953" y="2543"/>
                  <a:pt x="1570" y="2278"/>
                </a:cubicBezTo>
                <a:cubicBezTo>
                  <a:pt x="1319" y="2107"/>
                  <a:pt x="1084" y="1942"/>
                  <a:pt x="998" y="1751"/>
                </a:cubicBezTo>
                <a:cubicBezTo>
                  <a:pt x="872" y="1471"/>
                  <a:pt x="1107" y="1109"/>
                  <a:pt x="1408" y="947"/>
                </a:cubicBezTo>
                <a:cubicBezTo>
                  <a:pt x="1645" y="818"/>
                  <a:pt x="1947" y="753"/>
                  <a:pt x="2320" y="753"/>
                </a:cubicBezTo>
                <a:cubicBezTo>
                  <a:pt x="2465" y="753"/>
                  <a:pt x="2621" y="763"/>
                  <a:pt x="2789" y="782"/>
                </a:cubicBezTo>
                <a:lnTo>
                  <a:pt x="2877" y="34"/>
                </a:lnTo>
                <a:cubicBezTo>
                  <a:pt x="2681" y="12"/>
                  <a:pt x="2496" y="0"/>
                  <a:pt x="2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14" name="Google Shape;14;p2"/>
          <p:cNvSpPr/>
          <p:nvPr/>
        </p:nvSpPr>
        <p:spPr>
          <a:xfrm>
            <a:off x="8065198" y="419440"/>
            <a:ext cx="277977" cy="277673"/>
          </a:xfrm>
          <a:custGeom>
            <a:avLst/>
            <a:gdLst/>
            <a:ahLst/>
            <a:cxnLst/>
            <a:rect l="l" t="t" r="r" b="b"/>
            <a:pathLst>
              <a:path w="914" h="913" extrusionOk="0">
                <a:moveTo>
                  <a:pt x="457" y="0"/>
                </a:moveTo>
                <a:cubicBezTo>
                  <a:pt x="204" y="0"/>
                  <a:pt x="1" y="206"/>
                  <a:pt x="1" y="456"/>
                </a:cubicBezTo>
                <a:cubicBezTo>
                  <a:pt x="1" y="710"/>
                  <a:pt x="204" y="913"/>
                  <a:pt x="457" y="913"/>
                </a:cubicBezTo>
                <a:cubicBezTo>
                  <a:pt x="708" y="913"/>
                  <a:pt x="914" y="710"/>
                  <a:pt x="914" y="456"/>
                </a:cubicBezTo>
                <a:cubicBezTo>
                  <a:pt x="914" y="206"/>
                  <a:pt x="708"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15" name="Google Shape;15;p2"/>
          <p:cNvSpPr/>
          <p:nvPr/>
        </p:nvSpPr>
        <p:spPr>
          <a:xfrm>
            <a:off x="8173773" y="-25807"/>
            <a:ext cx="277977" cy="277977"/>
          </a:xfrm>
          <a:custGeom>
            <a:avLst/>
            <a:gdLst/>
            <a:ahLst/>
            <a:cxnLst/>
            <a:rect l="l" t="t" r="r" b="b"/>
            <a:pathLst>
              <a:path w="914" h="914" extrusionOk="0">
                <a:moveTo>
                  <a:pt x="457" y="1"/>
                </a:moveTo>
                <a:cubicBezTo>
                  <a:pt x="203" y="1"/>
                  <a:pt x="0" y="204"/>
                  <a:pt x="0" y="457"/>
                </a:cubicBezTo>
                <a:cubicBezTo>
                  <a:pt x="0" y="707"/>
                  <a:pt x="203" y="913"/>
                  <a:pt x="457" y="913"/>
                </a:cubicBezTo>
                <a:cubicBezTo>
                  <a:pt x="707" y="913"/>
                  <a:pt x="913" y="707"/>
                  <a:pt x="913" y="457"/>
                </a:cubicBezTo>
                <a:cubicBezTo>
                  <a:pt x="913" y="204"/>
                  <a:pt x="707" y="1"/>
                  <a:pt x="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16" name="Google Shape;16;p2"/>
          <p:cNvSpPr/>
          <p:nvPr/>
        </p:nvSpPr>
        <p:spPr>
          <a:xfrm rot="-1850863">
            <a:off x="24631" y="2668801"/>
            <a:ext cx="1303767" cy="3254308"/>
          </a:xfrm>
          <a:custGeom>
            <a:avLst/>
            <a:gdLst/>
            <a:ahLst/>
            <a:cxnLst/>
            <a:rect l="l" t="t" r="r" b="b"/>
            <a:pathLst>
              <a:path w="3058" h="7633" extrusionOk="0">
                <a:moveTo>
                  <a:pt x="1019" y="4143"/>
                </a:moveTo>
                <a:cubicBezTo>
                  <a:pt x="1052" y="4143"/>
                  <a:pt x="1084" y="4146"/>
                  <a:pt x="1117" y="4149"/>
                </a:cubicBezTo>
                <a:cubicBezTo>
                  <a:pt x="1028" y="4217"/>
                  <a:pt x="946" y="4255"/>
                  <a:pt x="872" y="4258"/>
                </a:cubicBezTo>
                <a:cubicBezTo>
                  <a:pt x="837" y="4258"/>
                  <a:pt x="802" y="4243"/>
                  <a:pt x="775" y="4217"/>
                </a:cubicBezTo>
                <a:cubicBezTo>
                  <a:pt x="846" y="4167"/>
                  <a:pt x="931" y="4143"/>
                  <a:pt x="1019" y="4143"/>
                </a:cubicBezTo>
                <a:close/>
                <a:moveTo>
                  <a:pt x="575" y="0"/>
                </a:moveTo>
                <a:lnTo>
                  <a:pt x="366" y="721"/>
                </a:lnTo>
                <a:cubicBezTo>
                  <a:pt x="1552" y="1063"/>
                  <a:pt x="2144" y="2388"/>
                  <a:pt x="1608" y="3501"/>
                </a:cubicBezTo>
                <a:cubicBezTo>
                  <a:pt x="1424" y="3430"/>
                  <a:pt x="1231" y="3392"/>
                  <a:pt x="1033" y="3392"/>
                </a:cubicBezTo>
                <a:cubicBezTo>
                  <a:pt x="1025" y="3392"/>
                  <a:pt x="1018" y="3392"/>
                  <a:pt x="1011" y="3392"/>
                </a:cubicBezTo>
                <a:cubicBezTo>
                  <a:pt x="554" y="3395"/>
                  <a:pt x="48" y="3669"/>
                  <a:pt x="12" y="4170"/>
                </a:cubicBezTo>
                <a:cubicBezTo>
                  <a:pt x="1" y="4382"/>
                  <a:pt x="80" y="4588"/>
                  <a:pt x="230" y="4738"/>
                </a:cubicBezTo>
                <a:cubicBezTo>
                  <a:pt x="402" y="4912"/>
                  <a:pt x="635" y="5009"/>
                  <a:pt x="880" y="5009"/>
                </a:cubicBezTo>
                <a:cubicBezTo>
                  <a:pt x="887" y="5009"/>
                  <a:pt x="894" y="5009"/>
                  <a:pt x="902" y="5009"/>
                </a:cubicBezTo>
                <a:cubicBezTo>
                  <a:pt x="1208" y="4994"/>
                  <a:pt x="1508" y="4844"/>
                  <a:pt x="1788" y="4552"/>
                </a:cubicBezTo>
                <a:cubicBezTo>
                  <a:pt x="1909" y="4705"/>
                  <a:pt x="1988" y="4882"/>
                  <a:pt x="2027" y="5074"/>
                </a:cubicBezTo>
                <a:cubicBezTo>
                  <a:pt x="2088" y="5403"/>
                  <a:pt x="2100" y="5880"/>
                  <a:pt x="1809" y="6260"/>
                </a:cubicBezTo>
                <a:cubicBezTo>
                  <a:pt x="1541" y="6614"/>
                  <a:pt x="1064" y="6823"/>
                  <a:pt x="395" y="6881"/>
                </a:cubicBezTo>
                <a:lnTo>
                  <a:pt x="460" y="7632"/>
                </a:lnTo>
                <a:cubicBezTo>
                  <a:pt x="1352" y="7553"/>
                  <a:pt x="2006" y="7247"/>
                  <a:pt x="2409" y="6717"/>
                </a:cubicBezTo>
                <a:cubicBezTo>
                  <a:pt x="2771" y="6243"/>
                  <a:pt x="2895" y="5627"/>
                  <a:pt x="2766" y="4938"/>
                </a:cubicBezTo>
                <a:cubicBezTo>
                  <a:pt x="2695" y="4552"/>
                  <a:pt x="2512" y="4202"/>
                  <a:pt x="2239" y="3922"/>
                </a:cubicBezTo>
                <a:cubicBezTo>
                  <a:pt x="3057" y="2382"/>
                  <a:pt x="2250" y="480"/>
                  <a:pt x="5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17" name="Google Shape;17;p2"/>
          <p:cNvSpPr/>
          <p:nvPr/>
        </p:nvSpPr>
        <p:spPr>
          <a:xfrm>
            <a:off x="-225606" y="-19804"/>
            <a:ext cx="1191591" cy="1594263"/>
          </a:xfrm>
          <a:custGeom>
            <a:avLst/>
            <a:gdLst/>
            <a:ahLst/>
            <a:cxnLst/>
            <a:rect l="l" t="t" r="r" b="b"/>
            <a:pathLst>
              <a:path w="3918" h="5242" extrusionOk="0">
                <a:moveTo>
                  <a:pt x="1963" y="0"/>
                </a:moveTo>
                <a:cubicBezTo>
                  <a:pt x="1377" y="0"/>
                  <a:pt x="800" y="276"/>
                  <a:pt x="484" y="768"/>
                </a:cubicBezTo>
                <a:cubicBezTo>
                  <a:pt x="1" y="1525"/>
                  <a:pt x="183" y="2523"/>
                  <a:pt x="905" y="3042"/>
                </a:cubicBezTo>
                <a:cubicBezTo>
                  <a:pt x="1155" y="3222"/>
                  <a:pt x="1432" y="3318"/>
                  <a:pt x="1700" y="3318"/>
                </a:cubicBezTo>
                <a:cubicBezTo>
                  <a:pt x="1807" y="3318"/>
                  <a:pt x="1913" y="3302"/>
                  <a:pt x="2015" y="3271"/>
                </a:cubicBezTo>
                <a:cubicBezTo>
                  <a:pt x="2754" y="3050"/>
                  <a:pt x="3010" y="2132"/>
                  <a:pt x="2495" y="1561"/>
                </a:cubicBezTo>
                <a:lnTo>
                  <a:pt x="2474" y="1540"/>
                </a:lnTo>
                <a:cubicBezTo>
                  <a:pt x="2339" y="1411"/>
                  <a:pt x="2047" y="1243"/>
                  <a:pt x="1667" y="1243"/>
                </a:cubicBezTo>
                <a:cubicBezTo>
                  <a:pt x="1542" y="1243"/>
                  <a:pt x="1408" y="1261"/>
                  <a:pt x="1267" y="1304"/>
                </a:cubicBezTo>
                <a:lnTo>
                  <a:pt x="1488" y="2023"/>
                </a:lnTo>
                <a:cubicBezTo>
                  <a:pt x="1555" y="2002"/>
                  <a:pt x="1615" y="1994"/>
                  <a:pt x="1669" y="1994"/>
                </a:cubicBezTo>
                <a:cubicBezTo>
                  <a:pt x="1821" y="1994"/>
                  <a:pt x="1919" y="2057"/>
                  <a:pt x="1947" y="2079"/>
                </a:cubicBezTo>
                <a:cubicBezTo>
                  <a:pt x="2080" y="2244"/>
                  <a:pt x="2003" y="2491"/>
                  <a:pt x="1800" y="2553"/>
                </a:cubicBezTo>
                <a:cubicBezTo>
                  <a:pt x="1772" y="2562"/>
                  <a:pt x="1740" y="2566"/>
                  <a:pt x="1707" y="2566"/>
                </a:cubicBezTo>
                <a:cubicBezTo>
                  <a:pt x="1596" y="2566"/>
                  <a:pt x="1464" y="2518"/>
                  <a:pt x="1347" y="2432"/>
                </a:cubicBezTo>
                <a:cubicBezTo>
                  <a:pt x="943" y="2144"/>
                  <a:pt x="846" y="1602"/>
                  <a:pt x="1120" y="1175"/>
                </a:cubicBezTo>
                <a:cubicBezTo>
                  <a:pt x="1292" y="906"/>
                  <a:pt x="1631" y="754"/>
                  <a:pt x="1970" y="754"/>
                </a:cubicBezTo>
                <a:cubicBezTo>
                  <a:pt x="2147" y="754"/>
                  <a:pt x="2324" y="795"/>
                  <a:pt x="2477" y="883"/>
                </a:cubicBezTo>
                <a:cubicBezTo>
                  <a:pt x="3090" y="1228"/>
                  <a:pt x="3093" y="1920"/>
                  <a:pt x="3037" y="2303"/>
                </a:cubicBezTo>
                <a:cubicBezTo>
                  <a:pt x="2848" y="3654"/>
                  <a:pt x="2097" y="4290"/>
                  <a:pt x="440" y="4496"/>
                </a:cubicBezTo>
                <a:lnTo>
                  <a:pt x="534" y="5241"/>
                </a:lnTo>
                <a:cubicBezTo>
                  <a:pt x="2516" y="4994"/>
                  <a:pt x="3546" y="4093"/>
                  <a:pt x="3782" y="2406"/>
                </a:cubicBezTo>
                <a:cubicBezTo>
                  <a:pt x="3917" y="1434"/>
                  <a:pt x="3576" y="642"/>
                  <a:pt x="2845" y="230"/>
                </a:cubicBezTo>
                <a:cubicBezTo>
                  <a:pt x="2572" y="74"/>
                  <a:pt x="2267" y="0"/>
                  <a:pt x="19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18" name="Google Shape;18;p2"/>
          <p:cNvSpPr/>
          <p:nvPr/>
        </p:nvSpPr>
        <p:spPr>
          <a:xfrm>
            <a:off x="6639462" y="3784709"/>
            <a:ext cx="330896" cy="962883"/>
          </a:xfrm>
          <a:custGeom>
            <a:avLst/>
            <a:gdLst/>
            <a:ahLst/>
            <a:cxnLst/>
            <a:rect l="l" t="t" r="r" b="b"/>
            <a:pathLst>
              <a:path w="1088" h="3166" extrusionOk="0">
                <a:moveTo>
                  <a:pt x="351" y="0"/>
                </a:moveTo>
                <a:cubicBezTo>
                  <a:pt x="142" y="1037"/>
                  <a:pt x="24" y="2091"/>
                  <a:pt x="1" y="3148"/>
                </a:cubicBezTo>
                <a:lnTo>
                  <a:pt x="752" y="3166"/>
                </a:lnTo>
                <a:cubicBezTo>
                  <a:pt x="775" y="2153"/>
                  <a:pt x="887" y="1143"/>
                  <a:pt x="1087" y="148"/>
                </a:cubicBezTo>
                <a:lnTo>
                  <a:pt x="3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grpSp>
        <p:nvGrpSpPr>
          <p:cNvPr id="19" name="Google Shape;19;p2"/>
          <p:cNvGrpSpPr/>
          <p:nvPr/>
        </p:nvGrpSpPr>
        <p:grpSpPr>
          <a:xfrm>
            <a:off x="3272131" y="-238062"/>
            <a:ext cx="1299858" cy="1210143"/>
            <a:chOff x="-4961269" y="2290338"/>
            <a:chExt cx="1299858" cy="1210143"/>
          </a:xfrm>
        </p:grpSpPr>
        <p:sp>
          <p:nvSpPr>
            <p:cNvPr id="20" name="Google Shape;20;p2"/>
            <p:cNvSpPr/>
            <p:nvPr/>
          </p:nvSpPr>
          <p:spPr>
            <a:xfrm>
              <a:off x="-4961269" y="2533034"/>
              <a:ext cx="288622" cy="717449"/>
            </a:xfrm>
            <a:custGeom>
              <a:avLst/>
              <a:gdLst/>
              <a:ahLst/>
              <a:cxnLst/>
              <a:rect l="l" t="t" r="r" b="b"/>
              <a:pathLst>
                <a:path w="949" h="2359" extrusionOk="0">
                  <a:moveTo>
                    <a:pt x="751" y="0"/>
                  </a:moveTo>
                  <a:lnTo>
                    <a:pt x="0" y="65"/>
                  </a:lnTo>
                  <a:lnTo>
                    <a:pt x="198" y="2359"/>
                  </a:lnTo>
                  <a:lnTo>
                    <a:pt x="949" y="2297"/>
                  </a:lnTo>
                  <a:lnTo>
                    <a:pt x="7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21" name="Google Shape;21;p2"/>
            <p:cNvSpPr/>
            <p:nvPr/>
          </p:nvSpPr>
          <p:spPr>
            <a:xfrm>
              <a:off x="-4674778" y="2420202"/>
              <a:ext cx="502731" cy="1022189"/>
            </a:xfrm>
            <a:custGeom>
              <a:avLst/>
              <a:gdLst/>
              <a:ahLst/>
              <a:cxnLst/>
              <a:rect l="l" t="t" r="r" b="b"/>
              <a:pathLst>
                <a:path w="1653" h="3361" extrusionOk="0">
                  <a:moveTo>
                    <a:pt x="722" y="0"/>
                  </a:moveTo>
                  <a:lnTo>
                    <a:pt x="1" y="212"/>
                  </a:lnTo>
                  <a:lnTo>
                    <a:pt x="931" y="3360"/>
                  </a:lnTo>
                  <a:lnTo>
                    <a:pt x="1653" y="3145"/>
                  </a:lnTo>
                  <a:lnTo>
                    <a:pt x="7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22" name="Google Shape;22;p2"/>
            <p:cNvSpPr/>
            <p:nvPr/>
          </p:nvSpPr>
          <p:spPr>
            <a:xfrm>
              <a:off x="-4372777" y="2290338"/>
              <a:ext cx="711366" cy="1210143"/>
            </a:xfrm>
            <a:custGeom>
              <a:avLst/>
              <a:gdLst/>
              <a:ahLst/>
              <a:cxnLst/>
              <a:rect l="l" t="t" r="r" b="b"/>
              <a:pathLst>
                <a:path w="2339" h="3979" extrusionOk="0">
                  <a:moveTo>
                    <a:pt x="686" y="0"/>
                  </a:moveTo>
                  <a:lnTo>
                    <a:pt x="0" y="310"/>
                  </a:lnTo>
                  <a:lnTo>
                    <a:pt x="1652" y="3979"/>
                  </a:lnTo>
                  <a:lnTo>
                    <a:pt x="2338" y="3672"/>
                  </a:lnTo>
                  <a:lnTo>
                    <a:pt x="6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grpSp>
      <p:sp>
        <p:nvSpPr>
          <p:cNvPr id="23" name="Google Shape;23;p2"/>
          <p:cNvSpPr/>
          <p:nvPr/>
        </p:nvSpPr>
        <p:spPr>
          <a:xfrm>
            <a:off x="6332291" y="4071200"/>
            <a:ext cx="823287" cy="326334"/>
          </a:xfrm>
          <a:custGeom>
            <a:avLst/>
            <a:gdLst/>
            <a:ahLst/>
            <a:cxnLst/>
            <a:rect l="l" t="t" r="r" b="b"/>
            <a:pathLst>
              <a:path w="2707" h="1073" extrusionOk="0">
                <a:moveTo>
                  <a:pt x="98" y="1"/>
                </a:moveTo>
                <a:lnTo>
                  <a:pt x="1" y="748"/>
                </a:lnTo>
                <a:cubicBezTo>
                  <a:pt x="516" y="816"/>
                  <a:pt x="916" y="863"/>
                  <a:pt x="1305" y="910"/>
                </a:cubicBezTo>
                <a:cubicBezTo>
                  <a:pt x="1694" y="958"/>
                  <a:pt x="2094" y="1005"/>
                  <a:pt x="2610" y="1072"/>
                </a:cubicBezTo>
                <a:lnTo>
                  <a:pt x="2707" y="327"/>
                </a:lnTo>
                <a:cubicBezTo>
                  <a:pt x="2189" y="260"/>
                  <a:pt x="1782" y="210"/>
                  <a:pt x="1396" y="163"/>
                </a:cubicBezTo>
                <a:cubicBezTo>
                  <a:pt x="1008" y="118"/>
                  <a:pt x="607" y="68"/>
                  <a:pt x="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24" name="Google Shape;24;p2"/>
          <p:cNvSpPr/>
          <p:nvPr/>
        </p:nvSpPr>
        <p:spPr>
          <a:xfrm>
            <a:off x="3832965" y="4557464"/>
            <a:ext cx="1478073" cy="1421252"/>
          </a:xfrm>
          <a:custGeom>
            <a:avLst/>
            <a:gdLst/>
            <a:ahLst/>
            <a:cxnLst/>
            <a:rect l="l" t="t" r="r" b="b"/>
            <a:pathLst>
              <a:path w="2964" h="2850" extrusionOk="0">
                <a:moveTo>
                  <a:pt x="1538" y="750"/>
                </a:moveTo>
                <a:lnTo>
                  <a:pt x="1538" y="753"/>
                </a:lnTo>
                <a:cubicBezTo>
                  <a:pt x="1909" y="753"/>
                  <a:pt x="2209" y="1054"/>
                  <a:pt x="2212" y="1425"/>
                </a:cubicBezTo>
                <a:cubicBezTo>
                  <a:pt x="2212" y="1831"/>
                  <a:pt x="1879" y="2100"/>
                  <a:pt x="1532" y="2100"/>
                </a:cubicBezTo>
                <a:cubicBezTo>
                  <a:pt x="1367" y="2100"/>
                  <a:pt x="1198" y="2039"/>
                  <a:pt x="1061" y="1902"/>
                </a:cubicBezTo>
                <a:cubicBezTo>
                  <a:pt x="637" y="1478"/>
                  <a:pt x="937" y="753"/>
                  <a:pt x="1538" y="750"/>
                </a:cubicBezTo>
                <a:close/>
                <a:moveTo>
                  <a:pt x="1539" y="0"/>
                </a:moveTo>
                <a:cubicBezTo>
                  <a:pt x="1168" y="0"/>
                  <a:pt x="803" y="145"/>
                  <a:pt x="531" y="417"/>
                </a:cubicBezTo>
                <a:cubicBezTo>
                  <a:pt x="122" y="824"/>
                  <a:pt x="1" y="1436"/>
                  <a:pt x="222" y="1969"/>
                </a:cubicBezTo>
                <a:cubicBezTo>
                  <a:pt x="443" y="2502"/>
                  <a:pt x="961" y="2850"/>
                  <a:pt x="1538" y="2850"/>
                </a:cubicBezTo>
                <a:cubicBezTo>
                  <a:pt x="2324" y="2850"/>
                  <a:pt x="2963" y="2211"/>
                  <a:pt x="2963" y="1425"/>
                </a:cubicBezTo>
                <a:cubicBezTo>
                  <a:pt x="2963" y="847"/>
                  <a:pt x="2616" y="329"/>
                  <a:pt x="2083" y="108"/>
                </a:cubicBezTo>
                <a:cubicBezTo>
                  <a:pt x="1907" y="35"/>
                  <a:pt x="1722" y="0"/>
                  <a:pt x="15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25" name="Google Shape;25;p2"/>
          <p:cNvSpPr/>
          <p:nvPr/>
        </p:nvSpPr>
        <p:spPr>
          <a:xfrm>
            <a:off x="4765427" y="-309512"/>
            <a:ext cx="1111908" cy="883505"/>
          </a:xfrm>
          <a:custGeom>
            <a:avLst/>
            <a:gdLst/>
            <a:ahLst/>
            <a:cxnLst/>
            <a:rect l="l" t="t" r="r" b="b"/>
            <a:pathLst>
              <a:path w="3656" h="2905" extrusionOk="0">
                <a:moveTo>
                  <a:pt x="2963" y="1"/>
                </a:moveTo>
                <a:cubicBezTo>
                  <a:pt x="2468" y="1184"/>
                  <a:pt x="1279" y="2050"/>
                  <a:pt x="1" y="2153"/>
                </a:cubicBezTo>
                <a:lnTo>
                  <a:pt x="63" y="2904"/>
                </a:lnTo>
                <a:cubicBezTo>
                  <a:pt x="1612" y="2777"/>
                  <a:pt x="3057" y="1726"/>
                  <a:pt x="3655" y="289"/>
                </a:cubicBezTo>
                <a:lnTo>
                  <a:pt x="2963" y="1"/>
                </a:lnTo>
                <a:close/>
              </a:path>
            </a:pathLst>
          </a:custGeom>
          <a:solidFill>
            <a:srgbClr val="E78B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12"/>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13"/>
        <p:cNvGrpSpPr/>
        <p:nvPr/>
      </p:nvGrpSpPr>
      <p:grpSpPr>
        <a:xfrm>
          <a:off x="0" y="0"/>
          <a:ext cx="0" cy="0"/>
          <a:chOff x="0" y="0"/>
          <a:chExt cx="0" cy="0"/>
        </a:xfrm>
      </p:grpSpPr>
      <p:sp>
        <p:nvSpPr>
          <p:cNvPr id="314" name="Google Shape;314;p27"/>
          <p:cNvSpPr/>
          <p:nvPr/>
        </p:nvSpPr>
        <p:spPr>
          <a:xfrm rot="-5400000">
            <a:off x="7552940" y="753409"/>
            <a:ext cx="2739017" cy="1513059"/>
          </a:xfrm>
          <a:custGeom>
            <a:avLst/>
            <a:gdLst/>
            <a:ahLst/>
            <a:cxnLst/>
            <a:rect l="l" t="t" r="r" b="b"/>
            <a:pathLst>
              <a:path w="9006" h="4975" extrusionOk="0">
                <a:moveTo>
                  <a:pt x="6868" y="0"/>
                </a:moveTo>
                <a:cubicBezTo>
                  <a:pt x="6629" y="0"/>
                  <a:pt x="6391" y="48"/>
                  <a:pt x="6173" y="149"/>
                </a:cubicBezTo>
                <a:cubicBezTo>
                  <a:pt x="5605" y="411"/>
                  <a:pt x="5263" y="953"/>
                  <a:pt x="5033" y="1394"/>
                </a:cubicBezTo>
                <a:cubicBezTo>
                  <a:pt x="4989" y="1471"/>
                  <a:pt x="4948" y="1553"/>
                  <a:pt x="4910" y="1633"/>
                </a:cubicBezTo>
                <a:cubicBezTo>
                  <a:pt x="4730" y="1977"/>
                  <a:pt x="4565" y="2304"/>
                  <a:pt x="4321" y="2546"/>
                </a:cubicBezTo>
                <a:cubicBezTo>
                  <a:pt x="4149" y="2715"/>
                  <a:pt x="3890" y="2849"/>
                  <a:pt x="3655" y="2849"/>
                </a:cubicBezTo>
                <a:cubicBezTo>
                  <a:pt x="3571" y="2849"/>
                  <a:pt x="3490" y="2832"/>
                  <a:pt x="3417" y="2793"/>
                </a:cubicBezTo>
                <a:cubicBezTo>
                  <a:pt x="3146" y="2652"/>
                  <a:pt x="3019" y="2257"/>
                  <a:pt x="2893" y="1874"/>
                </a:cubicBezTo>
                <a:cubicBezTo>
                  <a:pt x="2731" y="1374"/>
                  <a:pt x="2463" y="776"/>
                  <a:pt x="1862" y="579"/>
                </a:cubicBezTo>
                <a:cubicBezTo>
                  <a:pt x="1753" y="543"/>
                  <a:pt x="1640" y="526"/>
                  <a:pt x="1525" y="526"/>
                </a:cubicBezTo>
                <a:cubicBezTo>
                  <a:pt x="1324" y="526"/>
                  <a:pt x="1119" y="580"/>
                  <a:pt x="925" y="685"/>
                </a:cubicBezTo>
                <a:cubicBezTo>
                  <a:pt x="549" y="894"/>
                  <a:pt x="272" y="1250"/>
                  <a:pt x="160" y="1668"/>
                </a:cubicBezTo>
                <a:cubicBezTo>
                  <a:pt x="1" y="2281"/>
                  <a:pt x="157" y="2884"/>
                  <a:pt x="348" y="3497"/>
                </a:cubicBezTo>
                <a:lnTo>
                  <a:pt x="1067" y="3273"/>
                </a:lnTo>
                <a:cubicBezTo>
                  <a:pt x="902" y="2749"/>
                  <a:pt x="778" y="2281"/>
                  <a:pt x="887" y="1859"/>
                </a:cubicBezTo>
                <a:cubicBezTo>
                  <a:pt x="949" y="1642"/>
                  <a:pt x="1093" y="1456"/>
                  <a:pt x="1288" y="1344"/>
                </a:cubicBezTo>
                <a:cubicBezTo>
                  <a:pt x="1349" y="1310"/>
                  <a:pt x="1432" y="1278"/>
                  <a:pt x="1523" y="1278"/>
                </a:cubicBezTo>
                <a:cubicBezTo>
                  <a:pt x="1559" y="1278"/>
                  <a:pt x="1595" y="1283"/>
                  <a:pt x="1632" y="1294"/>
                </a:cubicBezTo>
                <a:cubicBezTo>
                  <a:pt x="1912" y="1385"/>
                  <a:pt x="2071" y="1777"/>
                  <a:pt x="2180" y="2110"/>
                </a:cubicBezTo>
                <a:cubicBezTo>
                  <a:pt x="2336" y="2584"/>
                  <a:pt x="2530" y="3173"/>
                  <a:pt x="3066" y="3458"/>
                </a:cubicBezTo>
                <a:cubicBezTo>
                  <a:pt x="3256" y="3558"/>
                  <a:pt x="3455" y="3601"/>
                  <a:pt x="3652" y="3601"/>
                </a:cubicBezTo>
                <a:cubicBezTo>
                  <a:pt x="4109" y="3601"/>
                  <a:pt x="4557" y="3371"/>
                  <a:pt x="4851" y="3081"/>
                </a:cubicBezTo>
                <a:cubicBezTo>
                  <a:pt x="5180" y="2755"/>
                  <a:pt x="5384" y="2357"/>
                  <a:pt x="5578" y="1974"/>
                </a:cubicBezTo>
                <a:cubicBezTo>
                  <a:pt x="5619" y="1895"/>
                  <a:pt x="5658" y="1818"/>
                  <a:pt x="5696" y="1745"/>
                </a:cubicBezTo>
                <a:cubicBezTo>
                  <a:pt x="5875" y="1406"/>
                  <a:pt x="6126" y="1000"/>
                  <a:pt x="6491" y="832"/>
                </a:cubicBezTo>
                <a:cubicBezTo>
                  <a:pt x="6610" y="777"/>
                  <a:pt x="6741" y="751"/>
                  <a:pt x="6875" y="751"/>
                </a:cubicBezTo>
                <a:cubicBezTo>
                  <a:pt x="7243" y="751"/>
                  <a:pt x="7635" y="946"/>
                  <a:pt x="7866" y="1276"/>
                </a:cubicBezTo>
                <a:cubicBezTo>
                  <a:pt x="8169" y="1715"/>
                  <a:pt x="8216" y="2348"/>
                  <a:pt x="7993" y="2934"/>
                </a:cubicBezTo>
                <a:cubicBezTo>
                  <a:pt x="7792" y="3450"/>
                  <a:pt x="7395" y="3935"/>
                  <a:pt x="6815" y="4377"/>
                </a:cubicBezTo>
                <a:lnTo>
                  <a:pt x="7268" y="4975"/>
                </a:lnTo>
                <a:cubicBezTo>
                  <a:pt x="7963" y="4451"/>
                  <a:pt x="8443" y="3853"/>
                  <a:pt x="8690" y="3205"/>
                </a:cubicBezTo>
                <a:cubicBezTo>
                  <a:pt x="9006" y="2390"/>
                  <a:pt x="8926" y="1488"/>
                  <a:pt x="8481" y="850"/>
                </a:cubicBezTo>
                <a:cubicBezTo>
                  <a:pt x="8107" y="310"/>
                  <a:pt x="7479" y="0"/>
                  <a:pt x="6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15" name="Google Shape;315;p27"/>
          <p:cNvSpPr/>
          <p:nvPr/>
        </p:nvSpPr>
        <p:spPr>
          <a:xfrm flipH="1">
            <a:off x="-82680" y="2968525"/>
            <a:ext cx="889588" cy="2218951"/>
          </a:xfrm>
          <a:custGeom>
            <a:avLst/>
            <a:gdLst/>
            <a:ahLst/>
            <a:cxnLst/>
            <a:rect l="l" t="t" r="r" b="b"/>
            <a:pathLst>
              <a:path w="2925" h="7296" extrusionOk="0">
                <a:moveTo>
                  <a:pt x="2321" y="0"/>
                </a:moveTo>
                <a:cubicBezTo>
                  <a:pt x="1817" y="0"/>
                  <a:pt x="1398" y="95"/>
                  <a:pt x="1049" y="285"/>
                </a:cubicBezTo>
                <a:cubicBezTo>
                  <a:pt x="439" y="617"/>
                  <a:pt x="0" y="1371"/>
                  <a:pt x="312" y="2063"/>
                </a:cubicBezTo>
                <a:cubicBezTo>
                  <a:pt x="486" y="2443"/>
                  <a:pt x="834" y="2685"/>
                  <a:pt x="1143" y="2897"/>
                </a:cubicBezTo>
                <a:cubicBezTo>
                  <a:pt x="1417" y="3088"/>
                  <a:pt x="1676" y="3268"/>
                  <a:pt x="1699" y="3471"/>
                </a:cubicBezTo>
                <a:cubicBezTo>
                  <a:pt x="1717" y="3636"/>
                  <a:pt x="1573" y="3851"/>
                  <a:pt x="1269" y="4107"/>
                </a:cubicBezTo>
                <a:lnTo>
                  <a:pt x="1172" y="4186"/>
                </a:lnTo>
                <a:cubicBezTo>
                  <a:pt x="866" y="4439"/>
                  <a:pt x="518" y="4725"/>
                  <a:pt x="389" y="5164"/>
                </a:cubicBezTo>
                <a:cubicBezTo>
                  <a:pt x="215" y="5756"/>
                  <a:pt x="539" y="6439"/>
                  <a:pt x="1178" y="6825"/>
                </a:cubicBezTo>
                <a:cubicBezTo>
                  <a:pt x="1690" y="7131"/>
                  <a:pt x="2288" y="7219"/>
                  <a:pt x="2812" y="7296"/>
                </a:cubicBezTo>
                <a:lnTo>
                  <a:pt x="2924" y="6551"/>
                </a:lnTo>
                <a:cubicBezTo>
                  <a:pt x="2444" y="6480"/>
                  <a:pt x="1950" y="6409"/>
                  <a:pt x="1567" y="6177"/>
                </a:cubicBezTo>
                <a:cubicBezTo>
                  <a:pt x="1281" y="6006"/>
                  <a:pt x="1025" y="5667"/>
                  <a:pt x="1110" y="5376"/>
                </a:cubicBezTo>
                <a:cubicBezTo>
                  <a:pt x="1175" y="5158"/>
                  <a:pt x="1405" y="4967"/>
                  <a:pt x="1652" y="4763"/>
                </a:cubicBezTo>
                <a:lnTo>
                  <a:pt x="1752" y="4681"/>
                </a:lnTo>
                <a:cubicBezTo>
                  <a:pt x="1941" y="4522"/>
                  <a:pt x="2518" y="4036"/>
                  <a:pt x="2444" y="3382"/>
                </a:cubicBezTo>
                <a:cubicBezTo>
                  <a:pt x="2382" y="2844"/>
                  <a:pt x="1953" y="2543"/>
                  <a:pt x="1570" y="2278"/>
                </a:cubicBezTo>
                <a:cubicBezTo>
                  <a:pt x="1319" y="2107"/>
                  <a:pt x="1084" y="1942"/>
                  <a:pt x="998" y="1751"/>
                </a:cubicBezTo>
                <a:cubicBezTo>
                  <a:pt x="872" y="1471"/>
                  <a:pt x="1107" y="1109"/>
                  <a:pt x="1408" y="947"/>
                </a:cubicBezTo>
                <a:cubicBezTo>
                  <a:pt x="1645" y="818"/>
                  <a:pt x="1947" y="753"/>
                  <a:pt x="2320" y="753"/>
                </a:cubicBezTo>
                <a:cubicBezTo>
                  <a:pt x="2465" y="753"/>
                  <a:pt x="2621" y="763"/>
                  <a:pt x="2789" y="782"/>
                </a:cubicBezTo>
                <a:lnTo>
                  <a:pt x="2877" y="34"/>
                </a:lnTo>
                <a:cubicBezTo>
                  <a:pt x="2681" y="12"/>
                  <a:pt x="2496" y="0"/>
                  <a:pt x="2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grpSp>
        <p:nvGrpSpPr>
          <p:cNvPr id="316" name="Google Shape;316;p27"/>
          <p:cNvGrpSpPr/>
          <p:nvPr/>
        </p:nvGrpSpPr>
        <p:grpSpPr>
          <a:xfrm rot="10800000">
            <a:off x="3922118" y="4673276"/>
            <a:ext cx="1299858" cy="1210143"/>
            <a:chOff x="-4961269" y="2290338"/>
            <a:chExt cx="1299858" cy="1210143"/>
          </a:xfrm>
        </p:grpSpPr>
        <p:sp>
          <p:nvSpPr>
            <p:cNvPr id="317" name="Google Shape;317;p27"/>
            <p:cNvSpPr/>
            <p:nvPr/>
          </p:nvSpPr>
          <p:spPr>
            <a:xfrm>
              <a:off x="-4961269" y="2533034"/>
              <a:ext cx="288622" cy="717449"/>
            </a:xfrm>
            <a:custGeom>
              <a:avLst/>
              <a:gdLst/>
              <a:ahLst/>
              <a:cxnLst/>
              <a:rect l="l" t="t" r="r" b="b"/>
              <a:pathLst>
                <a:path w="949" h="2359" extrusionOk="0">
                  <a:moveTo>
                    <a:pt x="751" y="0"/>
                  </a:moveTo>
                  <a:lnTo>
                    <a:pt x="0" y="65"/>
                  </a:lnTo>
                  <a:lnTo>
                    <a:pt x="198" y="2359"/>
                  </a:lnTo>
                  <a:lnTo>
                    <a:pt x="949" y="2297"/>
                  </a:lnTo>
                  <a:lnTo>
                    <a:pt x="7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18" name="Google Shape;318;p27"/>
            <p:cNvSpPr/>
            <p:nvPr/>
          </p:nvSpPr>
          <p:spPr>
            <a:xfrm>
              <a:off x="-4674778" y="2420202"/>
              <a:ext cx="502731" cy="1022189"/>
            </a:xfrm>
            <a:custGeom>
              <a:avLst/>
              <a:gdLst/>
              <a:ahLst/>
              <a:cxnLst/>
              <a:rect l="l" t="t" r="r" b="b"/>
              <a:pathLst>
                <a:path w="1653" h="3361" extrusionOk="0">
                  <a:moveTo>
                    <a:pt x="722" y="0"/>
                  </a:moveTo>
                  <a:lnTo>
                    <a:pt x="1" y="212"/>
                  </a:lnTo>
                  <a:lnTo>
                    <a:pt x="931" y="3360"/>
                  </a:lnTo>
                  <a:lnTo>
                    <a:pt x="1653" y="3145"/>
                  </a:lnTo>
                  <a:lnTo>
                    <a:pt x="7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19" name="Google Shape;319;p27"/>
            <p:cNvSpPr/>
            <p:nvPr/>
          </p:nvSpPr>
          <p:spPr>
            <a:xfrm>
              <a:off x="-4372777" y="2290338"/>
              <a:ext cx="711366" cy="1210143"/>
            </a:xfrm>
            <a:custGeom>
              <a:avLst/>
              <a:gdLst/>
              <a:ahLst/>
              <a:cxnLst/>
              <a:rect l="l" t="t" r="r" b="b"/>
              <a:pathLst>
                <a:path w="2339" h="3979" extrusionOk="0">
                  <a:moveTo>
                    <a:pt x="686" y="0"/>
                  </a:moveTo>
                  <a:lnTo>
                    <a:pt x="0" y="310"/>
                  </a:lnTo>
                  <a:lnTo>
                    <a:pt x="1652" y="3979"/>
                  </a:lnTo>
                  <a:lnTo>
                    <a:pt x="2338" y="3672"/>
                  </a:lnTo>
                  <a:lnTo>
                    <a:pt x="6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grpSp>
      <p:sp>
        <p:nvSpPr>
          <p:cNvPr id="320" name="Google Shape;320;p27"/>
          <p:cNvSpPr/>
          <p:nvPr/>
        </p:nvSpPr>
        <p:spPr>
          <a:xfrm>
            <a:off x="-82667" y="-317249"/>
            <a:ext cx="967445" cy="556258"/>
          </a:xfrm>
          <a:custGeom>
            <a:avLst/>
            <a:gdLst/>
            <a:ahLst/>
            <a:cxnLst/>
            <a:rect l="l" t="t" r="r" b="b"/>
            <a:pathLst>
              <a:path w="3181" h="1829" extrusionOk="0">
                <a:moveTo>
                  <a:pt x="2909" y="0"/>
                </a:moveTo>
                <a:lnTo>
                  <a:pt x="0" y="1128"/>
                </a:lnTo>
                <a:lnTo>
                  <a:pt x="274" y="1829"/>
                </a:lnTo>
                <a:lnTo>
                  <a:pt x="3180" y="701"/>
                </a:lnTo>
                <a:lnTo>
                  <a:pt x="29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21" name="Google Shape;321;p27"/>
          <p:cNvSpPr/>
          <p:nvPr/>
        </p:nvSpPr>
        <p:spPr>
          <a:xfrm>
            <a:off x="-1160" y="-1257"/>
            <a:ext cx="967445" cy="556562"/>
          </a:xfrm>
          <a:custGeom>
            <a:avLst/>
            <a:gdLst/>
            <a:ahLst/>
            <a:cxnLst/>
            <a:rect l="l" t="t" r="r" b="b"/>
            <a:pathLst>
              <a:path w="3181" h="1830" extrusionOk="0">
                <a:moveTo>
                  <a:pt x="2909" y="1"/>
                </a:moveTo>
                <a:lnTo>
                  <a:pt x="0" y="1128"/>
                </a:lnTo>
                <a:lnTo>
                  <a:pt x="271" y="1829"/>
                </a:lnTo>
                <a:lnTo>
                  <a:pt x="3180" y="701"/>
                </a:lnTo>
                <a:lnTo>
                  <a:pt x="29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22" name="Google Shape;322;p27"/>
          <p:cNvSpPr/>
          <p:nvPr/>
        </p:nvSpPr>
        <p:spPr>
          <a:xfrm>
            <a:off x="80347" y="314734"/>
            <a:ext cx="967445" cy="556562"/>
          </a:xfrm>
          <a:custGeom>
            <a:avLst/>
            <a:gdLst/>
            <a:ahLst/>
            <a:cxnLst/>
            <a:rect l="l" t="t" r="r" b="b"/>
            <a:pathLst>
              <a:path w="3181" h="1830" extrusionOk="0">
                <a:moveTo>
                  <a:pt x="2906" y="1"/>
                </a:moveTo>
                <a:lnTo>
                  <a:pt x="0" y="1129"/>
                </a:lnTo>
                <a:lnTo>
                  <a:pt x="271" y="1830"/>
                </a:lnTo>
                <a:lnTo>
                  <a:pt x="3180" y="702"/>
                </a:lnTo>
                <a:lnTo>
                  <a:pt x="29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23" name="Google Shape;323;p27"/>
          <p:cNvSpPr/>
          <p:nvPr/>
        </p:nvSpPr>
        <p:spPr>
          <a:xfrm rot="4500005">
            <a:off x="8457433" y="3238325"/>
            <a:ext cx="930039" cy="2321447"/>
          </a:xfrm>
          <a:custGeom>
            <a:avLst/>
            <a:gdLst/>
            <a:ahLst/>
            <a:cxnLst/>
            <a:rect l="l" t="t" r="r" b="b"/>
            <a:pathLst>
              <a:path w="3058" h="7633" extrusionOk="0">
                <a:moveTo>
                  <a:pt x="1019" y="4143"/>
                </a:moveTo>
                <a:cubicBezTo>
                  <a:pt x="1052" y="4143"/>
                  <a:pt x="1084" y="4146"/>
                  <a:pt x="1117" y="4149"/>
                </a:cubicBezTo>
                <a:cubicBezTo>
                  <a:pt x="1028" y="4217"/>
                  <a:pt x="946" y="4255"/>
                  <a:pt x="872" y="4258"/>
                </a:cubicBezTo>
                <a:cubicBezTo>
                  <a:pt x="837" y="4258"/>
                  <a:pt x="802" y="4243"/>
                  <a:pt x="775" y="4217"/>
                </a:cubicBezTo>
                <a:cubicBezTo>
                  <a:pt x="846" y="4167"/>
                  <a:pt x="931" y="4143"/>
                  <a:pt x="1019" y="4143"/>
                </a:cubicBezTo>
                <a:close/>
                <a:moveTo>
                  <a:pt x="575" y="0"/>
                </a:moveTo>
                <a:lnTo>
                  <a:pt x="366" y="721"/>
                </a:lnTo>
                <a:cubicBezTo>
                  <a:pt x="1552" y="1063"/>
                  <a:pt x="2144" y="2388"/>
                  <a:pt x="1608" y="3501"/>
                </a:cubicBezTo>
                <a:cubicBezTo>
                  <a:pt x="1424" y="3430"/>
                  <a:pt x="1231" y="3392"/>
                  <a:pt x="1033" y="3392"/>
                </a:cubicBezTo>
                <a:cubicBezTo>
                  <a:pt x="1025" y="3392"/>
                  <a:pt x="1018" y="3392"/>
                  <a:pt x="1011" y="3392"/>
                </a:cubicBezTo>
                <a:cubicBezTo>
                  <a:pt x="554" y="3395"/>
                  <a:pt x="48" y="3669"/>
                  <a:pt x="12" y="4170"/>
                </a:cubicBezTo>
                <a:cubicBezTo>
                  <a:pt x="1" y="4382"/>
                  <a:pt x="80" y="4588"/>
                  <a:pt x="230" y="4738"/>
                </a:cubicBezTo>
                <a:cubicBezTo>
                  <a:pt x="402" y="4912"/>
                  <a:pt x="635" y="5009"/>
                  <a:pt x="880" y="5009"/>
                </a:cubicBezTo>
                <a:cubicBezTo>
                  <a:pt x="887" y="5009"/>
                  <a:pt x="894" y="5009"/>
                  <a:pt x="902" y="5009"/>
                </a:cubicBezTo>
                <a:cubicBezTo>
                  <a:pt x="1208" y="4994"/>
                  <a:pt x="1508" y="4844"/>
                  <a:pt x="1788" y="4552"/>
                </a:cubicBezTo>
                <a:cubicBezTo>
                  <a:pt x="1909" y="4705"/>
                  <a:pt x="1988" y="4882"/>
                  <a:pt x="2027" y="5074"/>
                </a:cubicBezTo>
                <a:cubicBezTo>
                  <a:pt x="2088" y="5403"/>
                  <a:pt x="2100" y="5880"/>
                  <a:pt x="1809" y="6260"/>
                </a:cubicBezTo>
                <a:cubicBezTo>
                  <a:pt x="1541" y="6614"/>
                  <a:pt x="1064" y="6823"/>
                  <a:pt x="395" y="6881"/>
                </a:cubicBezTo>
                <a:lnTo>
                  <a:pt x="460" y="7632"/>
                </a:lnTo>
                <a:cubicBezTo>
                  <a:pt x="1352" y="7553"/>
                  <a:pt x="2006" y="7247"/>
                  <a:pt x="2409" y="6717"/>
                </a:cubicBezTo>
                <a:cubicBezTo>
                  <a:pt x="2771" y="6243"/>
                  <a:pt x="2895" y="5627"/>
                  <a:pt x="2766" y="4938"/>
                </a:cubicBezTo>
                <a:cubicBezTo>
                  <a:pt x="2695" y="4552"/>
                  <a:pt x="2512" y="4202"/>
                  <a:pt x="2239" y="3922"/>
                </a:cubicBezTo>
                <a:cubicBezTo>
                  <a:pt x="3057" y="2382"/>
                  <a:pt x="2250" y="480"/>
                  <a:pt x="5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24" name="Google Shape;324;p27"/>
          <p:cNvSpPr/>
          <p:nvPr/>
        </p:nvSpPr>
        <p:spPr>
          <a:xfrm>
            <a:off x="1149515" y="138047"/>
            <a:ext cx="277065" cy="277977"/>
          </a:xfrm>
          <a:custGeom>
            <a:avLst/>
            <a:gdLst/>
            <a:ahLst/>
            <a:cxnLst/>
            <a:rect l="l" t="t" r="r" b="b"/>
            <a:pathLst>
              <a:path w="911" h="914" extrusionOk="0">
                <a:moveTo>
                  <a:pt x="457" y="1"/>
                </a:moveTo>
                <a:cubicBezTo>
                  <a:pt x="204" y="1"/>
                  <a:pt x="1" y="204"/>
                  <a:pt x="1" y="457"/>
                </a:cubicBezTo>
                <a:cubicBezTo>
                  <a:pt x="1" y="708"/>
                  <a:pt x="204" y="914"/>
                  <a:pt x="457" y="914"/>
                </a:cubicBezTo>
                <a:cubicBezTo>
                  <a:pt x="707" y="914"/>
                  <a:pt x="911" y="708"/>
                  <a:pt x="911" y="457"/>
                </a:cubicBezTo>
                <a:cubicBezTo>
                  <a:pt x="911" y="204"/>
                  <a:pt x="707" y="1"/>
                  <a:pt x="457" y="1"/>
                </a:cubicBezTo>
                <a:close/>
              </a:path>
            </a:pathLst>
          </a:custGeom>
          <a:solidFill>
            <a:srgbClr val="99AF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9_1_1">
    <p:spTree>
      <p:nvGrpSpPr>
        <p:cNvPr id="1" name="Shape 325"/>
        <p:cNvGrpSpPr/>
        <p:nvPr/>
      </p:nvGrpSpPr>
      <p:grpSpPr>
        <a:xfrm>
          <a:off x="0" y="0"/>
          <a:ext cx="0" cy="0"/>
          <a:chOff x="0" y="0"/>
          <a:chExt cx="0" cy="0"/>
        </a:xfrm>
      </p:grpSpPr>
      <p:sp>
        <p:nvSpPr>
          <p:cNvPr id="326" name="Google Shape;326;p28"/>
          <p:cNvSpPr/>
          <p:nvPr/>
        </p:nvSpPr>
        <p:spPr>
          <a:xfrm>
            <a:off x="981028" y="4587240"/>
            <a:ext cx="277065" cy="276761"/>
          </a:xfrm>
          <a:custGeom>
            <a:avLst/>
            <a:gdLst/>
            <a:ahLst/>
            <a:cxnLst/>
            <a:rect l="l" t="t" r="r" b="b"/>
            <a:pathLst>
              <a:path w="911" h="910" extrusionOk="0">
                <a:moveTo>
                  <a:pt x="454" y="0"/>
                </a:moveTo>
                <a:cubicBezTo>
                  <a:pt x="204" y="0"/>
                  <a:pt x="1" y="203"/>
                  <a:pt x="1" y="453"/>
                </a:cubicBezTo>
                <a:cubicBezTo>
                  <a:pt x="1" y="707"/>
                  <a:pt x="204" y="910"/>
                  <a:pt x="454" y="910"/>
                </a:cubicBezTo>
                <a:cubicBezTo>
                  <a:pt x="708" y="910"/>
                  <a:pt x="911" y="707"/>
                  <a:pt x="911" y="453"/>
                </a:cubicBezTo>
                <a:cubicBezTo>
                  <a:pt x="911" y="203"/>
                  <a:pt x="708" y="0"/>
                  <a:pt x="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27" name="Google Shape;327;p28"/>
          <p:cNvSpPr/>
          <p:nvPr/>
        </p:nvSpPr>
        <p:spPr>
          <a:xfrm>
            <a:off x="7511078" y="4495000"/>
            <a:ext cx="277065" cy="277977"/>
          </a:xfrm>
          <a:custGeom>
            <a:avLst/>
            <a:gdLst/>
            <a:ahLst/>
            <a:cxnLst/>
            <a:rect l="l" t="t" r="r" b="b"/>
            <a:pathLst>
              <a:path w="911" h="914" extrusionOk="0">
                <a:moveTo>
                  <a:pt x="457" y="1"/>
                </a:moveTo>
                <a:cubicBezTo>
                  <a:pt x="204" y="1"/>
                  <a:pt x="1" y="207"/>
                  <a:pt x="1" y="457"/>
                </a:cubicBezTo>
                <a:cubicBezTo>
                  <a:pt x="1" y="710"/>
                  <a:pt x="204" y="914"/>
                  <a:pt x="457" y="914"/>
                </a:cubicBezTo>
                <a:cubicBezTo>
                  <a:pt x="707" y="914"/>
                  <a:pt x="911" y="710"/>
                  <a:pt x="911" y="457"/>
                </a:cubicBezTo>
                <a:cubicBezTo>
                  <a:pt x="911" y="207"/>
                  <a:pt x="707" y="1"/>
                  <a:pt x="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28" name="Google Shape;328;p28"/>
          <p:cNvSpPr/>
          <p:nvPr/>
        </p:nvSpPr>
        <p:spPr>
          <a:xfrm>
            <a:off x="1148210" y="160518"/>
            <a:ext cx="277977" cy="277977"/>
          </a:xfrm>
          <a:custGeom>
            <a:avLst/>
            <a:gdLst/>
            <a:ahLst/>
            <a:cxnLst/>
            <a:rect l="l" t="t" r="r" b="b"/>
            <a:pathLst>
              <a:path w="914" h="914" extrusionOk="0">
                <a:moveTo>
                  <a:pt x="457" y="1"/>
                </a:moveTo>
                <a:cubicBezTo>
                  <a:pt x="203" y="1"/>
                  <a:pt x="0" y="204"/>
                  <a:pt x="0" y="457"/>
                </a:cubicBezTo>
                <a:cubicBezTo>
                  <a:pt x="0" y="707"/>
                  <a:pt x="203" y="913"/>
                  <a:pt x="457" y="913"/>
                </a:cubicBezTo>
                <a:cubicBezTo>
                  <a:pt x="707" y="913"/>
                  <a:pt x="913" y="707"/>
                  <a:pt x="913" y="457"/>
                </a:cubicBezTo>
                <a:cubicBezTo>
                  <a:pt x="913" y="204"/>
                  <a:pt x="707" y="1"/>
                  <a:pt x="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29" name="Google Shape;329;p28"/>
          <p:cNvSpPr/>
          <p:nvPr/>
        </p:nvSpPr>
        <p:spPr>
          <a:xfrm>
            <a:off x="-327757" y="4628659"/>
            <a:ext cx="1085753" cy="922738"/>
          </a:xfrm>
          <a:custGeom>
            <a:avLst/>
            <a:gdLst/>
            <a:ahLst/>
            <a:cxnLst/>
            <a:rect l="l" t="t" r="r" b="b"/>
            <a:pathLst>
              <a:path w="3570" h="3034" extrusionOk="0">
                <a:moveTo>
                  <a:pt x="3269" y="0"/>
                </a:moveTo>
                <a:cubicBezTo>
                  <a:pt x="1977" y="566"/>
                  <a:pt x="852" y="1455"/>
                  <a:pt x="1" y="2583"/>
                </a:cubicBezTo>
                <a:lnTo>
                  <a:pt x="602" y="3033"/>
                </a:lnTo>
                <a:cubicBezTo>
                  <a:pt x="1373" y="2011"/>
                  <a:pt x="2395" y="1202"/>
                  <a:pt x="3570" y="689"/>
                </a:cubicBezTo>
                <a:lnTo>
                  <a:pt x="326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30" name="Google Shape;330;p28"/>
          <p:cNvSpPr/>
          <p:nvPr/>
        </p:nvSpPr>
        <p:spPr>
          <a:xfrm rot="2700000">
            <a:off x="-585664" y="3462450"/>
            <a:ext cx="2739028" cy="1513065"/>
          </a:xfrm>
          <a:custGeom>
            <a:avLst/>
            <a:gdLst/>
            <a:ahLst/>
            <a:cxnLst/>
            <a:rect l="l" t="t" r="r" b="b"/>
            <a:pathLst>
              <a:path w="9006" h="4975" extrusionOk="0">
                <a:moveTo>
                  <a:pt x="6868" y="0"/>
                </a:moveTo>
                <a:cubicBezTo>
                  <a:pt x="6629" y="0"/>
                  <a:pt x="6391" y="48"/>
                  <a:pt x="6173" y="149"/>
                </a:cubicBezTo>
                <a:cubicBezTo>
                  <a:pt x="5605" y="411"/>
                  <a:pt x="5263" y="953"/>
                  <a:pt x="5033" y="1394"/>
                </a:cubicBezTo>
                <a:cubicBezTo>
                  <a:pt x="4989" y="1471"/>
                  <a:pt x="4948" y="1553"/>
                  <a:pt x="4910" y="1633"/>
                </a:cubicBezTo>
                <a:cubicBezTo>
                  <a:pt x="4730" y="1977"/>
                  <a:pt x="4565" y="2304"/>
                  <a:pt x="4321" y="2546"/>
                </a:cubicBezTo>
                <a:cubicBezTo>
                  <a:pt x="4149" y="2715"/>
                  <a:pt x="3890" y="2849"/>
                  <a:pt x="3655" y="2849"/>
                </a:cubicBezTo>
                <a:cubicBezTo>
                  <a:pt x="3571" y="2849"/>
                  <a:pt x="3490" y="2832"/>
                  <a:pt x="3417" y="2793"/>
                </a:cubicBezTo>
                <a:cubicBezTo>
                  <a:pt x="3146" y="2652"/>
                  <a:pt x="3019" y="2257"/>
                  <a:pt x="2893" y="1874"/>
                </a:cubicBezTo>
                <a:cubicBezTo>
                  <a:pt x="2731" y="1374"/>
                  <a:pt x="2463" y="776"/>
                  <a:pt x="1862" y="579"/>
                </a:cubicBezTo>
                <a:cubicBezTo>
                  <a:pt x="1753" y="543"/>
                  <a:pt x="1640" y="526"/>
                  <a:pt x="1525" y="526"/>
                </a:cubicBezTo>
                <a:cubicBezTo>
                  <a:pt x="1324" y="526"/>
                  <a:pt x="1119" y="580"/>
                  <a:pt x="925" y="685"/>
                </a:cubicBezTo>
                <a:cubicBezTo>
                  <a:pt x="549" y="894"/>
                  <a:pt x="272" y="1250"/>
                  <a:pt x="160" y="1668"/>
                </a:cubicBezTo>
                <a:cubicBezTo>
                  <a:pt x="1" y="2281"/>
                  <a:pt x="157" y="2884"/>
                  <a:pt x="348" y="3497"/>
                </a:cubicBezTo>
                <a:lnTo>
                  <a:pt x="1067" y="3273"/>
                </a:lnTo>
                <a:cubicBezTo>
                  <a:pt x="902" y="2749"/>
                  <a:pt x="778" y="2281"/>
                  <a:pt x="887" y="1859"/>
                </a:cubicBezTo>
                <a:cubicBezTo>
                  <a:pt x="949" y="1642"/>
                  <a:pt x="1093" y="1456"/>
                  <a:pt x="1288" y="1344"/>
                </a:cubicBezTo>
                <a:cubicBezTo>
                  <a:pt x="1349" y="1310"/>
                  <a:pt x="1432" y="1278"/>
                  <a:pt x="1523" y="1278"/>
                </a:cubicBezTo>
                <a:cubicBezTo>
                  <a:pt x="1559" y="1278"/>
                  <a:pt x="1595" y="1283"/>
                  <a:pt x="1632" y="1294"/>
                </a:cubicBezTo>
                <a:cubicBezTo>
                  <a:pt x="1912" y="1385"/>
                  <a:pt x="2071" y="1777"/>
                  <a:pt x="2180" y="2110"/>
                </a:cubicBezTo>
                <a:cubicBezTo>
                  <a:pt x="2336" y="2584"/>
                  <a:pt x="2530" y="3173"/>
                  <a:pt x="3066" y="3458"/>
                </a:cubicBezTo>
                <a:cubicBezTo>
                  <a:pt x="3256" y="3558"/>
                  <a:pt x="3455" y="3601"/>
                  <a:pt x="3652" y="3601"/>
                </a:cubicBezTo>
                <a:cubicBezTo>
                  <a:pt x="4109" y="3601"/>
                  <a:pt x="4557" y="3371"/>
                  <a:pt x="4851" y="3081"/>
                </a:cubicBezTo>
                <a:cubicBezTo>
                  <a:pt x="5180" y="2755"/>
                  <a:pt x="5384" y="2357"/>
                  <a:pt x="5578" y="1974"/>
                </a:cubicBezTo>
                <a:cubicBezTo>
                  <a:pt x="5619" y="1895"/>
                  <a:pt x="5658" y="1818"/>
                  <a:pt x="5696" y="1745"/>
                </a:cubicBezTo>
                <a:cubicBezTo>
                  <a:pt x="5875" y="1406"/>
                  <a:pt x="6126" y="1000"/>
                  <a:pt x="6491" y="832"/>
                </a:cubicBezTo>
                <a:cubicBezTo>
                  <a:pt x="6610" y="777"/>
                  <a:pt x="6741" y="751"/>
                  <a:pt x="6875" y="751"/>
                </a:cubicBezTo>
                <a:cubicBezTo>
                  <a:pt x="7243" y="751"/>
                  <a:pt x="7635" y="946"/>
                  <a:pt x="7866" y="1276"/>
                </a:cubicBezTo>
                <a:cubicBezTo>
                  <a:pt x="8169" y="1715"/>
                  <a:pt x="8216" y="2348"/>
                  <a:pt x="7993" y="2934"/>
                </a:cubicBezTo>
                <a:cubicBezTo>
                  <a:pt x="7792" y="3450"/>
                  <a:pt x="7395" y="3935"/>
                  <a:pt x="6815" y="4377"/>
                </a:cubicBezTo>
                <a:lnTo>
                  <a:pt x="7268" y="4975"/>
                </a:lnTo>
                <a:cubicBezTo>
                  <a:pt x="7963" y="4451"/>
                  <a:pt x="8443" y="3853"/>
                  <a:pt x="8690" y="3205"/>
                </a:cubicBezTo>
                <a:cubicBezTo>
                  <a:pt x="9006" y="2390"/>
                  <a:pt x="8926" y="1488"/>
                  <a:pt x="8481" y="850"/>
                </a:cubicBezTo>
                <a:cubicBezTo>
                  <a:pt x="8107" y="310"/>
                  <a:pt x="7479" y="0"/>
                  <a:pt x="6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31" name="Google Shape;331;p28"/>
          <p:cNvSpPr/>
          <p:nvPr/>
        </p:nvSpPr>
        <p:spPr>
          <a:xfrm>
            <a:off x="-327754" y="-222531"/>
            <a:ext cx="1475955" cy="1599737"/>
          </a:xfrm>
          <a:custGeom>
            <a:avLst/>
            <a:gdLst/>
            <a:ahLst/>
            <a:cxnLst/>
            <a:rect l="l" t="t" r="r" b="b"/>
            <a:pathLst>
              <a:path w="4853" h="5260" extrusionOk="0">
                <a:moveTo>
                  <a:pt x="2845" y="2709"/>
                </a:moveTo>
                <a:cubicBezTo>
                  <a:pt x="3148" y="2783"/>
                  <a:pt x="3425" y="2936"/>
                  <a:pt x="3654" y="3148"/>
                </a:cubicBezTo>
                <a:cubicBezTo>
                  <a:pt x="3861" y="3345"/>
                  <a:pt x="3996" y="3572"/>
                  <a:pt x="4034" y="3796"/>
                </a:cubicBezTo>
                <a:cubicBezTo>
                  <a:pt x="4073" y="4023"/>
                  <a:pt x="4005" y="4249"/>
                  <a:pt x="3866" y="4379"/>
                </a:cubicBezTo>
                <a:cubicBezTo>
                  <a:pt x="3772" y="4466"/>
                  <a:pt x="3638" y="4510"/>
                  <a:pt x="3497" y="4510"/>
                </a:cubicBezTo>
                <a:cubicBezTo>
                  <a:pt x="3362" y="4510"/>
                  <a:pt x="3219" y="4469"/>
                  <a:pt x="3101" y="4385"/>
                </a:cubicBezTo>
                <a:cubicBezTo>
                  <a:pt x="2856" y="4217"/>
                  <a:pt x="2697" y="3887"/>
                  <a:pt x="2683" y="3531"/>
                </a:cubicBezTo>
                <a:cubicBezTo>
                  <a:pt x="2674" y="3278"/>
                  <a:pt x="2727" y="3004"/>
                  <a:pt x="2845" y="2709"/>
                </a:cubicBezTo>
                <a:close/>
                <a:moveTo>
                  <a:pt x="4296" y="0"/>
                </a:moveTo>
                <a:cubicBezTo>
                  <a:pt x="3504" y="451"/>
                  <a:pt x="2851" y="1108"/>
                  <a:pt x="2403" y="1900"/>
                </a:cubicBezTo>
                <a:cubicBezTo>
                  <a:pt x="1322" y="1900"/>
                  <a:pt x="359" y="2580"/>
                  <a:pt x="0" y="3599"/>
                </a:cubicBezTo>
                <a:lnTo>
                  <a:pt x="710" y="3852"/>
                </a:lnTo>
                <a:cubicBezTo>
                  <a:pt x="919" y="3278"/>
                  <a:pt x="1399" y="2848"/>
                  <a:pt x="1991" y="2698"/>
                </a:cubicBezTo>
                <a:cubicBezTo>
                  <a:pt x="2014" y="2692"/>
                  <a:pt x="2035" y="2689"/>
                  <a:pt x="2058" y="2683"/>
                </a:cubicBezTo>
                <a:lnTo>
                  <a:pt x="2058" y="2683"/>
                </a:lnTo>
                <a:cubicBezTo>
                  <a:pt x="1967" y="2966"/>
                  <a:pt x="1926" y="3260"/>
                  <a:pt x="1935" y="3554"/>
                </a:cubicBezTo>
                <a:cubicBezTo>
                  <a:pt x="1955" y="4155"/>
                  <a:pt x="2229" y="4697"/>
                  <a:pt x="2671" y="5000"/>
                </a:cubicBezTo>
                <a:cubicBezTo>
                  <a:pt x="2912" y="5168"/>
                  <a:pt x="3201" y="5259"/>
                  <a:pt x="3495" y="5259"/>
                </a:cubicBezTo>
                <a:cubicBezTo>
                  <a:pt x="3499" y="5259"/>
                  <a:pt x="3503" y="5259"/>
                  <a:pt x="3507" y="5259"/>
                </a:cubicBezTo>
                <a:cubicBezTo>
                  <a:pt x="3824" y="5259"/>
                  <a:pt x="4134" y="5145"/>
                  <a:pt x="4370" y="4932"/>
                </a:cubicBezTo>
                <a:cubicBezTo>
                  <a:pt x="4700" y="4629"/>
                  <a:pt x="4853" y="4146"/>
                  <a:pt x="4770" y="3669"/>
                </a:cubicBezTo>
                <a:cubicBezTo>
                  <a:pt x="4706" y="3284"/>
                  <a:pt x="4497" y="2915"/>
                  <a:pt x="4170" y="2600"/>
                </a:cubicBezTo>
                <a:cubicBezTo>
                  <a:pt x="3893" y="2341"/>
                  <a:pt x="3563" y="2144"/>
                  <a:pt x="3201" y="2029"/>
                </a:cubicBezTo>
                <a:cubicBezTo>
                  <a:pt x="3572" y="1461"/>
                  <a:pt x="4073" y="990"/>
                  <a:pt x="4664" y="657"/>
                </a:cubicBezTo>
                <a:lnTo>
                  <a:pt x="42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32" name="Google Shape;332;p28"/>
          <p:cNvSpPr/>
          <p:nvPr/>
        </p:nvSpPr>
        <p:spPr>
          <a:xfrm>
            <a:off x="8067980" y="-172191"/>
            <a:ext cx="1076021" cy="1739030"/>
          </a:xfrm>
          <a:custGeom>
            <a:avLst/>
            <a:gdLst/>
            <a:ahLst/>
            <a:cxnLst/>
            <a:rect l="l" t="t" r="r" b="b"/>
            <a:pathLst>
              <a:path w="3538" h="5718" extrusionOk="0">
                <a:moveTo>
                  <a:pt x="2415" y="2616"/>
                </a:moveTo>
                <a:cubicBezTo>
                  <a:pt x="2432" y="2616"/>
                  <a:pt x="2448" y="2617"/>
                  <a:pt x="2465" y="2620"/>
                </a:cubicBezTo>
                <a:cubicBezTo>
                  <a:pt x="2545" y="2628"/>
                  <a:pt x="2621" y="2678"/>
                  <a:pt x="2639" y="2728"/>
                </a:cubicBezTo>
                <a:cubicBezTo>
                  <a:pt x="2671" y="2829"/>
                  <a:pt x="2518" y="3002"/>
                  <a:pt x="2339" y="3070"/>
                </a:cubicBezTo>
                <a:cubicBezTo>
                  <a:pt x="2233" y="3108"/>
                  <a:pt x="2124" y="3126"/>
                  <a:pt x="2014" y="3126"/>
                </a:cubicBezTo>
                <a:cubicBezTo>
                  <a:pt x="1909" y="3126"/>
                  <a:pt x="1803" y="3109"/>
                  <a:pt x="1703" y="3076"/>
                </a:cubicBezTo>
                <a:cubicBezTo>
                  <a:pt x="1803" y="2926"/>
                  <a:pt x="1935" y="2802"/>
                  <a:pt x="2091" y="2714"/>
                </a:cubicBezTo>
                <a:cubicBezTo>
                  <a:pt x="2176" y="2667"/>
                  <a:pt x="2296" y="2616"/>
                  <a:pt x="2415" y="2616"/>
                </a:cubicBezTo>
                <a:close/>
                <a:moveTo>
                  <a:pt x="2294" y="0"/>
                </a:moveTo>
                <a:cubicBezTo>
                  <a:pt x="1739" y="0"/>
                  <a:pt x="1192" y="203"/>
                  <a:pt x="796" y="582"/>
                </a:cubicBezTo>
                <a:cubicBezTo>
                  <a:pt x="168" y="1183"/>
                  <a:pt x="1" y="2163"/>
                  <a:pt x="395" y="2911"/>
                </a:cubicBezTo>
                <a:cubicBezTo>
                  <a:pt x="489" y="3094"/>
                  <a:pt x="619" y="3256"/>
                  <a:pt x="772" y="3394"/>
                </a:cubicBezTo>
                <a:cubicBezTo>
                  <a:pt x="687" y="3783"/>
                  <a:pt x="725" y="4192"/>
                  <a:pt x="881" y="4557"/>
                </a:cubicBezTo>
                <a:cubicBezTo>
                  <a:pt x="1193" y="5264"/>
                  <a:pt x="1956" y="5717"/>
                  <a:pt x="2716" y="5717"/>
                </a:cubicBezTo>
                <a:cubicBezTo>
                  <a:pt x="2916" y="5717"/>
                  <a:pt x="3113" y="5685"/>
                  <a:pt x="3301" y="5623"/>
                </a:cubicBezTo>
                <a:lnTo>
                  <a:pt x="3060" y="4910"/>
                </a:lnTo>
                <a:cubicBezTo>
                  <a:pt x="2948" y="4948"/>
                  <a:pt x="2830" y="4966"/>
                  <a:pt x="2712" y="4966"/>
                </a:cubicBezTo>
                <a:cubicBezTo>
                  <a:pt x="2241" y="4966"/>
                  <a:pt x="1758" y="4685"/>
                  <a:pt x="1570" y="4257"/>
                </a:cubicBezTo>
                <a:cubicBezTo>
                  <a:pt x="1505" y="4109"/>
                  <a:pt x="1476" y="3953"/>
                  <a:pt x="1479" y="3794"/>
                </a:cubicBezTo>
                <a:lnTo>
                  <a:pt x="1479" y="3794"/>
                </a:lnTo>
                <a:cubicBezTo>
                  <a:pt x="1652" y="3852"/>
                  <a:pt x="1832" y="3880"/>
                  <a:pt x="2012" y="3880"/>
                </a:cubicBezTo>
                <a:cubicBezTo>
                  <a:pt x="2212" y="3880"/>
                  <a:pt x="2413" y="3845"/>
                  <a:pt x="2604" y="3777"/>
                </a:cubicBezTo>
                <a:cubicBezTo>
                  <a:pt x="3110" y="3585"/>
                  <a:pt x="3537" y="3041"/>
                  <a:pt x="3349" y="2487"/>
                </a:cubicBezTo>
                <a:cubicBezTo>
                  <a:pt x="3240" y="2163"/>
                  <a:pt x="2933" y="1922"/>
                  <a:pt x="2565" y="1875"/>
                </a:cubicBezTo>
                <a:cubicBezTo>
                  <a:pt x="2516" y="1868"/>
                  <a:pt x="2467" y="1865"/>
                  <a:pt x="2417" y="1865"/>
                </a:cubicBezTo>
                <a:cubicBezTo>
                  <a:pt x="2192" y="1865"/>
                  <a:pt x="1958" y="1930"/>
                  <a:pt x="1729" y="2057"/>
                </a:cubicBezTo>
                <a:cubicBezTo>
                  <a:pt x="1476" y="2196"/>
                  <a:pt x="1261" y="2393"/>
                  <a:pt x="1099" y="2631"/>
                </a:cubicBezTo>
                <a:cubicBezTo>
                  <a:pt x="1084" y="2608"/>
                  <a:pt x="1072" y="2584"/>
                  <a:pt x="1058" y="2561"/>
                </a:cubicBezTo>
                <a:cubicBezTo>
                  <a:pt x="825" y="2119"/>
                  <a:pt x="940" y="1486"/>
                  <a:pt x="1317" y="1124"/>
                </a:cubicBezTo>
                <a:cubicBezTo>
                  <a:pt x="1568" y="882"/>
                  <a:pt x="1927" y="752"/>
                  <a:pt x="2291" y="752"/>
                </a:cubicBezTo>
                <a:cubicBezTo>
                  <a:pt x="2473" y="752"/>
                  <a:pt x="2656" y="785"/>
                  <a:pt x="2827" y="853"/>
                </a:cubicBezTo>
                <a:lnTo>
                  <a:pt x="3104" y="152"/>
                </a:lnTo>
                <a:cubicBezTo>
                  <a:pt x="2843" y="50"/>
                  <a:pt x="2568" y="0"/>
                  <a:pt x="22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33" name="Google Shape;333;p28"/>
          <p:cNvSpPr/>
          <p:nvPr/>
        </p:nvSpPr>
        <p:spPr>
          <a:xfrm>
            <a:off x="7690556" y="3087165"/>
            <a:ext cx="1780696" cy="1621634"/>
          </a:xfrm>
          <a:custGeom>
            <a:avLst/>
            <a:gdLst/>
            <a:ahLst/>
            <a:cxnLst/>
            <a:rect l="l" t="t" r="r" b="b"/>
            <a:pathLst>
              <a:path w="5855" h="5332" extrusionOk="0">
                <a:moveTo>
                  <a:pt x="2998" y="0"/>
                </a:moveTo>
                <a:cubicBezTo>
                  <a:pt x="2103" y="0"/>
                  <a:pt x="1209" y="423"/>
                  <a:pt x="690" y="1147"/>
                </a:cubicBezTo>
                <a:cubicBezTo>
                  <a:pt x="1" y="2107"/>
                  <a:pt x="42" y="3511"/>
                  <a:pt x="784" y="4412"/>
                </a:cubicBezTo>
                <a:cubicBezTo>
                  <a:pt x="1258" y="4987"/>
                  <a:pt x="1985" y="5331"/>
                  <a:pt x="2707" y="5331"/>
                </a:cubicBezTo>
                <a:cubicBezTo>
                  <a:pt x="2751" y="5331"/>
                  <a:pt x="2798" y="5331"/>
                  <a:pt x="2842" y="5328"/>
                </a:cubicBezTo>
                <a:cubicBezTo>
                  <a:pt x="3649" y="5278"/>
                  <a:pt x="4394" y="4792"/>
                  <a:pt x="4745" y="4089"/>
                </a:cubicBezTo>
                <a:cubicBezTo>
                  <a:pt x="5104" y="3358"/>
                  <a:pt x="5001" y="2425"/>
                  <a:pt x="4485" y="1818"/>
                </a:cubicBezTo>
                <a:cubicBezTo>
                  <a:pt x="4109" y="1372"/>
                  <a:pt x="3538" y="1124"/>
                  <a:pt x="2971" y="1124"/>
                </a:cubicBezTo>
                <a:cubicBezTo>
                  <a:pt x="2726" y="1124"/>
                  <a:pt x="2481" y="1171"/>
                  <a:pt x="2253" y="1268"/>
                </a:cubicBezTo>
                <a:cubicBezTo>
                  <a:pt x="1715" y="1500"/>
                  <a:pt x="1323" y="1995"/>
                  <a:pt x="1255" y="2531"/>
                </a:cubicBezTo>
                <a:cubicBezTo>
                  <a:pt x="1179" y="3155"/>
                  <a:pt x="1564" y="3779"/>
                  <a:pt x="2136" y="3956"/>
                </a:cubicBezTo>
                <a:cubicBezTo>
                  <a:pt x="2239" y="3985"/>
                  <a:pt x="2344" y="3999"/>
                  <a:pt x="2449" y="3999"/>
                </a:cubicBezTo>
                <a:cubicBezTo>
                  <a:pt x="2678" y="3999"/>
                  <a:pt x="2905" y="3932"/>
                  <a:pt x="3099" y="3803"/>
                </a:cubicBezTo>
                <a:cubicBezTo>
                  <a:pt x="3366" y="3635"/>
                  <a:pt x="3543" y="3355"/>
                  <a:pt x="3584" y="3043"/>
                </a:cubicBezTo>
                <a:lnTo>
                  <a:pt x="2836" y="2961"/>
                </a:lnTo>
                <a:cubicBezTo>
                  <a:pt x="2822" y="3049"/>
                  <a:pt x="2766" y="3129"/>
                  <a:pt x="2686" y="3176"/>
                </a:cubicBezTo>
                <a:cubicBezTo>
                  <a:pt x="2617" y="3222"/>
                  <a:pt x="2536" y="3247"/>
                  <a:pt x="2454" y="3247"/>
                </a:cubicBezTo>
                <a:cubicBezTo>
                  <a:pt x="2421" y="3247"/>
                  <a:pt x="2389" y="3243"/>
                  <a:pt x="2356" y="3235"/>
                </a:cubicBezTo>
                <a:cubicBezTo>
                  <a:pt x="2133" y="3167"/>
                  <a:pt x="1971" y="2887"/>
                  <a:pt x="2003" y="2625"/>
                </a:cubicBezTo>
                <a:cubicBezTo>
                  <a:pt x="2035" y="2354"/>
                  <a:pt x="2256" y="2086"/>
                  <a:pt x="2551" y="1963"/>
                </a:cubicBezTo>
                <a:cubicBezTo>
                  <a:pt x="2684" y="1905"/>
                  <a:pt x="2829" y="1878"/>
                  <a:pt x="2976" y="1878"/>
                </a:cubicBezTo>
                <a:cubicBezTo>
                  <a:pt x="3325" y="1878"/>
                  <a:pt x="3683" y="2033"/>
                  <a:pt x="3911" y="2304"/>
                </a:cubicBezTo>
                <a:cubicBezTo>
                  <a:pt x="4238" y="2687"/>
                  <a:pt x="4303" y="3288"/>
                  <a:pt x="4070" y="3756"/>
                </a:cubicBezTo>
                <a:cubicBezTo>
                  <a:pt x="3841" y="4215"/>
                  <a:pt x="3328" y="4545"/>
                  <a:pt x="2795" y="4577"/>
                </a:cubicBezTo>
                <a:cubicBezTo>
                  <a:pt x="2764" y="4579"/>
                  <a:pt x="2733" y="4580"/>
                  <a:pt x="2702" y="4580"/>
                </a:cubicBezTo>
                <a:cubicBezTo>
                  <a:pt x="2202" y="4580"/>
                  <a:pt x="1697" y="4337"/>
                  <a:pt x="1364" y="3935"/>
                </a:cubicBezTo>
                <a:cubicBezTo>
                  <a:pt x="840" y="3299"/>
                  <a:pt x="811" y="2272"/>
                  <a:pt x="1302" y="1586"/>
                </a:cubicBezTo>
                <a:cubicBezTo>
                  <a:pt x="1681" y="1058"/>
                  <a:pt x="2333" y="749"/>
                  <a:pt x="2989" y="749"/>
                </a:cubicBezTo>
                <a:cubicBezTo>
                  <a:pt x="3186" y="749"/>
                  <a:pt x="3383" y="777"/>
                  <a:pt x="3573" y="835"/>
                </a:cubicBezTo>
                <a:cubicBezTo>
                  <a:pt x="4385" y="1082"/>
                  <a:pt x="5018" y="1860"/>
                  <a:pt x="5107" y="2725"/>
                </a:cubicBezTo>
                <a:lnTo>
                  <a:pt x="5855" y="2649"/>
                </a:lnTo>
                <a:cubicBezTo>
                  <a:pt x="5734" y="1491"/>
                  <a:pt x="4886" y="449"/>
                  <a:pt x="3790" y="116"/>
                </a:cubicBezTo>
                <a:cubicBezTo>
                  <a:pt x="3533" y="38"/>
                  <a:pt x="3266" y="0"/>
                  <a:pt x="29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34" name="Google Shape;334;p28"/>
          <p:cNvSpPr/>
          <p:nvPr/>
        </p:nvSpPr>
        <p:spPr>
          <a:xfrm>
            <a:off x="7798218" y="4522051"/>
            <a:ext cx="1604907" cy="572681"/>
          </a:xfrm>
          <a:custGeom>
            <a:avLst/>
            <a:gdLst/>
            <a:ahLst/>
            <a:cxnLst/>
            <a:rect l="l" t="t" r="r" b="b"/>
            <a:pathLst>
              <a:path w="5277" h="1883" extrusionOk="0">
                <a:moveTo>
                  <a:pt x="4691" y="1"/>
                </a:moveTo>
                <a:cubicBezTo>
                  <a:pt x="4089" y="744"/>
                  <a:pt x="3207" y="1132"/>
                  <a:pt x="2318" y="1132"/>
                </a:cubicBezTo>
                <a:cubicBezTo>
                  <a:pt x="1667" y="1132"/>
                  <a:pt x="1013" y="925"/>
                  <a:pt x="459" y="498"/>
                </a:cubicBezTo>
                <a:lnTo>
                  <a:pt x="0" y="1093"/>
                </a:lnTo>
                <a:cubicBezTo>
                  <a:pt x="669" y="1605"/>
                  <a:pt x="1487" y="1882"/>
                  <a:pt x="2329" y="1882"/>
                </a:cubicBezTo>
                <a:cubicBezTo>
                  <a:pt x="2477" y="1882"/>
                  <a:pt x="2621" y="1873"/>
                  <a:pt x="2768" y="1856"/>
                </a:cubicBezTo>
                <a:cubicBezTo>
                  <a:pt x="3752" y="1738"/>
                  <a:pt x="4650" y="1240"/>
                  <a:pt x="5277" y="472"/>
                </a:cubicBezTo>
                <a:lnTo>
                  <a:pt x="46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grpSp>
        <p:nvGrpSpPr>
          <p:cNvPr id="335" name="Google Shape;335;p28"/>
          <p:cNvGrpSpPr/>
          <p:nvPr/>
        </p:nvGrpSpPr>
        <p:grpSpPr>
          <a:xfrm>
            <a:off x="-123072" y="1564984"/>
            <a:ext cx="823287" cy="962883"/>
            <a:chOff x="-5288209" y="450959"/>
            <a:chExt cx="823287" cy="962883"/>
          </a:xfrm>
        </p:grpSpPr>
        <p:sp>
          <p:nvSpPr>
            <p:cNvPr id="336" name="Google Shape;336;p28"/>
            <p:cNvSpPr/>
            <p:nvPr/>
          </p:nvSpPr>
          <p:spPr>
            <a:xfrm>
              <a:off x="-4981038" y="450959"/>
              <a:ext cx="330896" cy="962883"/>
            </a:xfrm>
            <a:custGeom>
              <a:avLst/>
              <a:gdLst/>
              <a:ahLst/>
              <a:cxnLst/>
              <a:rect l="l" t="t" r="r" b="b"/>
              <a:pathLst>
                <a:path w="1088" h="3166" extrusionOk="0">
                  <a:moveTo>
                    <a:pt x="351" y="0"/>
                  </a:moveTo>
                  <a:cubicBezTo>
                    <a:pt x="142" y="1037"/>
                    <a:pt x="24" y="2091"/>
                    <a:pt x="1" y="3148"/>
                  </a:cubicBezTo>
                  <a:lnTo>
                    <a:pt x="752" y="3166"/>
                  </a:lnTo>
                  <a:cubicBezTo>
                    <a:pt x="775" y="2153"/>
                    <a:pt x="887" y="1143"/>
                    <a:pt x="1087" y="148"/>
                  </a:cubicBezTo>
                  <a:lnTo>
                    <a:pt x="351" y="0"/>
                  </a:lnTo>
                  <a:close/>
                </a:path>
              </a:pathLst>
            </a:custGeom>
            <a:solidFill>
              <a:srgbClr val="E9A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37" name="Google Shape;337;p28"/>
            <p:cNvSpPr/>
            <p:nvPr/>
          </p:nvSpPr>
          <p:spPr>
            <a:xfrm>
              <a:off x="-5288209" y="737450"/>
              <a:ext cx="823287" cy="326334"/>
            </a:xfrm>
            <a:custGeom>
              <a:avLst/>
              <a:gdLst/>
              <a:ahLst/>
              <a:cxnLst/>
              <a:rect l="l" t="t" r="r" b="b"/>
              <a:pathLst>
                <a:path w="2707" h="1073" extrusionOk="0">
                  <a:moveTo>
                    <a:pt x="98" y="1"/>
                  </a:moveTo>
                  <a:lnTo>
                    <a:pt x="1" y="748"/>
                  </a:lnTo>
                  <a:cubicBezTo>
                    <a:pt x="516" y="816"/>
                    <a:pt x="916" y="863"/>
                    <a:pt x="1305" y="910"/>
                  </a:cubicBezTo>
                  <a:cubicBezTo>
                    <a:pt x="1694" y="958"/>
                    <a:pt x="2094" y="1005"/>
                    <a:pt x="2610" y="1072"/>
                  </a:cubicBezTo>
                  <a:lnTo>
                    <a:pt x="2707" y="327"/>
                  </a:lnTo>
                  <a:cubicBezTo>
                    <a:pt x="2189" y="260"/>
                    <a:pt x="1782" y="210"/>
                    <a:pt x="1396" y="163"/>
                  </a:cubicBezTo>
                  <a:cubicBezTo>
                    <a:pt x="1008" y="118"/>
                    <a:pt x="607" y="68"/>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grpSp>
      <p:sp>
        <p:nvSpPr>
          <p:cNvPr id="338" name="Google Shape;338;p28"/>
          <p:cNvSpPr/>
          <p:nvPr/>
        </p:nvSpPr>
        <p:spPr>
          <a:xfrm>
            <a:off x="8656725" y="2065432"/>
            <a:ext cx="277673" cy="277065"/>
          </a:xfrm>
          <a:custGeom>
            <a:avLst/>
            <a:gdLst/>
            <a:ahLst/>
            <a:cxnLst/>
            <a:rect l="l" t="t" r="r" b="b"/>
            <a:pathLst>
              <a:path w="913" h="911" extrusionOk="0">
                <a:moveTo>
                  <a:pt x="456" y="1"/>
                </a:moveTo>
                <a:cubicBezTo>
                  <a:pt x="203" y="1"/>
                  <a:pt x="0" y="204"/>
                  <a:pt x="0" y="454"/>
                </a:cubicBezTo>
                <a:cubicBezTo>
                  <a:pt x="0" y="708"/>
                  <a:pt x="203" y="911"/>
                  <a:pt x="456" y="911"/>
                </a:cubicBezTo>
                <a:cubicBezTo>
                  <a:pt x="710" y="911"/>
                  <a:pt x="913" y="708"/>
                  <a:pt x="913" y="454"/>
                </a:cubicBezTo>
                <a:cubicBezTo>
                  <a:pt x="913" y="204"/>
                  <a:pt x="710" y="1"/>
                  <a:pt x="4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39" name="Google Shape;339;p28"/>
          <p:cNvSpPr/>
          <p:nvPr/>
        </p:nvSpPr>
        <p:spPr>
          <a:xfrm>
            <a:off x="8619926" y="2458673"/>
            <a:ext cx="277977" cy="277977"/>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CUSTOM_9_1_1_1">
    <p:spTree>
      <p:nvGrpSpPr>
        <p:cNvPr id="1" name="Shape 340"/>
        <p:cNvGrpSpPr/>
        <p:nvPr/>
      </p:nvGrpSpPr>
      <p:grpSpPr>
        <a:xfrm>
          <a:off x="0" y="0"/>
          <a:ext cx="0" cy="0"/>
          <a:chOff x="0" y="0"/>
          <a:chExt cx="0" cy="0"/>
        </a:xfrm>
      </p:grpSpPr>
      <p:sp>
        <p:nvSpPr>
          <p:cNvPr id="341" name="Google Shape;341;p29"/>
          <p:cNvSpPr/>
          <p:nvPr/>
        </p:nvSpPr>
        <p:spPr>
          <a:xfrm rot="-2466453">
            <a:off x="7551490" y="3763302"/>
            <a:ext cx="2739026" cy="1513064"/>
          </a:xfrm>
          <a:custGeom>
            <a:avLst/>
            <a:gdLst/>
            <a:ahLst/>
            <a:cxnLst/>
            <a:rect l="l" t="t" r="r" b="b"/>
            <a:pathLst>
              <a:path w="9006" h="4975" extrusionOk="0">
                <a:moveTo>
                  <a:pt x="6868" y="0"/>
                </a:moveTo>
                <a:cubicBezTo>
                  <a:pt x="6629" y="0"/>
                  <a:pt x="6391" y="48"/>
                  <a:pt x="6173" y="149"/>
                </a:cubicBezTo>
                <a:cubicBezTo>
                  <a:pt x="5605" y="411"/>
                  <a:pt x="5263" y="953"/>
                  <a:pt x="5033" y="1394"/>
                </a:cubicBezTo>
                <a:cubicBezTo>
                  <a:pt x="4989" y="1471"/>
                  <a:pt x="4948" y="1553"/>
                  <a:pt x="4910" y="1633"/>
                </a:cubicBezTo>
                <a:cubicBezTo>
                  <a:pt x="4730" y="1977"/>
                  <a:pt x="4565" y="2304"/>
                  <a:pt x="4321" y="2546"/>
                </a:cubicBezTo>
                <a:cubicBezTo>
                  <a:pt x="4149" y="2715"/>
                  <a:pt x="3890" y="2849"/>
                  <a:pt x="3655" y="2849"/>
                </a:cubicBezTo>
                <a:cubicBezTo>
                  <a:pt x="3571" y="2849"/>
                  <a:pt x="3490" y="2832"/>
                  <a:pt x="3417" y="2793"/>
                </a:cubicBezTo>
                <a:cubicBezTo>
                  <a:pt x="3146" y="2652"/>
                  <a:pt x="3019" y="2257"/>
                  <a:pt x="2893" y="1874"/>
                </a:cubicBezTo>
                <a:cubicBezTo>
                  <a:pt x="2731" y="1374"/>
                  <a:pt x="2463" y="776"/>
                  <a:pt x="1862" y="579"/>
                </a:cubicBezTo>
                <a:cubicBezTo>
                  <a:pt x="1753" y="543"/>
                  <a:pt x="1640" y="526"/>
                  <a:pt x="1525" y="526"/>
                </a:cubicBezTo>
                <a:cubicBezTo>
                  <a:pt x="1324" y="526"/>
                  <a:pt x="1119" y="580"/>
                  <a:pt x="925" y="685"/>
                </a:cubicBezTo>
                <a:cubicBezTo>
                  <a:pt x="549" y="894"/>
                  <a:pt x="272" y="1250"/>
                  <a:pt x="160" y="1668"/>
                </a:cubicBezTo>
                <a:cubicBezTo>
                  <a:pt x="1" y="2281"/>
                  <a:pt x="157" y="2884"/>
                  <a:pt x="348" y="3497"/>
                </a:cubicBezTo>
                <a:lnTo>
                  <a:pt x="1067" y="3273"/>
                </a:lnTo>
                <a:cubicBezTo>
                  <a:pt x="902" y="2749"/>
                  <a:pt x="778" y="2281"/>
                  <a:pt x="887" y="1859"/>
                </a:cubicBezTo>
                <a:cubicBezTo>
                  <a:pt x="949" y="1642"/>
                  <a:pt x="1093" y="1456"/>
                  <a:pt x="1288" y="1344"/>
                </a:cubicBezTo>
                <a:cubicBezTo>
                  <a:pt x="1349" y="1310"/>
                  <a:pt x="1432" y="1278"/>
                  <a:pt x="1523" y="1278"/>
                </a:cubicBezTo>
                <a:cubicBezTo>
                  <a:pt x="1559" y="1278"/>
                  <a:pt x="1595" y="1283"/>
                  <a:pt x="1632" y="1294"/>
                </a:cubicBezTo>
                <a:cubicBezTo>
                  <a:pt x="1912" y="1385"/>
                  <a:pt x="2071" y="1777"/>
                  <a:pt x="2180" y="2110"/>
                </a:cubicBezTo>
                <a:cubicBezTo>
                  <a:pt x="2336" y="2584"/>
                  <a:pt x="2530" y="3173"/>
                  <a:pt x="3066" y="3458"/>
                </a:cubicBezTo>
                <a:cubicBezTo>
                  <a:pt x="3256" y="3558"/>
                  <a:pt x="3455" y="3601"/>
                  <a:pt x="3652" y="3601"/>
                </a:cubicBezTo>
                <a:cubicBezTo>
                  <a:pt x="4109" y="3601"/>
                  <a:pt x="4557" y="3371"/>
                  <a:pt x="4851" y="3081"/>
                </a:cubicBezTo>
                <a:cubicBezTo>
                  <a:pt x="5180" y="2755"/>
                  <a:pt x="5384" y="2357"/>
                  <a:pt x="5578" y="1974"/>
                </a:cubicBezTo>
                <a:cubicBezTo>
                  <a:pt x="5619" y="1895"/>
                  <a:pt x="5658" y="1818"/>
                  <a:pt x="5696" y="1745"/>
                </a:cubicBezTo>
                <a:cubicBezTo>
                  <a:pt x="5875" y="1406"/>
                  <a:pt x="6126" y="1000"/>
                  <a:pt x="6491" y="832"/>
                </a:cubicBezTo>
                <a:cubicBezTo>
                  <a:pt x="6610" y="777"/>
                  <a:pt x="6741" y="751"/>
                  <a:pt x="6875" y="751"/>
                </a:cubicBezTo>
                <a:cubicBezTo>
                  <a:pt x="7243" y="751"/>
                  <a:pt x="7635" y="946"/>
                  <a:pt x="7866" y="1276"/>
                </a:cubicBezTo>
                <a:cubicBezTo>
                  <a:pt x="8169" y="1715"/>
                  <a:pt x="8216" y="2348"/>
                  <a:pt x="7993" y="2934"/>
                </a:cubicBezTo>
                <a:cubicBezTo>
                  <a:pt x="7792" y="3450"/>
                  <a:pt x="7395" y="3935"/>
                  <a:pt x="6815" y="4377"/>
                </a:cubicBezTo>
                <a:lnTo>
                  <a:pt x="7268" y="4975"/>
                </a:lnTo>
                <a:cubicBezTo>
                  <a:pt x="7963" y="4451"/>
                  <a:pt x="8443" y="3853"/>
                  <a:pt x="8690" y="3205"/>
                </a:cubicBezTo>
                <a:cubicBezTo>
                  <a:pt x="9006" y="2390"/>
                  <a:pt x="8926" y="1488"/>
                  <a:pt x="8481" y="850"/>
                </a:cubicBezTo>
                <a:cubicBezTo>
                  <a:pt x="8107" y="310"/>
                  <a:pt x="7479" y="0"/>
                  <a:pt x="6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grpSp>
        <p:nvGrpSpPr>
          <p:cNvPr id="342" name="Google Shape;342;p29"/>
          <p:cNvGrpSpPr/>
          <p:nvPr/>
        </p:nvGrpSpPr>
        <p:grpSpPr>
          <a:xfrm>
            <a:off x="-4409" y="4180609"/>
            <a:ext cx="823287" cy="962883"/>
            <a:chOff x="-5288209" y="450959"/>
            <a:chExt cx="823287" cy="962883"/>
          </a:xfrm>
        </p:grpSpPr>
        <p:sp>
          <p:nvSpPr>
            <p:cNvPr id="343" name="Google Shape;343;p29"/>
            <p:cNvSpPr/>
            <p:nvPr/>
          </p:nvSpPr>
          <p:spPr>
            <a:xfrm>
              <a:off x="-4981038" y="450959"/>
              <a:ext cx="330896" cy="962883"/>
            </a:xfrm>
            <a:custGeom>
              <a:avLst/>
              <a:gdLst/>
              <a:ahLst/>
              <a:cxnLst/>
              <a:rect l="l" t="t" r="r" b="b"/>
              <a:pathLst>
                <a:path w="1088" h="3166" extrusionOk="0">
                  <a:moveTo>
                    <a:pt x="351" y="0"/>
                  </a:moveTo>
                  <a:cubicBezTo>
                    <a:pt x="142" y="1037"/>
                    <a:pt x="24" y="2091"/>
                    <a:pt x="1" y="3148"/>
                  </a:cubicBezTo>
                  <a:lnTo>
                    <a:pt x="752" y="3166"/>
                  </a:lnTo>
                  <a:cubicBezTo>
                    <a:pt x="775" y="2153"/>
                    <a:pt x="887" y="1143"/>
                    <a:pt x="1087" y="148"/>
                  </a:cubicBezTo>
                  <a:lnTo>
                    <a:pt x="351" y="0"/>
                  </a:lnTo>
                  <a:close/>
                </a:path>
              </a:pathLst>
            </a:custGeom>
            <a:solidFill>
              <a:srgbClr val="E9A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44" name="Google Shape;344;p29"/>
            <p:cNvSpPr/>
            <p:nvPr/>
          </p:nvSpPr>
          <p:spPr>
            <a:xfrm>
              <a:off x="-5288209" y="737450"/>
              <a:ext cx="823287" cy="326334"/>
            </a:xfrm>
            <a:custGeom>
              <a:avLst/>
              <a:gdLst/>
              <a:ahLst/>
              <a:cxnLst/>
              <a:rect l="l" t="t" r="r" b="b"/>
              <a:pathLst>
                <a:path w="2707" h="1073" extrusionOk="0">
                  <a:moveTo>
                    <a:pt x="98" y="1"/>
                  </a:moveTo>
                  <a:lnTo>
                    <a:pt x="1" y="748"/>
                  </a:lnTo>
                  <a:cubicBezTo>
                    <a:pt x="516" y="816"/>
                    <a:pt x="916" y="863"/>
                    <a:pt x="1305" y="910"/>
                  </a:cubicBezTo>
                  <a:cubicBezTo>
                    <a:pt x="1694" y="958"/>
                    <a:pt x="2094" y="1005"/>
                    <a:pt x="2610" y="1072"/>
                  </a:cubicBezTo>
                  <a:lnTo>
                    <a:pt x="2707" y="327"/>
                  </a:lnTo>
                  <a:cubicBezTo>
                    <a:pt x="2189" y="260"/>
                    <a:pt x="1782" y="210"/>
                    <a:pt x="1396" y="163"/>
                  </a:cubicBezTo>
                  <a:cubicBezTo>
                    <a:pt x="1008" y="118"/>
                    <a:pt x="607" y="68"/>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grpSp>
      <p:sp>
        <p:nvSpPr>
          <p:cNvPr id="345" name="Google Shape;345;p29"/>
          <p:cNvSpPr/>
          <p:nvPr/>
        </p:nvSpPr>
        <p:spPr>
          <a:xfrm rot="-7379057">
            <a:off x="109491" y="-569485"/>
            <a:ext cx="889588" cy="2218951"/>
          </a:xfrm>
          <a:custGeom>
            <a:avLst/>
            <a:gdLst/>
            <a:ahLst/>
            <a:cxnLst/>
            <a:rect l="l" t="t" r="r" b="b"/>
            <a:pathLst>
              <a:path w="2925" h="7296" extrusionOk="0">
                <a:moveTo>
                  <a:pt x="2321" y="0"/>
                </a:moveTo>
                <a:cubicBezTo>
                  <a:pt x="1817" y="0"/>
                  <a:pt x="1398" y="95"/>
                  <a:pt x="1049" y="285"/>
                </a:cubicBezTo>
                <a:cubicBezTo>
                  <a:pt x="439" y="617"/>
                  <a:pt x="0" y="1371"/>
                  <a:pt x="312" y="2063"/>
                </a:cubicBezTo>
                <a:cubicBezTo>
                  <a:pt x="486" y="2443"/>
                  <a:pt x="834" y="2685"/>
                  <a:pt x="1143" y="2897"/>
                </a:cubicBezTo>
                <a:cubicBezTo>
                  <a:pt x="1417" y="3088"/>
                  <a:pt x="1676" y="3268"/>
                  <a:pt x="1699" y="3471"/>
                </a:cubicBezTo>
                <a:cubicBezTo>
                  <a:pt x="1717" y="3636"/>
                  <a:pt x="1573" y="3851"/>
                  <a:pt x="1269" y="4107"/>
                </a:cubicBezTo>
                <a:lnTo>
                  <a:pt x="1172" y="4186"/>
                </a:lnTo>
                <a:cubicBezTo>
                  <a:pt x="866" y="4439"/>
                  <a:pt x="518" y="4725"/>
                  <a:pt x="389" y="5164"/>
                </a:cubicBezTo>
                <a:cubicBezTo>
                  <a:pt x="215" y="5756"/>
                  <a:pt x="539" y="6439"/>
                  <a:pt x="1178" y="6825"/>
                </a:cubicBezTo>
                <a:cubicBezTo>
                  <a:pt x="1690" y="7131"/>
                  <a:pt x="2288" y="7219"/>
                  <a:pt x="2812" y="7296"/>
                </a:cubicBezTo>
                <a:lnTo>
                  <a:pt x="2924" y="6551"/>
                </a:lnTo>
                <a:cubicBezTo>
                  <a:pt x="2444" y="6480"/>
                  <a:pt x="1950" y="6409"/>
                  <a:pt x="1567" y="6177"/>
                </a:cubicBezTo>
                <a:cubicBezTo>
                  <a:pt x="1281" y="6006"/>
                  <a:pt x="1025" y="5667"/>
                  <a:pt x="1110" y="5376"/>
                </a:cubicBezTo>
                <a:cubicBezTo>
                  <a:pt x="1175" y="5158"/>
                  <a:pt x="1405" y="4967"/>
                  <a:pt x="1652" y="4763"/>
                </a:cubicBezTo>
                <a:lnTo>
                  <a:pt x="1752" y="4681"/>
                </a:lnTo>
                <a:cubicBezTo>
                  <a:pt x="1941" y="4522"/>
                  <a:pt x="2518" y="4036"/>
                  <a:pt x="2444" y="3382"/>
                </a:cubicBezTo>
                <a:cubicBezTo>
                  <a:pt x="2382" y="2844"/>
                  <a:pt x="1953" y="2543"/>
                  <a:pt x="1570" y="2278"/>
                </a:cubicBezTo>
                <a:cubicBezTo>
                  <a:pt x="1319" y="2107"/>
                  <a:pt x="1084" y="1942"/>
                  <a:pt x="998" y="1751"/>
                </a:cubicBezTo>
                <a:cubicBezTo>
                  <a:pt x="872" y="1471"/>
                  <a:pt x="1107" y="1109"/>
                  <a:pt x="1408" y="947"/>
                </a:cubicBezTo>
                <a:cubicBezTo>
                  <a:pt x="1645" y="818"/>
                  <a:pt x="1947" y="753"/>
                  <a:pt x="2320" y="753"/>
                </a:cubicBezTo>
                <a:cubicBezTo>
                  <a:pt x="2465" y="753"/>
                  <a:pt x="2621" y="763"/>
                  <a:pt x="2789" y="782"/>
                </a:cubicBezTo>
                <a:lnTo>
                  <a:pt x="2877" y="34"/>
                </a:lnTo>
                <a:cubicBezTo>
                  <a:pt x="2681" y="12"/>
                  <a:pt x="2496" y="0"/>
                  <a:pt x="2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46" name="Google Shape;346;p29"/>
          <p:cNvSpPr/>
          <p:nvPr/>
        </p:nvSpPr>
        <p:spPr>
          <a:xfrm>
            <a:off x="8295020" y="-186509"/>
            <a:ext cx="1241469" cy="1107042"/>
          </a:xfrm>
          <a:custGeom>
            <a:avLst/>
            <a:gdLst/>
            <a:ahLst/>
            <a:cxnLst/>
            <a:rect l="l" t="t" r="r" b="b"/>
            <a:pathLst>
              <a:path w="4082" h="3640" extrusionOk="0">
                <a:moveTo>
                  <a:pt x="1888" y="887"/>
                </a:moveTo>
                <a:lnTo>
                  <a:pt x="3095" y="1876"/>
                </a:lnTo>
                <a:lnTo>
                  <a:pt x="1072" y="2618"/>
                </a:lnTo>
                <a:lnTo>
                  <a:pt x="1888" y="887"/>
                </a:lnTo>
                <a:close/>
                <a:moveTo>
                  <a:pt x="1994" y="0"/>
                </a:moveTo>
                <a:lnTo>
                  <a:pt x="1414" y="130"/>
                </a:lnTo>
                <a:lnTo>
                  <a:pt x="0" y="3125"/>
                </a:lnTo>
                <a:lnTo>
                  <a:pt x="468" y="3640"/>
                </a:lnTo>
                <a:lnTo>
                  <a:pt x="3972" y="2356"/>
                </a:lnTo>
                <a:lnTo>
                  <a:pt x="4081" y="1711"/>
                </a:lnTo>
                <a:lnTo>
                  <a:pt x="19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47" name="Google Shape;347;p29"/>
          <p:cNvSpPr/>
          <p:nvPr/>
        </p:nvSpPr>
        <p:spPr>
          <a:xfrm rot="9724957">
            <a:off x="-352617" y="1891754"/>
            <a:ext cx="930038" cy="2321444"/>
          </a:xfrm>
          <a:custGeom>
            <a:avLst/>
            <a:gdLst/>
            <a:ahLst/>
            <a:cxnLst/>
            <a:rect l="l" t="t" r="r" b="b"/>
            <a:pathLst>
              <a:path w="3058" h="7633" extrusionOk="0">
                <a:moveTo>
                  <a:pt x="1019" y="4143"/>
                </a:moveTo>
                <a:cubicBezTo>
                  <a:pt x="1052" y="4143"/>
                  <a:pt x="1084" y="4146"/>
                  <a:pt x="1117" y="4149"/>
                </a:cubicBezTo>
                <a:cubicBezTo>
                  <a:pt x="1028" y="4217"/>
                  <a:pt x="946" y="4255"/>
                  <a:pt x="872" y="4258"/>
                </a:cubicBezTo>
                <a:cubicBezTo>
                  <a:pt x="837" y="4258"/>
                  <a:pt x="802" y="4243"/>
                  <a:pt x="775" y="4217"/>
                </a:cubicBezTo>
                <a:cubicBezTo>
                  <a:pt x="846" y="4167"/>
                  <a:pt x="931" y="4143"/>
                  <a:pt x="1019" y="4143"/>
                </a:cubicBezTo>
                <a:close/>
                <a:moveTo>
                  <a:pt x="575" y="0"/>
                </a:moveTo>
                <a:lnTo>
                  <a:pt x="366" y="721"/>
                </a:lnTo>
                <a:cubicBezTo>
                  <a:pt x="1552" y="1063"/>
                  <a:pt x="2144" y="2388"/>
                  <a:pt x="1608" y="3501"/>
                </a:cubicBezTo>
                <a:cubicBezTo>
                  <a:pt x="1424" y="3430"/>
                  <a:pt x="1231" y="3392"/>
                  <a:pt x="1033" y="3392"/>
                </a:cubicBezTo>
                <a:cubicBezTo>
                  <a:pt x="1025" y="3392"/>
                  <a:pt x="1018" y="3392"/>
                  <a:pt x="1011" y="3392"/>
                </a:cubicBezTo>
                <a:cubicBezTo>
                  <a:pt x="554" y="3395"/>
                  <a:pt x="48" y="3669"/>
                  <a:pt x="12" y="4170"/>
                </a:cubicBezTo>
                <a:cubicBezTo>
                  <a:pt x="1" y="4382"/>
                  <a:pt x="80" y="4588"/>
                  <a:pt x="230" y="4738"/>
                </a:cubicBezTo>
                <a:cubicBezTo>
                  <a:pt x="402" y="4912"/>
                  <a:pt x="635" y="5009"/>
                  <a:pt x="880" y="5009"/>
                </a:cubicBezTo>
                <a:cubicBezTo>
                  <a:pt x="887" y="5009"/>
                  <a:pt x="894" y="5009"/>
                  <a:pt x="902" y="5009"/>
                </a:cubicBezTo>
                <a:cubicBezTo>
                  <a:pt x="1208" y="4994"/>
                  <a:pt x="1508" y="4844"/>
                  <a:pt x="1788" y="4552"/>
                </a:cubicBezTo>
                <a:cubicBezTo>
                  <a:pt x="1909" y="4705"/>
                  <a:pt x="1988" y="4882"/>
                  <a:pt x="2027" y="5074"/>
                </a:cubicBezTo>
                <a:cubicBezTo>
                  <a:pt x="2088" y="5403"/>
                  <a:pt x="2100" y="5880"/>
                  <a:pt x="1809" y="6260"/>
                </a:cubicBezTo>
                <a:cubicBezTo>
                  <a:pt x="1541" y="6614"/>
                  <a:pt x="1064" y="6823"/>
                  <a:pt x="395" y="6881"/>
                </a:cubicBezTo>
                <a:lnTo>
                  <a:pt x="460" y="7632"/>
                </a:lnTo>
                <a:cubicBezTo>
                  <a:pt x="1352" y="7553"/>
                  <a:pt x="2006" y="7247"/>
                  <a:pt x="2409" y="6717"/>
                </a:cubicBezTo>
                <a:cubicBezTo>
                  <a:pt x="2771" y="6243"/>
                  <a:pt x="2895" y="5627"/>
                  <a:pt x="2766" y="4938"/>
                </a:cubicBezTo>
                <a:cubicBezTo>
                  <a:pt x="2695" y="4552"/>
                  <a:pt x="2512" y="4202"/>
                  <a:pt x="2239" y="3922"/>
                </a:cubicBezTo>
                <a:cubicBezTo>
                  <a:pt x="3057" y="2382"/>
                  <a:pt x="2250" y="480"/>
                  <a:pt x="5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48" name="Google Shape;348;p29"/>
          <p:cNvSpPr/>
          <p:nvPr/>
        </p:nvSpPr>
        <p:spPr>
          <a:xfrm>
            <a:off x="8617648" y="1673652"/>
            <a:ext cx="277977" cy="277673"/>
          </a:xfrm>
          <a:custGeom>
            <a:avLst/>
            <a:gdLst/>
            <a:ahLst/>
            <a:cxnLst/>
            <a:rect l="l" t="t" r="r" b="b"/>
            <a:pathLst>
              <a:path w="914" h="913" extrusionOk="0">
                <a:moveTo>
                  <a:pt x="457" y="0"/>
                </a:moveTo>
                <a:cubicBezTo>
                  <a:pt x="204" y="0"/>
                  <a:pt x="1" y="206"/>
                  <a:pt x="1" y="456"/>
                </a:cubicBezTo>
                <a:cubicBezTo>
                  <a:pt x="1" y="710"/>
                  <a:pt x="204" y="913"/>
                  <a:pt x="457" y="913"/>
                </a:cubicBezTo>
                <a:cubicBezTo>
                  <a:pt x="708" y="913"/>
                  <a:pt x="914" y="710"/>
                  <a:pt x="914" y="456"/>
                </a:cubicBezTo>
                <a:cubicBezTo>
                  <a:pt x="914" y="206"/>
                  <a:pt x="708"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49" name="Google Shape;349;p29"/>
          <p:cNvSpPr/>
          <p:nvPr/>
        </p:nvSpPr>
        <p:spPr>
          <a:xfrm>
            <a:off x="8726223" y="1228406"/>
            <a:ext cx="277977" cy="277977"/>
          </a:xfrm>
          <a:custGeom>
            <a:avLst/>
            <a:gdLst/>
            <a:ahLst/>
            <a:cxnLst/>
            <a:rect l="l" t="t" r="r" b="b"/>
            <a:pathLst>
              <a:path w="914" h="914" extrusionOk="0">
                <a:moveTo>
                  <a:pt x="457" y="1"/>
                </a:moveTo>
                <a:cubicBezTo>
                  <a:pt x="203" y="1"/>
                  <a:pt x="0" y="204"/>
                  <a:pt x="0" y="457"/>
                </a:cubicBezTo>
                <a:cubicBezTo>
                  <a:pt x="0" y="707"/>
                  <a:pt x="203" y="913"/>
                  <a:pt x="457" y="913"/>
                </a:cubicBezTo>
                <a:cubicBezTo>
                  <a:pt x="707" y="913"/>
                  <a:pt x="913" y="707"/>
                  <a:pt x="913" y="457"/>
                </a:cubicBezTo>
                <a:cubicBezTo>
                  <a:pt x="913" y="204"/>
                  <a:pt x="707" y="1"/>
                  <a:pt x="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50" name="Google Shape;350;p29"/>
          <p:cNvSpPr/>
          <p:nvPr/>
        </p:nvSpPr>
        <p:spPr>
          <a:xfrm rot="1267248" flipH="1">
            <a:off x="7226609" y="-825413"/>
            <a:ext cx="974747" cy="1540739"/>
          </a:xfrm>
          <a:custGeom>
            <a:avLst/>
            <a:gdLst/>
            <a:ahLst/>
            <a:cxnLst/>
            <a:rect l="l" t="t" r="r" b="b"/>
            <a:pathLst>
              <a:path w="3205" h="5066" extrusionOk="0">
                <a:moveTo>
                  <a:pt x="2149" y="2574"/>
                </a:moveTo>
                <a:cubicBezTo>
                  <a:pt x="2224" y="2574"/>
                  <a:pt x="2295" y="2607"/>
                  <a:pt x="2312" y="2639"/>
                </a:cubicBezTo>
                <a:cubicBezTo>
                  <a:pt x="2342" y="2698"/>
                  <a:pt x="2283" y="2842"/>
                  <a:pt x="2165" y="2943"/>
                </a:cubicBezTo>
                <a:cubicBezTo>
                  <a:pt x="2009" y="3069"/>
                  <a:pt x="1816" y="3136"/>
                  <a:pt x="1620" y="3136"/>
                </a:cubicBezTo>
                <a:cubicBezTo>
                  <a:pt x="1564" y="3136"/>
                  <a:pt x="1508" y="3130"/>
                  <a:pt x="1453" y="3119"/>
                </a:cubicBezTo>
                <a:cubicBezTo>
                  <a:pt x="1526" y="3010"/>
                  <a:pt x="1615" y="2910"/>
                  <a:pt x="1709" y="2819"/>
                </a:cubicBezTo>
                <a:cubicBezTo>
                  <a:pt x="1856" y="2677"/>
                  <a:pt x="1991" y="2595"/>
                  <a:pt x="2109" y="2577"/>
                </a:cubicBezTo>
                <a:cubicBezTo>
                  <a:pt x="2123" y="2575"/>
                  <a:pt x="2136" y="2574"/>
                  <a:pt x="2149" y="2574"/>
                </a:cubicBezTo>
                <a:close/>
                <a:moveTo>
                  <a:pt x="2542" y="1"/>
                </a:moveTo>
                <a:cubicBezTo>
                  <a:pt x="1874" y="98"/>
                  <a:pt x="1249" y="395"/>
                  <a:pt x="755" y="855"/>
                </a:cubicBezTo>
                <a:cubicBezTo>
                  <a:pt x="340" y="1241"/>
                  <a:pt x="95" y="1682"/>
                  <a:pt x="45" y="2133"/>
                </a:cubicBezTo>
                <a:cubicBezTo>
                  <a:pt x="1" y="2595"/>
                  <a:pt x="157" y="3051"/>
                  <a:pt x="472" y="3390"/>
                </a:cubicBezTo>
                <a:cubicBezTo>
                  <a:pt x="278" y="3926"/>
                  <a:pt x="242" y="4509"/>
                  <a:pt x="372" y="5066"/>
                </a:cubicBezTo>
                <a:lnTo>
                  <a:pt x="1099" y="4892"/>
                </a:lnTo>
                <a:cubicBezTo>
                  <a:pt x="1017" y="4536"/>
                  <a:pt x="1023" y="4164"/>
                  <a:pt x="1123" y="3811"/>
                </a:cubicBezTo>
                <a:cubicBezTo>
                  <a:pt x="1282" y="3862"/>
                  <a:pt x="1448" y="3887"/>
                  <a:pt x="1615" y="3887"/>
                </a:cubicBezTo>
                <a:cubicBezTo>
                  <a:pt x="1988" y="3887"/>
                  <a:pt x="2361" y="3761"/>
                  <a:pt x="2648" y="3517"/>
                </a:cubicBezTo>
                <a:cubicBezTo>
                  <a:pt x="2963" y="3249"/>
                  <a:pt x="3205" y="2757"/>
                  <a:pt x="2987" y="2312"/>
                </a:cubicBezTo>
                <a:cubicBezTo>
                  <a:pt x="2840" y="2012"/>
                  <a:pt x="2510" y="1823"/>
                  <a:pt x="2150" y="1823"/>
                </a:cubicBezTo>
                <a:cubicBezTo>
                  <a:pt x="2098" y="1823"/>
                  <a:pt x="2045" y="1827"/>
                  <a:pt x="1991" y="1835"/>
                </a:cubicBezTo>
                <a:cubicBezTo>
                  <a:pt x="1715" y="1880"/>
                  <a:pt x="1453" y="2024"/>
                  <a:pt x="1188" y="2277"/>
                </a:cubicBezTo>
                <a:cubicBezTo>
                  <a:pt x="1070" y="2392"/>
                  <a:pt x="964" y="2516"/>
                  <a:pt x="867" y="2645"/>
                </a:cubicBezTo>
                <a:cubicBezTo>
                  <a:pt x="802" y="2513"/>
                  <a:pt x="778" y="2362"/>
                  <a:pt x="793" y="2215"/>
                </a:cubicBezTo>
                <a:cubicBezTo>
                  <a:pt x="828" y="1874"/>
                  <a:pt x="1070" y="1585"/>
                  <a:pt x="1264" y="1405"/>
                </a:cubicBezTo>
                <a:cubicBezTo>
                  <a:pt x="1650" y="1049"/>
                  <a:pt x="2130" y="819"/>
                  <a:pt x="2648" y="746"/>
                </a:cubicBezTo>
                <a:lnTo>
                  <a:pt x="25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51" name="Google Shape;351;p29"/>
          <p:cNvSpPr/>
          <p:nvPr/>
        </p:nvSpPr>
        <p:spPr>
          <a:xfrm rot="411890">
            <a:off x="1024151" y="4697028"/>
            <a:ext cx="817212" cy="833331"/>
          </a:xfrm>
          <a:custGeom>
            <a:avLst/>
            <a:gdLst/>
            <a:ahLst/>
            <a:cxnLst/>
            <a:rect l="l" t="t" r="r" b="b"/>
            <a:pathLst>
              <a:path w="2687" h="2740" extrusionOk="0">
                <a:moveTo>
                  <a:pt x="136" y="1"/>
                </a:moveTo>
                <a:lnTo>
                  <a:pt x="1" y="740"/>
                </a:lnTo>
                <a:cubicBezTo>
                  <a:pt x="976" y="917"/>
                  <a:pt x="1794" y="1759"/>
                  <a:pt x="1944" y="2739"/>
                </a:cubicBezTo>
                <a:lnTo>
                  <a:pt x="2686" y="2627"/>
                </a:lnTo>
                <a:cubicBezTo>
                  <a:pt x="2489" y="1338"/>
                  <a:pt x="1417" y="234"/>
                  <a:pt x="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52" name="Google Shape;352;p29"/>
          <p:cNvSpPr/>
          <p:nvPr/>
        </p:nvSpPr>
        <p:spPr>
          <a:xfrm>
            <a:off x="248273" y="1713081"/>
            <a:ext cx="277977" cy="277977"/>
          </a:xfrm>
          <a:custGeom>
            <a:avLst/>
            <a:gdLst/>
            <a:ahLst/>
            <a:cxnLst/>
            <a:rect l="l" t="t" r="r" b="b"/>
            <a:pathLst>
              <a:path w="914" h="914" extrusionOk="0">
                <a:moveTo>
                  <a:pt x="457" y="1"/>
                </a:moveTo>
                <a:cubicBezTo>
                  <a:pt x="203" y="1"/>
                  <a:pt x="0" y="204"/>
                  <a:pt x="0" y="457"/>
                </a:cubicBezTo>
                <a:cubicBezTo>
                  <a:pt x="0" y="707"/>
                  <a:pt x="203" y="913"/>
                  <a:pt x="457" y="913"/>
                </a:cubicBezTo>
                <a:cubicBezTo>
                  <a:pt x="707" y="913"/>
                  <a:pt x="913" y="707"/>
                  <a:pt x="913" y="457"/>
                </a:cubicBezTo>
                <a:cubicBezTo>
                  <a:pt x="913" y="204"/>
                  <a:pt x="707" y="1"/>
                  <a:pt x="4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53" name="Google Shape;353;p29"/>
          <p:cNvSpPr/>
          <p:nvPr/>
        </p:nvSpPr>
        <p:spPr>
          <a:xfrm rot="1103416">
            <a:off x="8522403" y="2207487"/>
            <a:ext cx="1111907" cy="883504"/>
          </a:xfrm>
          <a:custGeom>
            <a:avLst/>
            <a:gdLst/>
            <a:ahLst/>
            <a:cxnLst/>
            <a:rect l="l" t="t" r="r" b="b"/>
            <a:pathLst>
              <a:path w="3656" h="2905" extrusionOk="0">
                <a:moveTo>
                  <a:pt x="2963" y="1"/>
                </a:moveTo>
                <a:cubicBezTo>
                  <a:pt x="2468" y="1184"/>
                  <a:pt x="1279" y="2050"/>
                  <a:pt x="1" y="2153"/>
                </a:cubicBezTo>
                <a:lnTo>
                  <a:pt x="63" y="2904"/>
                </a:lnTo>
                <a:cubicBezTo>
                  <a:pt x="1612" y="2777"/>
                  <a:pt x="3057" y="1726"/>
                  <a:pt x="3655" y="289"/>
                </a:cubicBezTo>
                <a:lnTo>
                  <a:pt x="29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sp>
        <p:nvSpPr>
          <p:cNvPr id="42" name="Google Shape;42;p4"/>
          <p:cNvSpPr txBox="1">
            <a:spLocks noGrp="1"/>
          </p:cNvSpPr>
          <p:nvPr>
            <p:ph type="title"/>
          </p:nvPr>
        </p:nvSpPr>
        <p:spPr>
          <a:xfrm>
            <a:off x="3076825" y="1417150"/>
            <a:ext cx="29685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atin typeface="Arial Black" pitchFamily="34" charset="0"/>
                <a:cs typeface="Arial" pitchFamily="34" charset="0"/>
              </a:defRPr>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a:endParaRPr dirty="0"/>
          </a:p>
        </p:txBody>
      </p:sp>
      <p:sp>
        <p:nvSpPr>
          <p:cNvPr id="43" name="Google Shape;43;p4"/>
          <p:cNvSpPr txBox="1">
            <a:spLocks noGrp="1"/>
          </p:cNvSpPr>
          <p:nvPr>
            <p:ph type="subTitle" idx="1"/>
          </p:nvPr>
        </p:nvSpPr>
        <p:spPr>
          <a:xfrm>
            <a:off x="3098675" y="2316650"/>
            <a:ext cx="2968500" cy="14097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1600">
                <a:latin typeface="Century Gothic" pitchFamily="34" charset="0"/>
              </a:defRPr>
            </a:lvl1pPr>
            <a:lvl2pPr lvl="1" algn="ctr">
              <a:spcBef>
                <a:spcPts val="1600"/>
              </a:spcBef>
              <a:spcAft>
                <a:spcPts val="0"/>
              </a:spcAft>
              <a:buSzPts val="1600"/>
              <a:buNone/>
              <a:defRPr sz="1600"/>
            </a:lvl2pPr>
            <a:lvl3pPr lvl="2" algn="ctr">
              <a:spcBef>
                <a:spcPts val="1600"/>
              </a:spcBef>
              <a:spcAft>
                <a:spcPts val="0"/>
              </a:spcAft>
              <a:buSzPts val="1600"/>
              <a:buNone/>
              <a:defRPr sz="1600"/>
            </a:lvl3pPr>
            <a:lvl4pPr lvl="3" algn="ctr">
              <a:spcBef>
                <a:spcPts val="1600"/>
              </a:spcBef>
              <a:spcAft>
                <a:spcPts val="0"/>
              </a:spcAft>
              <a:buSzPts val="1600"/>
              <a:buNone/>
              <a:defRPr sz="1600"/>
            </a:lvl4pPr>
            <a:lvl5pPr lvl="4" algn="ctr">
              <a:spcBef>
                <a:spcPts val="1600"/>
              </a:spcBef>
              <a:spcAft>
                <a:spcPts val="0"/>
              </a:spcAft>
              <a:buSzPts val="1600"/>
              <a:buNone/>
              <a:defRPr sz="1600"/>
            </a:lvl5pPr>
            <a:lvl6pPr lvl="5" algn="ctr">
              <a:spcBef>
                <a:spcPts val="1600"/>
              </a:spcBef>
              <a:spcAft>
                <a:spcPts val="0"/>
              </a:spcAft>
              <a:buSzPts val="1600"/>
              <a:buNone/>
              <a:defRPr sz="1600"/>
            </a:lvl6pPr>
            <a:lvl7pPr lvl="6" algn="ctr">
              <a:spcBef>
                <a:spcPts val="1600"/>
              </a:spcBef>
              <a:spcAft>
                <a:spcPts val="0"/>
              </a:spcAft>
              <a:buSzPts val="1600"/>
              <a:buNone/>
              <a:defRPr sz="1600"/>
            </a:lvl7pPr>
            <a:lvl8pPr lvl="7" algn="ctr">
              <a:spcBef>
                <a:spcPts val="1600"/>
              </a:spcBef>
              <a:spcAft>
                <a:spcPts val="0"/>
              </a:spcAft>
              <a:buSzPts val="1600"/>
              <a:buNone/>
              <a:defRPr sz="1600"/>
            </a:lvl8pPr>
            <a:lvl9pPr lvl="8" algn="ctr">
              <a:spcBef>
                <a:spcPts val="1600"/>
              </a:spcBef>
              <a:spcAft>
                <a:spcPts val="1600"/>
              </a:spcAft>
              <a:buSzPts val="1600"/>
              <a:buNone/>
              <a:defRPr sz="1600"/>
            </a:lvl9pPr>
          </a:lstStyle>
          <a:p>
            <a:endParaRPr dirty="0"/>
          </a:p>
        </p:txBody>
      </p:sp>
      <p:sp>
        <p:nvSpPr>
          <p:cNvPr id="44" name="Google Shape;44;p4"/>
          <p:cNvSpPr/>
          <p:nvPr/>
        </p:nvSpPr>
        <p:spPr>
          <a:xfrm>
            <a:off x="981028" y="4587240"/>
            <a:ext cx="277065" cy="276761"/>
          </a:xfrm>
          <a:custGeom>
            <a:avLst/>
            <a:gdLst/>
            <a:ahLst/>
            <a:cxnLst/>
            <a:rect l="l" t="t" r="r" b="b"/>
            <a:pathLst>
              <a:path w="911" h="910" extrusionOk="0">
                <a:moveTo>
                  <a:pt x="454" y="0"/>
                </a:moveTo>
                <a:cubicBezTo>
                  <a:pt x="204" y="0"/>
                  <a:pt x="1" y="203"/>
                  <a:pt x="1" y="453"/>
                </a:cubicBezTo>
                <a:cubicBezTo>
                  <a:pt x="1" y="707"/>
                  <a:pt x="204" y="910"/>
                  <a:pt x="454" y="910"/>
                </a:cubicBezTo>
                <a:cubicBezTo>
                  <a:pt x="708" y="910"/>
                  <a:pt x="911" y="707"/>
                  <a:pt x="911" y="453"/>
                </a:cubicBezTo>
                <a:cubicBezTo>
                  <a:pt x="911" y="203"/>
                  <a:pt x="708" y="0"/>
                  <a:pt x="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45" name="Google Shape;45;p4"/>
          <p:cNvSpPr/>
          <p:nvPr/>
        </p:nvSpPr>
        <p:spPr>
          <a:xfrm>
            <a:off x="7511078" y="4495000"/>
            <a:ext cx="277065" cy="277977"/>
          </a:xfrm>
          <a:custGeom>
            <a:avLst/>
            <a:gdLst/>
            <a:ahLst/>
            <a:cxnLst/>
            <a:rect l="l" t="t" r="r" b="b"/>
            <a:pathLst>
              <a:path w="911" h="914" extrusionOk="0">
                <a:moveTo>
                  <a:pt x="457" y="1"/>
                </a:moveTo>
                <a:cubicBezTo>
                  <a:pt x="204" y="1"/>
                  <a:pt x="1" y="207"/>
                  <a:pt x="1" y="457"/>
                </a:cubicBezTo>
                <a:cubicBezTo>
                  <a:pt x="1" y="710"/>
                  <a:pt x="204" y="914"/>
                  <a:pt x="457" y="914"/>
                </a:cubicBezTo>
                <a:cubicBezTo>
                  <a:pt x="707" y="914"/>
                  <a:pt x="911" y="710"/>
                  <a:pt x="911" y="457"/>
                </a:cubicBezTo>
                <a:cubicBezTo>
                  <a:pt x="911" y="207"/>
                  <a:pt x="707" y="1"/>
                  <a:pt x="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46" name="Google Shape;46;p4"/>
          <p:cNvSpPr/>
          <p:nvPr/>
        </p:nvSpPr>
        <p:spPr>
          <a:xfrm>
            <a:off x="1148210" y="160518"/>
            <a:ext cx="277977" cy="277977"/>
          </a:xfrm>
          <a:custGeom>
            <a:avLst/>
            <a:gdLst/>
            <a:ahLst/>
            <a:cxnLst/>
            <a:rect l="l" t="t" r="r" b="b"/>
            <a:pathLst>
              <a:path w="914" h="914" extrusionOk="0">
                <a:moveTo>
                  <a:pt x="457" y="1"/>
                </a:moveTo>
                <a:cubicBezTo>
                  <a:pt x="203" y="1"/>
                  <a:pt x="0" y="204"/>
                  <a:pt x="0" y="457"/>
                </a:cubicBezTo>
                <a:cubicBezTo>
                  <a:pt x="0" y="707"/>
                  <a:pt x="203" y="913"/>
                  <a:pt x="457" y="913"/>
                </a:cubicBezTo>
                <a:cubicBezTo>
                  <a:pt x="707" y="913"/>
                  <a:pt x="913" y="707"/>
                  <a:pt x="913" y="457"/>
                </a:cubicBezTo>
                <a:cubicBezTo>
                  <a:pt x="913" y="204"/>
                  <a:pt x="707" y="1"/>
                  <a:pt x="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47" name="Google Shape;47;p4"/>
          <p:cNvSpPr/>
          <p:nvPr/>
        </p:nvSpPr>
        <p:spPr>
          <a:xfrm>
            <a:off x="-327757" y="4628659"/>
            <a:ext cx="1085753" cy="922738"/>
          </a:xfrm>
          <a:custGeom>
            <a:avLst/>
            <a:gdLst/>
            <a:ahLst/>
            <a:cxnLst/>
            <a:rect l="l" t="t" r="r" b="b"/>
            <a:pathLst>
              <a:path w="3570" h="3034" extrusionOk="0">
                <a:moveTo>
                  <a:pt x="3269" y="0"/>
                </a:moveTo>
                <a:cubicBezTo>
                  <a:pt x="1977" y="566"/>
                  <a:pt x="852" y="1455"/>
                  <a:pt x="1" y="2583"/>
                </a:cubicBezTo>
                <a:lnTo>
                  <a:pt x="602" y="3033"/>
                </a:lnTo>
                <a:cubicBezTo>
                  <a:pt x="1373" y="2011"/>
                  <a:pt x="2395" y="1202"/>
                  <a:pt x="3570" y="689"/>
                </a:cubicBezTo>
                <a:lnTo>
                  <a:pt x="326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48" name="Google Shape;48;p4"/>
          <p:cNvSpPr/>
          <p:nvPr/>
        </p:nvSpPr>
        <p:spPr>
          <a:xfrm rot="2700000">
            <a:off x="-585664" y="3462450"/>
            <a:ext cx="2739028" cy="1513065"/>
          </a:xfrm>
          <a:custGeom>
            <a:avLst/>
            <a:gdLst/>
            <a:ahLst/>
            <a:cxnLst/>
            <a:rect l="l" t="t" r="r" b="b"/>
            <a:pathLst>
              <a:path w="9006" h="4975" extrusionOk="0">
                <a:moveTo>
                  <a:pt x="6868" y="0"/>
                </a:moveTo>
                <a:cubicBezTo>
                  <a:pt x="6629" y="0"/>
                  <a:pt x="6391" y="48"/>
                  <a:pt x="6173" y="149"/>
                </a:cubicBezTo>
                <a:cubicBezTo>
                  <a:pt x="5605" y="411"/>
                  <a:pt x="5263" y="953"/>
                  <a:pt x="5033" y="1394"/>
                </a:cubicBezTo>
                <a:cubicBezTo>
                  <a:pt x="4989" y="1471"/>
                  <a:pt x="4948" y="1553"/>
                  <a:pt x="4910" y="1633"/>
                </a:cubicBezTo>
                <a:cubicBezTo>
                  <a:pt x="4730" y="1977"/>
                  <a:pt x="4565" y="2304"/>
                  <a:pt x="4321" y="2546"/>
                </a:cubicBezTo>
                <a:cubicBezTo>
                  <a:pt x="4149" y="2715"/>
                  <a:pt x="3890" y="2849"/>
                  <a:pt x="3655" y="2849"/>
                </a:cubicBezTo>
                <a:cubicBezTo>
                  <a:pt x="3571" y="2849"/>
                  <a:pt x="3490" y="2832"/>
                  <a:pt x="3417" y="2793"/>
                </a:cubicBezTo>
                <a:cubicBezTo>
                  <a:pt x="3146" y="2652"/>
                  <a:pt x="3019" y="2257"/>
                  <a:pt x="2893" y="1874"/>
                </a:cubicBezTo>
                <a:cubicBezTo>
                  <a:pt x="2731" y="1374"/>
                  <a:pt x="2463" y="776"/>
                  <a:pt x="1862" y="579"/>
                </a:cubicBezTo>
                <a:cubicBezTo>
                  <a:pt x="1753" y="543"/>
                  <a:pt x="1640" y="526"/>
                  <a:pt x="1525" y="526"/>
                </a:cubicBezTo>
                <a:cubicBezTo>
                  <a:pt x="1324" y="526"/>
                  <a:pt x="1119" y="580"/>
                  <a:pt x="925" y="685"/>
                </a:cubicBezTo>
                <a:cubicBezTo>
                  <a:pt x="549" y="894"/>
                  <a:pt x="272" y="1250"/>
                  <a:pt x="160" y="1668"/>
                </a:cubicBezTo>
                <a:cubicBezTo>
                  <a:pt x="1" y="2281"/>
                  <a:pt x="157" y="2884"/>
                  <a:pt x="348" y="3497"/>
                </a:cubicBezTo>
                <a:lnTo>
                  <a:pt x="1067" y="3273"/>
                </a:lnTo>
                <a:cubicBezTo>
                  <a:pt x="902" y="2749"/>
                  <a:pt x="778" y="2281"/>
                  <a:pt x="887" y="1859"/>
                </a:cubicBezTo>
                <a:cubicBezTo>
                  <a:pt x="949" y="1642"/>
                  <a:pt x="1093" y="1456"/>
                  <a:pt x="1288" y="1344"/>
                </a:cubicBezTo>
                <a:cubicBezTo>
                  <a:pt x="1349" y="1310"/>
                  <a:pt x="1432" y="1278"/>
                  <a:pt x="1523" y="1278"/>
                </a:cubicBezTo>
                <a:cubicBezTo>
                  <a:pt x="1559" y="1278"/>
                  <a:pt x="1595" y="1283"/>
                  <a:pt x="1632" y="1294"/>
                </a:cubicBezTo>
                <a:cubicBezTo>
                  <a:pt x="1912" y="1385"/>
                  <a:pt x="2071" y="1777"/>
                  <a:pt x="2180" y="2110"/>
                </a:cubicBezTo>
                <a:cubicBezTo>
                  <a:pt x="2336" y="2584"/>
                  <a:pt x="2530" y="3173"/>
                  <a:pt x="3066" y="3458"/>
                </a:cubicBezTo>
                <a:cubicBezTo>
                  <a:pt x="3256" y="3558"/>
                  <a:pt x="3455" y="3601"/>
                  <a:pt x="3652" y="3601"/>
                </a:cubicBezTo>
                <a:cubicBezTo>
                  <a:pt x="4109" y="3601"/>
                  <a:pt x="4557" y="3371"/>
                  <a:pt x="4851" y="3081"/>
                </a:cubicBezTo>
                <a:cubicBezTo>
                  <a:pt x="5180" y="2755"/>
                  <a:pt x="5384" y="2357"/>
                  <a:pt x="5578" y="1974"/>
                </a:cubicBezTo>
                <a:cubicBezTo>
                  <a:pt x="5619" y="1895"/>
                  <a:pt x="5658" y="1818"/>
                  <a:pt x="5696" y="1745"/>
                </a:cubicBezTo>
                <a:cubicBezTo>
                  <a:pt x="5875" y="1406"/>
                  <a:pt x="6126" y="1000"/>
                  <a:pt x="6491" y="832"/>
                </a:cubicBezTo>
                <a:cubicBezTo>
                  <a:pt x="6610" y="777"/>
                  <a:pt x="6741" y="751"/>
                  <a:pt x="6875" y="751"/>
                </a:cubicBezTo>
                <a:cubicBezTo>
                  <a:pt x="7243" y="751"/>
                  <a:pt x="7635" y="946"/>
                  <a:pt x="7866" y="1276"/>
                </a:cubicBezTo>
                <a:cubicBezTo>
                  <a:pt x="8169" y="1715"/>
                  <a:pt x="8216" y="2348"/>
                  <a:pt x="7993" y="2934"/>
                </a:cubicBezTo>
                <a:cubicBezTo>
                  <a:pt x="7792" y="3450"/>
                  <a:pt x="7395" y="3935"/>
                  <a:pt x="6815" y="4377"/>
                </a:cubicBezTo>
                <a:lnTo>
                  <a:pt x="7268" y="4975"/>
                </a:lnTo>
                <a:cubicBezTo>
                  <a:pt x="7963" y="4451"/>
                  <a:pt x="8443" y="3853"/>
                  <a:pt x="8690" y="3205"/>
                </a:cubicBezTo>
                <a:cubicBezTo>
                  <a:pt x="9006" y="2390"/>
                  <a:pt x="8926" y="1488"/>
                  <a:pt x="8481" y="850"/>
                </a:cubicBezTo>
                <a:cubicBezTo>
                  <a:pt x="8107" y="310"/>
                  <a:pt x="7479" y="0"/>
                  <a:pt x="6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49" name="Google Shape;49;p4"/>
          <p:cNvSpPr/>
          <p:nvPr/>
        </p:nvSpPr>
        <p:spPr>
          <a:xfrm>
            <a:off x="-327754" y="-222531"/>
            <a:ext cx="1475955" cy="1599737"/>
          </a:xfrm>
          <a:custGeom>
            <a:avLst/>
            <a:gdLst/>
            <a:ahLst/>
            <a:cxnLst/>
            <a:rect l="l" t="t" r="r" b="b"/>
            <a:pathLst>
              <a:path w="4853" h="5260" extrusionOk="0">
                <a:moveTo>
                  <a:pt x="2845" y="2709"/>
                </a:moveTo>
                <a:cubicBezTo>
                  <a:pt x="3148" y="2783"/>
                  <a:pt x="3425" y="2936"/>
                  <a:pt x="3654" y="3148"/>
                </a:cubicBezTo>
                <a:cubicBezTo>
                  <a:pt x="3861" y="3345"/>
                  <a:pt x="3996" y="3572"/>
                  <a:pt x="4034" y="3796"/>
                </a:cubicBezTo>
                <a:cubicBezTo>
                  <a:pt x="4073" y="4023"/>
                  <a:pt x="4005" y="4249"/>
                  <a:pt x="3866" y="4379"/>
                </a:cubicBezTo>
                <a:cubicBezTo>
                  <a:pt x="3772" y="4466"/>
                  <a:pt x="3638" y="4510"/>
                  <a:pt x="3497" y="4510"/>
                </a:cubicBezTo>
                <a:cubicBezTo>
                  <a:pt x="3362" y="4510"/>
                  <a:pt x="3219" y="4469"/>
                  <a:pt x="3101" y="4385"/>
                </a:cubicBezTo>
                <a:cubicBezTo>
                  <a:pt x="2856" y="4217"/>
                  <a:pt x="2697" y="3887"/>
                  <a:pt x="2683" y="3531"/>
                </a:cubicBezTo>
                <a:cubicBezTo>
                  <a:pt x="2674" y="3278"/>
                  <a:pt x="2727" y="3004"/>
                  <a:pt x="2845" y="2709"/>
                </a:cubicBezTo>
                <a:close/>
                <a:moveTo>
                  <a:pt x="4296" y="0"/>
                </a:moveTo>
                <a:cubicBezTo>
                  <a:pt x="3504" y="451"/>
                  <a:pt x="2851" y="1108"/>
                  <a:pt x="2403" y="1900"/>
                </a:cubicBezTo>
                <a:cubicBezTo>
                  <a:pt x="1322" y="1900"/>
                  <a:pt x="359" y="2580"/>
                  <a:pt x="0" y="3599"/>
                </a:cubicBezTo>
                <a:lnTo>
                  <a:pt x="710" y="3852"/>
                </a:lnTo>
                <a:cubicBezTo>
                  <a:pt x="919" y="3278"/>
                  <a:pt x="1399" y="2848"/>
                  <a:pt x="1991" y="2698"/>
                </a:cubicBezTo>
                <a:cubicBezTo>
                  <a:pt x="2014" y="2692"/>
                  <a:pt x="2035" y="2689"/>
                  <a:pt x="2058" y="2683"/>
                </a:cubicBezTo>
                <a:lnTo>
                  <a:pt x="2058" y="2683"/>
                </a:lnTo>
                <a:cubicBezTo>
                  <a:pt x="1967" y="2966"/>
                  <a:pt x="1926" y="3260"/>
                  <a:pt x="1935" y="3554"/>
                </a:cubicBezTo>
                <a:cubicBezTo>
                  <a:pt x="1955" y="4155"/>
                  <a:pt x="2229" y="4697"/>
                  <a:pt x="2671" y="5000"/>
                </a:cubicBezTo>
                <a:cubicBezTo>
                  <a:pt x="2912" y="5168"/>
                  <a:pt x="3201" y="5259"/>
                  <a:pt x="3495" y="5259"/>
                </a:cubicBezTo>
                <a:cubicBezTo>
                  <a:pt x="3499" y="5259"/>
                  <a:pt x="3503" y="5259"/>
                  <a:pt x="3507" y="5259"/>
                </a:cubicBezTo>
                <a:cubicBezTo>
                  <a:pt x="3824" y="5259"/>
                  <a:pt x="4134" y="5145"/>
                  <a:pt x="4370" y="4932"/>
                </a:cubicBezTo>
                <a:cubicBezTo>
                  <a:pt x="4700" y="4629"/>
                  <a:pt x="4853" y="4146"/>
                  <a:pt x="4770" y="3669"/>
                </a:cubicBezTo>
                <a:cubicBezTo>
                  <a:pt x="4706" y="3284"/>
                  <a:pt x="4497" y="2915"/>
                  <a:pt x="4170" y="2600"/>
                </a:cubicBezTo>
                <a:cubicBezTo>
                  <a:pt x="3893" y="2341"/>
                  <a:pt x="3563" y="2144"/>
                  <a:pt x="3201" y="2029"/>
                </a:cubicBezTo>
                <a:cubicBezTo>
                  <a:pt x="3572" y="1461"/>
                  <a:pt x="4073" y="990"/>
                  <a:pt x="4664" y="657"/>
                </a:cubicBezTo>
                <a:lnTo>
                  <a:pt x="42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50" name="Google Shape;50;p4"/>
          <p:cNvSpPr/>
          <p:nvPr/>
        </p:nvSpPr>
        <p:spPr>
          <a:xfrm>
            <a:off x="8067980" y="-172191"/>
            <a:ext cx="1076021" cy="1739030"/>
          </a:xfrm>
          <a:custGeom>
            <a:avLst/>
            <a:gdLst/>
            <a:ahLst/>
            <a:cxnLst/>
            <a:rect l="l" t="t" r="r" b="b"/>
            <a:pathLst>
              <a:path w="3538" h="5718" extrusionOk="0">
                <a:moveTo>
                  <a:pt x="2415" y="2616"/>
                </a:moveTo>
                <a:cubicBezTo>
                  <a:pt x="2432" y="2616"/>
                  <a:pt x="2448" y="2617"/>
                  <a:pt x="2465" y="2620"/>
                </a:cubicBezTo>
                <a:cubicBezTo>
                  <a:pt x="2545" y="2628"/>
                  <a:pt x="2621" y="2678"/>
                  <a:pt x="2639" y="2728"/>
                </a:cubicBezTo>
                <a:cubicBezTo>
                  <a:pt x="2671" y="2829"/>
                  <a:pt x="2518" y="3002"/>
                  <a:pt x="2339" y="3070"/>
                </a:cubicBezTo>
                <a:cubicBezTo>
                  <a:pt x="2233" y="3108"/>
                  <a:pt x="2124" y="3126"/>
                  <a:pt x="2014" y="3126"/>
                </a:cubicBezTo>
                <a:cubicBezTo>
                  <a:pt x="1909" y="3126"/>
                  <a:pt x="1803" y="3109"/>
                  <a:pt x="1703" y="3076"/>
                </a:cubicBezTo>
                <a:cubicBezTo>
                  <a:pt x="1803" y="2926"/>
                  <a:pt x="1935" y="2802"/>
                  <a:pt x="2091" y="2714"/>
                </a:cubicBezTo>
                <a:cubicBezTo>
                  <a:pt x="2176" y="2667"/>
                  <a:pt x="2296" y="2616"/>
                  <a:pt x="2415" y="2616"/>
                </a:cubicBezTo>
                <a:close/>
                <a:moveTo>
                  <a:pt x="2294" y="0"/>
                </a:moveTo>
                <a:cubicBezTo>
                  <a:pt x="1739" y="0"/>
                  <a:pt x="1192" y="203"/>
                  <a:pt x="796" y="582"/>
                </a:cubicBezTo>
                <a:cubicBezTo>
                  <a:pt x="168" y="1183"/>
                  <a:pt x="1" y="2163"/>
                  <a:pt x="395" y="2911"/>
                </a:cubicBezTo>
                <a:cubicBezTo>
                  <a:pt x="489" y="3094"/>
                  <a:pt x="619" y="3256"/>
                  <a:pt x="772" y="3394"/>
                </a:cubicBezTo>
                <a:cubicBezTo>
                  <a:pt x="687" y="3783"/>
                  <a:pt x="725" y="4192"/>
                  <a:pt x="881" y="4557"/>
                </a:cubicBezTo>
                <a:cubicBezTo>
                  <a:pt x="1193" y="5264"/>
                  <a:pt x="1956" y="5717"/>
                  <a:pt x="2716" y="5717"/>
                </a:cubicBezTo>
                <a:cubicBezTo>
                  <a:pt x="2916" y="5717"/>
                  <a:pt x="3113" y="5685"/>
                  <a:pt x="3301" y="5623"/>
                </a:cubicBezTo>
                <a:lnTo>
                  <a:pt x="3060" y="4910"/>
                </a:lnTo>
                <a:cubicBezTo>
                  <a:pt x="2948" y="4948"/>
                  <a:pt x="2830" y="4966"/>
                  <a:pt x="2712" y="4966"/>
                </a:cubicBezTo>
                <a:cubicBezTo>
                  <a:pt x="2241" y="4966"/>
                  <a:pt x="1758" y="4685"/>
                  <a:pt x="1570" y="4257"/>
                </a:cubicBezTo>
                <a:cubicBezTo>
                  <a:pt x="1505" y="4109"/>
                  <a:pt x="1476" y="3953"/>
                  <a:pt x="1479" y="3794"/>
                </a:cubicBezTo>
                <a:lnTo>
                  <a:pt x="1479" y="3794"/>
                </a:lnTo>
                <a:cubicBezTo>
                  <a:pt x="1652" y="3852"/>
                  <a:pt x="1832" y="3880"/>
                  <a:pt x="2012" y="3880"/>
                </a:cubicBezTo>
                <a:cubicBezTo>
                  <a:pt x="2212" y="3880"/>
                  <a:pt x="2413" y="3845"/>
                  <a:pt x="2604" y="3777"/>
                </a:cubicBezTo>
                <a:cubicBezTo>
                  <a:pt x="3110" y="3585"/>
                  <a:pt x="3537" y="3041"/>
                  <a:pt x="3349" y="2487"/>
                </a:cubicBezTo>
                <a:cubicBezTo>
                  <a:pt x="3240" y="2163"/>
                  <a:pt x="2933" y="1922"/>
                  <a:pt x="2565" y="1875"/>
                </a:cubicBezTo>
                <a:cubicBezTo>
                  <a:pt x="2516" y="1868"/>
                  <a:pt x="2467" y="1865"/>
                  <a:pt x="2417" y="1865"/>
                </a:cubicBezTo>
                <a:cubicBezTo>
                  <a:pt x="2192" y="1865"/>
                  <a:pt x="1958" y="1930"/>
                  <a:pt x="1729" y="2057"/>
                </a:cubicBezTo>
                <a:cubicBezTo>
                  <a:pt x="1476" y="2196"/>
                  <a:pt x="1261" y="2393"/>
                  <a:pt x="1099" y="2631"/>
                </a:cubicBezTo>
                <a:cubicBezTo>
                  <a:pt x="1084" y="2608"/>
                  <a:pt x="1072" y="2584"/>
                  <a:pt x="1058" y="2561"/>
                </a:cubicBezTo>
                <a:cubicBezTo>
                  <a:pt x="825" y="2119"/>
                  <a:pt x="940" y="1486"/>
                  <a:pt x="1317" y="1124"/>
                </a:cubicBezTo>
                <a:cubicBezTo>
                  <a:pt x="1568" y="882"/>
                  <a:pt x="1927" y="752"/>
                  <a:pt x="2291" y="752"/>
                </a:cubicBezTo>
                <a:cubicBezTo>
                  <a:pt x="2473" y="752"/>
                  <a:pt x="2656" y="785"/>
                  <a:pt x="2827" y="853"/>
                </a:cubicBezTo>
                <a:lnTo>
                  <a:pt x="3104" y="152"/>
                </a:lnTo>
                <a:cubicBezTo>
                  <a:pt x="2843" y="50"/>
                  <a:pt x="2568" y="0"/>
                  <a:pt x="22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51" name="Google Shape;51;p4"/>
          <p:cNvSpPr/>
          <p:nvPr/>
        </p:nvSpPr>
        <p:spPr>
          <a:xfrm>
            <a:off x="7690556" y="3087165"/>
            <a:ext cx="1780696" cy="1621634"/>
          </a:xfrm>
          <a:custGeom>
            <a:avLst/>
            <a:gdLst/>
            <a:ahLst/>
            <a:cxnLst/>
            <a:rect l="l" t="t" r="r" b="b"/>
            <a:pathLst>
              <a:path w="5855" h="5332" extrusionOk="0">
                <a:moveTo>
                  <a:pt x="2998" y="0"/>
                </a:moveTo>
                <a:cubicBezTo>
                  <a:pt x="2103" y="0"/>
                  <a:pt x="1209" y="423"/>
                  <a:pt x="690" y="1147"/>
                </a:cubicBezTo>
                <a:cubicBezTo>
                  <a:pt x="1" y="2107"/>
                  <a:pt x="42" y="3511"/>
                  <a:pt x="784" y="4412"/>
                </a:cubicBezTo>
                <a:cubicBezTo>
                  <a:pt x="1258" y="4987"/>
                  <a:pt x="1985" y="5331"/>
                  <a:pt x="2707" y="5331"/>
                </a:cubicBezTo>
                <a:cubicBezTo>
                  <a:pt x="2751" y="5331"/>
                  <a:pt x="2798" y="5331"/>
                  <a:pt x="2842" y="5328"/>
                </a:cubicBezTo>
                <a:cubicBezTo>
                  <a:pt x="3649" y="5278"/>
                  <a:pt x="4394" y="4792"/>
                  <a:pt x="4745" y="4089"/>
                </a:cubicBezTo>
                <a:cubicBezTo>
                  <a:pt x="5104" y="3358"/>
                  <a:pt x="5001" y="2425"/>
                  <a:pt x="4485" y="1818"/>
                </a:cubicBezTo>
                <a:cubicBezTo>
                  <a:pt x="4109" y="1372"/>
                  <a:pt x="3538" y="1124"/>
                  <a:pt x="2971" y="1124"/>
                </a:cubicBezTo>
                <a:cubicBezTo>
                  <a:pt x="2726" y="1124"/>
                  <a:pt x="2481" y="1171"/>
                  <a:pt x="2253" y="1268"/>
                </a:cubicBezTo>
                <a:cubicBezTo>
                  <a:pt x="1715" y="1500"/>
                  <a:pt x="1323" y="1995"/>
                  <a:pt x="1255" y="2531"/>
                </a:cubicBezTo>
                <a:cubicBezTo>
                  <a:pt x="1179" y="3155"/>
                  <a:pt x="1564" y="3779"/>
                  <a:pt x="2136" y="3956"/>
                </a:cubicBezTo>
                <a:cubicBezTo>
                  <a:pt x="2239" y="3985"/>
                  <a:pt x="2344" y="3999"/>
                  <a:pt x="2449" y="3999"/>
                </a:cubicBezTo>
                <a:cubicBezTo>
                  <a:pt x="2678" y="3999"/>
                  <a:pt x="2905" y="3932"/>
                  <a:pt x="3099" y="3803"/>
                </a:cubicBezTo>
                <a:cubicBezTo>
                  <a:pt x="3366" y="3635"/>
                  <a:pt x="3543" y="3355"/>
                  <a:pt x="3584" y="3043"/>
                </a:cubicBezTo>
                <a:lnTo>
                  <a:pt x="2836" y="2961"/>
                </a:lnTo>
                <a:cubicBezTo>
                  <a:pt x="2822" y="3049"/>
                  <a:pt x="2766" y="3129"/>
                  <a:pt x="2686" y="3176"/>
                </a:cubicBezTo>
                <a:cubicBezTo>
                  <a:pt x="2617" y="3222"/>
                  <a:pt x="2536" y="3247"/>
                  <a:pt x="2454" y="3247"/>
                </a:cubicBezTo>
                <a:cubicBezTo>
                  <a:pt x="2421" y="3247"/>
                  <a:pt x="2389" y="3243"/>
                  <a:pt x="2356" y="3235"/>
                </a:cubicBezTo>
                <a:cubicBezTo>
                  <a:pt x="2133" y="3167"/>
                  <a:pt x="1971" y="2887"/>
                  <a:pt x="2003" y="2625"/>
                </a:cubicBezTo>
                <a:cubicBezTo>
                  <a:pt x="2035" y="2354"/>
                  <a:pt x="2256" y="2086"/>
                  <a:pt x="2551" y="1963"/>
                </a:cubicBezTo>
                <a:cubicBezTo>
                  <a:pt x="2684" y="1905"/>
                  <a:pt x="2829" y="1878"/>
                  <a:pt x="2976" y="1878"/>
                </a:cubicBezTo>
                <a:cubicBezTo>
                  <a:pt x="3325" y="1878"/>
                  <a:pt x="3683" y="2033"/>
                  <a:pt x="3911" y="2304"/>
                </a:cubicBezTo>
                <a:cubicBezTo>
                  <a:pt x="4238" y="2687"/>
                  <a:pt x="4303" y="3288"/>
                  <a:pt x="4070" y="3756"/>
                </a:cubicBezTo>
                <a:cubicBezTo>
                  <a:pt x="3841" y="4215"/>
                  <a:pt x="3328" y="4545"/>
                  <a:pt x="2795" y="4577"/>
                </a:cubicBezTo>
                <a:cubicBezTo>
                  <a:pt x="2764" y="4579"/>
                  <a:pt x="2733" y="4580"/>
                  <a:pt x="2702" y="4580"/>
                </a:cubicBezTo>
                <a:cubicBezTo>
                  <a:pt x="2202" y="4580"/>
                  <a:pt x="1697" y="4337"/>
                  <a:pt x="1364" y="3935"/>
                </a:cubicBezTo>
                <a:cubicBezTo>
                  <a:pt x="840" y="3299"/>
                  <a:pt x="811" y="2272"/>
                  <a:pt x="1302" y="1586"/>
                </a:cubicBezTo>
                <a:cubicBezTo>
                  <a:pt x="1681" y="1058"/>
                  <a:pt x="2333" y="749"/>
                  <a:pt x="2989" y="749"/>
                </a:cubicBezTo>
                <a:cubicBezTo>
                  <a:pt x="3186" y="749"/>
                  <a:pt x="3383" y="777"/>
                  <a:pt x="3573" y="835"/>
                </a:cubicBezTo>
                <a:cubicBezTo>
                  <a:pt x="4385" y="1082"/>
                  <a:pt x="5018" y="1860"/>
                  <a:pt x="5107" y="2725"/>
                </a:cubicBezTo>
                <a:lnTo>
                  <a:pt x="5855" y="2649"/>
                </a:lnTo>
                <a:cubicBezTo>
                  <a:pt x="5734" y="1491"/>
                  <a:pt x="4886" y="449"/>
                  <a:pt x="3790" y="116"/>
                </a:cubicBezTo>
                <a:cubicBezTo>
                  <a:pt x="3533" y="38"/>
                  <a:pt x="3266" y="0"/>
                  <a:pt x="29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52" name="Google Shape;52;p4"/>
          <p:cNvSpPr/>
          <p:nvPr/>
        </p:nvSpPr>
        <p:spPr>
          <a:xfrm>
            <a:off x="7798218" y="4522051"/>
            <a:ext cx="1604907" cy="572681"/>
          </a:xfrm>
          <a:custGeom>
            <a:avLst/>
            <a:gdLst/>
            <a:ahLst/>
            <a:cxnLst/>
            <a:rect l="l" t="t" r="r" b="b"/>
            <a:pathLst>
              <a:path w="5277" h="1883" extrusionOk="0">
                <a:moveTo>
                  <a:pt x="4691" y="1"/>
                </a:moveTo>
                <a:cubicBezTo>
                  <a:pt x="4089" y="744"/>
                  <a:pt x="3207" y="1132"/>
                  <a:pt x="2318" y="1132"/>
                </a:cubicBezTo>
                <a:cubicBezTo>
                  <a:pt x="1667" y="1132"/>
                  <a:pt x="1013" y="925"/>
                  <a:pt x="459" y="498"/>
                </a:cubicBezTo>
                <a:lnTo>
                  <a:pt x="0" y="1093"/>
                </a:lnTo>
                <a:cubicBezTo>
                  <a:pt x="669" y="1605"/>
                  <a:pt x="1487" y="1882"/>
                  <a:pt x="2329" y="1882"/>
                </a:cubicBezTo>
                <a:cubicBezTo>
                  <a:pt x="2477" y="1882"/>
                  <a:pt x="2621" y="1873"/>
                  <a:pt x="2768" y="1856"/>
                </a:cubicBezTo>
                <a:cubicBezTo>
                  <a:pt x="3752" y="1738"/>
                  <a:pt x="4650" y="1240"/>
                  <a:pt x="5277" y="472"/>
                </a:cubicBezTo>
                <a:lnTo>
                  <a:pt x="46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grpSp>
        <p:nvGrpSpPr>
          <p:cNvPr id="53" name="Google Shape;53;p4"/>
          <p:cNvGrpSpPr/>
          <p:nvPr/>
        </p:nvGrpSpPr>
        <p:grpSpPr>
          <a:xfrm>
            <a:off x="-123072" y="1564984"/>
            <a:ext cx="823287" cy="962883"/>
            <a:chOff x="-5288209" y="450959"/>
            <a:chExt cx="823287" cy="962883"/>
          </a:xfrm>
        </p:grpSpPr>
        <p:sp>
          <p:nvSpPr>
            <p:cNvPr id="54" name="Google Shape;54;p4"/>
            <p:cNvSpPr/>
            <p:nvPr/>
          </p:nvSpPr>
          <p:spPr>
            <a:xfrm>
              <a:off x="-4981038" y="450959"/>
              <a:ext cx="330896" cy="962883"/>
            </a:xfrm>
            <a:custGeom>
              <a:avLst/>
              <a:gdLst/>
              <a:ahLst/>
              <a:cxnLst/>
              <a:rect l="l" t="t" r="r" b="b"/>
              <a:pathLst>
                <a:path w="1088" h="3166" extrusionOk="0">
                  <a:moveTo>
                    <a:pt x="351" y="0"/>
                  </a:moveTo>
                  <a:cubicBezTo>
                    <a:pt x="142" y="1037"/>
                    <a:pt x="24" y="2091"/>
                    <a:pt x="1" y="3148"/>
                  </a:cubicBezTo>
                  <a:lnTo>
                    <a:pt x="752" y="3166"/>
                  </a:lnTo>
                  <a:cubicBezTo>
                    <a:pt x="775" y="2153"/>
                    <a:pt x="887" y="1143"/>
                    <a:pt x="1087" y="148"/>
                  </a:cubicBezTo>
                  <a:lnTo>
                    <a:pt x="351" y="0"/>
                  </a:lnTo>
                  <a:close/>
                </a:path>
              </a:pathLst>
            </a:custGeom>
            <a:solidFill>
              <a:srgbClr val="E9A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55" name="Google Shape;55;p4"/>
            <p:cNvSpPr/>
            <p:nvPr/>
          </p:nvSpPr>
          <p:spPr>
            <a:xfrm>
              <a:off x="-5288209" y="737450"/>
              <a:ext cx="823287" cy="326334"/>
            </a:xfrm>
            <a:custGeom>
              <a:avLst/>
              <a:gdLst/>
              <a:ahLst/>
              <a:cxnLst/>
              <a:rect l="l" t="t" r="r" b="b"/>
              <a:pathLst>
                <a:path w="2707" h="1073" extrusionOk="0">
                  <a:moveTo>
                    <a:pt x="98" y="1"/>
                  </a:moveTo>
                  <a:lnTo>
                    <a:pt x="1" y="748"/>
                  </a:lnTo>
                  <a:cubicBezTo>
                    <a:pt x="516" y="816"/>
                    <a:pt x="916" y="863"/>
                    <a:pt x="1305" y="910"/>
                  </a:cubicBezTo>
                  <a:cubicBezTo>
                    <a:pt x="1694" y="958"/>
                    <a:pt x="2094" y="1005"/>
                    <a:pt x="2610" y="1072"/>
                  </a:cubicBezTo>
                  <a:lnTo>
                    <a:pt x="2707" y="327"/>
                  </a:lnTo>
                  <a:cubicBezTo>
                    <a:pt x="2189" y="260"/>
                    <a:pt x="1782" y="210"/>
                    <a:pt x="1396" y="163"/>
                  </a:cubicBezTo>
                  <a:cubicBezTo>
                    <a:pt x="1008" y="118"/>
                    <a:pt x="607" y="68"/>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grpSp>
      <p:sp>
        <p:nvSpPr>
          <p:cNvPr id="56" name="Google Shape;56;p4"/>
          <p:cNvSpPr/>
          <p:nvPr/>
        </p:nvSpPr>
        <p:spPr>
          <a:xfrm>
            <a:off x="8656725" y="2065432"/>
            <a:ext cx="277673" cy="277065"/>
          </a:xfrm>
          <a:custGeom>
            <a:avLst/>
            <a:gdLst/>
            <a:ahLst/>
            <a:cxnLst/>
            <a:rect l="l" t="t" r="r" b="b"/>
            <a:pathLst>
              <a:path w="913" h="911" extrusionOk="0">
                <a:moveTo>
                  <a:pt x="456" y="1"/>
                </a:moveTo>
                <a:cubicBezTo>
                  <a:pt x="203" y="1"/>
                  <a:pt x="0" y="204"/>
                  <a:pt x="0" y="454"/>
                </a:cubicBezTo>
                <a:cubicBezTo>
                  <a:pt x="0" y="708"/>
                  <a:pt x="203" y="911"/>
                  <a:pt x="456" y="911"/>
                </a:cubicBezTo>
                <a:cubicBezTo>
                  <a:pt x="710" y="911"/>
                  <a:pt x="913" y="708"/>
                  <a:pt x="913" y="454"/>
                </a:cubicBezTo>
                <a:cubicBezTo>
                  <a:pt x="913" y="204"/>
                  <a:pt x="710" y="1"/>
                  <a:pt x="4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57" name="Google Shape;57;p4"/>
          <p:cNvSpPr/>
          <p:nvPr/>
        </p:nvSpPr>
        <p:spPr>
          <a:xfrm>
            <a:off x="8619926" y="2458673"/>
            <a:ext cx="277977" cy="277977"/>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58" name="Google Shape;58;p4"/>
          <p:cNvSpPr/>
          <p:nvPr/>
        </p:nvSpPr>
        <p:spPr>
          <a:xfrm>
            <a:off x="7511076" y="-11"/>
            <a:ext cx="426394" cy="399022"/>
          </a:xfrm>
          <a:custGeom>
            <a:avLst/>
            <a:gdLst/>
            <a:ahLst/>
            <a:cxnLst/>
            <a:rect l="l" t="t" r="r" b="b"/>
            <a:pathLst>
              <a:path w="1402" h="1312" extrusionOk="0">
                <a:moveTo>
                  <a:pt x="445" y="1"/>
                </a:moveTo>
                <a:lnTo>
                  <a:pt x="0" y="605"/>
                </a:lnTo>
                <a:lnTo>
                  <a:pt x="954" y="1311"/>
                </a:lnTo>
                <a:lnTo>
                  <a:pt x="1402" y="705"/>
                </a:lnTo>
                <a:lnTo>
                  <a:pt x="44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5"/>
        <p:cNvGrpSpPr/>
        <p:nvPr/>
      </p:nvGrpSpPr>
      <p:grpSpPr>
        <a:xfrm>
          <a:off x="0" y="0"/>
          <a:ext cx="0" cy="0"/>
          <a:chOff x="0" y="0"/>
          <a:chExt cx="0" cy="0"/>
        </a:xfrm>
      </p:grpSpPr>
      <p:sp>
        <p:nvSpPr>
          <p:cNvPr id="106" name="Google Shape;106;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atin typeface="Arial Black" pitchFamily="34" charset="0"/>
                <a:cs typeface="Arial" pitchFamily="34"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dirty="0"/>
          </a:p>
        </p:txBody>
      </p:sp>
      <p:sp>
        <p:nvSpPr>
          <p:cNvPr id="107" name="Google Shape;107;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atin typeface="Century Gothic" pitchFamily="34"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108" name="Google Shape;108;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a:latin typeface="Century Gothic" pitchFamily="34" charset="0"/>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list">
  <p:cSld name="CUSTOM_1">
    <p:spTree>
      <p:nvGrpSpPr>
        <p:cNvPr id="1" name="Shape 132"/>
        <p:cNvGrpSpPr/>
        <p:nvPr/>
      </p:nvGrpSpPr>
      <p:grpSpPr>
        <a:xfrm>
          <a:off x="0" y="0"/>
          <a:ext cx="0" cy="0"/>
          <a:chOff x="0" y="0"/>
          <a:chExt cx="0" cy="0"/>
        </a:xfrm>
      </p:grpSpPr>
      <p:sp>
        <p:nvSpPr>
          <p:cNvPr id="133" name="Google Shape;133;p13"/>
          <p:cNvSpPr txBox="1">
            <a:spLocks noGrp="1"/>
          </p:cNvSpPr>
          <p:nvPr>
            <p:ph type="title"/>
          </p:nvPr>
        </p:nvSpPr>
        <p:spPr>
          <a:xfrm>
            <a:off x="747000" y="445025"/>
            <a:ext cx="7650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atin typeface="Arial Black" pitchFamily="34" charset="0"/>
                <a:cs typeface="Arial"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dirty="0"/>
          </a:p>
        </p:txBody>
      </p:sp>
      <p:sp>
        <p:nvSpPr>
          <p:cNvPr id="134" name="Google Shape;134;p13"/>
          <p:cNvSpPr txBox="1">
            <a:spLocks noGrp="1"/>
          </p:cNvSpPr>
          <p:nvPr>
            <p:ph type="body" idx="1"/>
          </p:nvPr>
        </p:nvSpPr>
        <p:spPr>
          <a:xfrm>
            <a:off x="747000" y="1152600"/>
            <a:ext cx="7650000" cy="3450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atin typeface="Century Gothic" pitchFamily="34" charset="0"/>
              </a:defRPr>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dirty="0"/>
          </a:p>
        </p:txBody>
      </p:sp>
      <p:sp>
        <p:nvSpPr>
          <p:cNvPr id="135" name="Google Shape;135;p13"/>
          <p:cNvSpPr/>
          <p:nvPr/>
        </p:nvSpPr>
        <p:spPr>
          <a:xfrm>
            <a:off x="8365174" y="-98675"/>
            <a:ext cx="974745" cy="1540735"/>
          </a:xfrm>
          <a:custGeom>
            <a:avLst/>
            <a:gdLst/>
            <a:ahLst/>
            <a:cxnLst/>
            <a:rect l="l" t="t" r="r" b="b"/>
            <a:pathLst>
              <a:path w="3205" h="5066" extrusionOk="0">
                <a:moveTo>
                  <a:pt x="2149" y="2574"/>
                </a:moveTo>
                <a:cubicBezTo>
                  <a:pt x="2224" y="2574"/>
                  <a:pt x="2295" y="2607"/>
                  <a:pt x="2312" y="2639"/>
                </a:cubicBezTo>
                <a:cubicBezTo>
                  <a:pt x="2342" y="2698"/>
                  <a:pt x="2283" y="2842"/>
                  <a:pt x="2165" y="2943"/>
                </a:cubicBezTo>
                <a:cubicBezTo>
                  <a:pt x="2009" y="3069"/>
                  <a:pt x="1816" y="3136"/>
                  <a:pt x="1620" y="3136"/>
                </a:cubicBezTo>
                <a:cubicBezTo>
                  <a:pt x="1564" y="3136"/>
                  <a:pt x="1508" y="3130"/>
                  <a:pt x="1453" y="3119"/>
                </a:cubicBezTo>
                <a:cubicBezTo>
                  <a:pt x="1526" y="3010"/>
                  <a:pt x="1615" y="2910"/>
                  <a:pt x="1709" y="2819"/>
                </a:cubicBezTo>
                <a:cubicBezTo>
                  <a:pt x="1856" y="2677"/>
                  <a:pt x="1991" y="2595"/>
                  <a:pt x="2109" y="2577"/>
                </a:cubicBezTo>
                <a:cubicBezTo>
                  <a:pt x="2123" y="2575"/>
                  <a:pt x="2136" y="2574"/>
                  <a:pt x="2149" y="2574"/>
                </a:cubicBezTo>
                <a:close/>
                <a:moveTo>
                  <a:pt x="2542" y="1"/>
                </a:moveTo>
                <a:cubicBezTo>
                  <a:pt x="1874" y="98"/>
                  <a:pt x="1249" y="395"/>
                  <a:pt x="755" y="855"/>
                </a:cubicBezTo>
                <a:cubicBezTo>
                  <a:pt x="340" y="1241"/>
                  <a:pt x="95" y="1682"/>
                  <a:pt x="45" y="2133"/>
                </a:cubicBezTo>
                <a:cubicBezTo>
                  <a:pt x="1" y="2595"/>
                  <a:pt x="157" y="3051"/>
                  <a:pt x="472" y="3390"/>
                </a:cubicBezTo>
                <a:cubicBezTo>
                  <a:pt x="278" y="3926"/>
                  <a:pt x="242" y="4509"/>
                  <a:pt x="372" y="5066"/>
                </a:cubicBezTo>
                <a:lnTo>
                  <a:pt x="1099" y="4892"/>
                </a:lnTo>
                <a:cubicBezTo>
                  <a:pt x="1017" y="4536"/>
                  <a:pt x="1023" y="4164"/>
                  <a:pt x="1123" y="3811"/>
                </a:cubicBezTo>
                <a:cubicBezTo>
                  <a:pt x="1282" y="3862"/>
                  <a:pt x="1448" y="3887"/>
                  <a:pt x="1615" y="3887"/>
                </a:cubicBezTo>
                <a:cubicBezTo>
                  <a:pt x="1988" y="3887"/>
                  <a:pt x="2361" y="3761"/>
                  <a:pt x="2648" y="3517"/>
                </a:cubicBezTo>
                <a:cubicBezTo>
                  <a:pt x="2963" y="3249"/>
                  <a:pt x="3205" y="2757"/>
                  <a:pt x="2987" y="2312"/>
                </a:cubicBezTo>
                <a:cubicBezTo>
                  <a:pt x="2840" y="2012"/>
                  <a:pt x="2510" y="1823"/>
                  <a:pt x="2150" y="1823"/>
                </a:cubicBezTo>
                <a:cubicBezTo>
                  <a:pt x="2098" y="1823"/>
                  <a:pt x="2045" y="1827"/>
                  <a:pt x="1991" y="1835"/>
                </a:cubicBezTo>
                <a:cubicBezTo>
                  <a:pt x="1715" y="1880"/>
                  <a:pt x="1453" y="2024"/>
                  <a:pt x="1188" y="2277"/>
                </a:cubicBezTo>
                <a:cubicBezTo>
                  <a:pt x="1070" y="2392"/>
                  <a:pt x="964" y="2516"/>
                  <a:pt x="867" y="2645"/>
                </a:cubicBezTo>
                <a:cubicBezTo>
                  <a:pt x="802" y="2513"/>
                  <a:pt x="778" y="2362"/>
                  <a:pt x="793" y="2215"/>
                </a:cubicBezTo>
                <a:cubicBezTo>
                  <a:pt x="828" y="1874"/>
                  <a:pt x="1070" y="1585"/>
                  <a:pt x="1264" y="1405"/>
                </a:cubicBezTo>
                <a:cubicBezTo>
                  <a:pt x="1650" y="1049"/>
                  <a:pt x="2130" y="819"/>
                  <a:pt x="2648" y="746"/>
                </a:cubicBezTo>
                <a:lnTo>
                  <a:pt x="25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grpSp>
        <p:nvGrpSpPr>
          <p:cNvPr id="136" name="Google Shape;136;p13"/>
          <p:cNvGrpSpPr/>
          <p:nvPr/>
        </p:nvGrpSpPr>
        <p:grpSpPr>
          <a:xfrm>
            <a:off x="8440903" y="4263234"/>
            <a:ext cx="823287" cy="962883"/>
            <a:chOff x="-5288209" y="450959"/>
            <a:chExt cx="823287" cy="962883"/>
          </a:xfrm>
        </p:grpSpPr>
        <p:sp>
          <p:nvSpPr>
            <p:cNvPr id="137" name="Google Shape;137;p13"/>
            <p:cNvSpPr/>
            <p:nvPr/>
          </p:nvSpPr>
          <p:spPr>
            <a:xfrm>
              <a:off x="-4981038" y="450959"/>
              <a:ext cx="330896" cy="962883"/>
            </a:xfrm>
            <a:custGeom>
              <a:avLst/>
              <a:gdLst/>
              <a:ahLst/>
              <a:cxnLst/>
              <a:rect l="l" t="t" r="r" b="b"/>
              <a:pathLst>
                <a:path w="1088" h="3166" extrusionOk="0">
                  <a:moveTo>
                    <a:pt x="351" y="0"/>
                  </a:moveTo>
                  <a:cubicBezTo>
                    <a:pt x="142" y="1037"/>
                    <a:pt x="24" y="2091"/>
                    <a:pt x="1" y="3148"/>
                  </a:cubicBezTo>
                  <a:lnTo>
                    <a:pt x="752" y="3166"/>
                  </a:lnTo>
                  <a:cubicBezTo>
                    <a:pt x="775" y="2153"/>
                    <a:pt x="887" y="1143"/>
                    <a:pt x="1087" y="148"/>
                  </a:cubicBezTo>
                  <a:lnTo>
                    <a:pt x="3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138" name="Google Shape;138;p13"/>
            <p:cNvSpPr/>
            <p:nvPr/>
          </p:nvSpPr>
          <p:spPr>
            <a:xfrm>
              <a:off x="-5288209" y="737450"/>
              <a:ext cx="823287" cy="326334"/>
            </a:xfrm>
            <a:custGeom>
              <a:avLst/>
              <a:gdLst/>
              <a:ahLst/>
              <a:cxnLst/>
              <a:rect l="l" t="t" r="r" b="b"/>
              <a:pathLst>
                <a:path w="2707" h="1073" extrusionOk="0">
                  <a:moveTo>
                    <a:pt x="98" y="1"/>
                  </a:moveTo>
                  <a:lnTo>
                    <a:pt x="1" y="748"/>
                  </a:lnTo>
                  <a:cubicBezTo>
                    <a:pt x="516" y="816"/>
                    <a:pt x="916" y="863"/>
                    <a:pt x="1305" y="910"/>
                  </a:cubicBezTo>
                  <a:cubicBezTo>
                    <a:pt x="1694" y="958"/>
                    <a:pt x="2094" y="1005"/>
                    <a:pt x="2610" y="1072"/>
                  </a:cubicBezTo>
                  <a:lnTo>
                    <a:pt x="2707" y="327"/>
                  </a:lnTo>
                  <a:cubicBezTo>
                    <a:pt x="2189" y="260"/>
                    <a:pt x="1782" y="210"/>
                    <a:pt x="1396" y="163"/>
                  </a:cubicBezTo>
                  <a:cubicBezTo>
                    <a:pt x="1008" y="118"/>
                    <a:pt x="607" y="68"/>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grpSp>
      <p:sp>
        <p:nvSpPr>
          <p:cNvPr id="139" name="Google Shape;139;p13"/>
          <p:cNvSpPr/>
          <p:nvPr/>
        </p:nvSpPr>
        <p:spPr>
          <a:xfrm>
            <a:off x="8309668" y="1749896"/>
            <a:ext cx="1085753" cy="922738"/>
          </a:xfrm>
          <a:custGeom>
            <a:avLst/>
            <a:gdLst/>
            <a:ahLst/>
            <a:cxnLst/>
            <a:rect l="l" t="t" r="r" b="b"/>
            <a:pathLst>
              <a:path w="3570" h="3034" extrusionOk="0">
                <a:moveTo>
                  <a:pt x="3269" y="0"/>
                </a:moveTo>
                <a:cubicBezTo>
                  <a:pt x="1977" y="566"/>
                  <a:pt x="852" y="1455"/>
                  <a:pt x="1" y="2583"/>
                </a:cubicBezTo>
                <a:lnTo>
                  <a:pt x="602" y="3033"/>
                </a:lnTo>
                <a:cubicBezTo>
                  <a:pt x="1373" y="2011"/>
                  <a:pt x="2395" y="1202"/>
                  <a:pt x="3570" y="689"/>
                </a:cubicBezTo>
                <a:lnTo>
                  <a:pt x="32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140" name="Google Shape;140;p13"/>
          <p:cNvSpPr/>
          <p:nvPr/>
        </p:nvSpPr>
        <p:spPr>
          <a:xfrm>
            <a:off x="8659273" y="3470027"/>
            <a:ext cx="277977" cy="277673"/>
          </a:xfrm>
          <a:custGeom>
            <a:avLst/>
            <a:gdLst/>
            <a:ahLst/>
            <a:cxnLst/>
            <a:rect l="l" t="t" r="r" b="b"/>
            <a:pathLst>
              <a:path w="914" h="913" extrusionOk="0">
                <a:moveTo>
                  <a:pt x="457" y="0"/>
                </a:moveTo>
                <a:cubicBezTo>
                  <a:pt x="204" y="0"/>
                  <a:pt x="1" y="206"/>
                  <a:pt x="1" y="456"/>
                </a:cubicBezTo>
                <a:cubicBezTo>
                  <a:pt x="1" y="710"/>
                  <a:pt x="204" y="913"/>
                  <a:pt x="457" y="913"/>
                </a:cubicBezTo>
                <a:cubicBezTo>
                  <a:pt x="708" y="913"/>
                  <a:pt x="914" y="710"/>
                  <a:pt x="914" y="456"/>
                </a:cubicBezTo>
                <a:cubicBezTo>
                  <a:pt x="914" y="206"/>
                  <a:pt x="708" y="0"/>
                  <a:pt x="4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141" name="Google Shape;141;p13"/>
          <p:cNvSpPr/>
          <p:nvPr/>
        </p:nvSpPr>
        <p:spPr>
          <a:xfrm>
            <a:off x="8767848" y="3024781"/>
            <a:ext cx="277977" cy="277977"/>
          </a:xfrm>
          <a:custGeom>
            <a:avLst/>
            <a:gdLst/>
            <a:ahLst/>
            <a:cxnLst/>
            <a:rect l="l" t="t" r="r" b="b"/>
            <a:pathLst>
              <a:path w="914" h="914" extrusionOk="0">
                <a:moveTo>
                  <a:pt x="457" y="1"/>
                </a:moveTo>
                <a:cubicBezTo>
                  <a:pt x="203" y="1"/>
                  <a:pt x="0" y="204"/>
                  <a:pt x="0" y="457"/>
                </a:cubicBezTo>
                <a:cubicBezTo>
                  <a:pt x="0" y="707"/>
                  <a:pt x="203" y="913"/>
                  <a:pt x="457" y="913"/>
                </a:cubicBezTo>
                <a:cubicBezTo>
                  <a:pt x="707" y="913"/>
                  <a:pt x="913" y="707"/>
                  <a:pt x="913" y="457"/>
                </a:cubicBezTo>
                <a:cubicBezTo>
                  <a:pt x="913" y="204"/>
                  <a:pt x="707" y="1"/>
                  <a:pt x="4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161"/>
        <p:cNvGrpSpPr/>
        <p:nvPr/>
      </p:nvGrpSpPr>
      <p:grpSpPr>
        <a:xfrm>
          <a:off x="0" y="0"/>
          <a:ext cx="0" cy="0"/>
          <a:chOff x="0" y="0"/>
          <a:chExt cx="0" cy="0"/>
        </a:xfrm>
      </p:grpSpPr>
      <p:sp>
        <p:nvSpPr>
          <p:cNvPr id="162" name="Google Shape;162;p15"/>
          <p:cNvSpPr txBox="1">
            <a:spLocks noGrp="1"/>
          </p:cNvSpPr>
          <p:nvPr>
            <p:ph type="title"/>
          </p:nvPr>
        </p:nvSpPr>
        <p:spPr>
          <a:xfrm>
            <a:off x="2486100" y="3293847"/>
            <a:ext cx="4171800" cy="44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200">
                <a:latin typeface="Arial Black" pitchFamily="34" charset="0"/>
                <a:cs typeface="Arial" pitchFamily="34" charset="0"/>
              </a:defRPr>
            </a:lvl1pPr>
            <a:lvl2pPr lvl="1" algn="ctr" rtl="0">
              <a:spcBef>
                <a:spcPts val="0"/>
              </a:spcBef>
              <a:spcAft>
                <a:spcPts val="0"/>
              </a:spcAft>
              <a:buSzPts val="2100"/>
              <a:buNone/>
              <a:defRPr sz="2100"/>
            </a:lvl2pPr>
            <a:lvl3pPr lvl="2" algn="ctr" rtl="0">
              <a:spcBef>
                <a:spcPts val="0"/>
              </a:spcBef>
              <a:spcAft>
                <a:spcPts val="0"/>
              </a:spcAft>
              <a:buSzPts val="2100"/>
              <a:buNone/>
              <a:defRPr sz="2100"/>
            </a:lvl3pPr>
            <a:lvl4pPr lvl="3" algn="ctr" rtl="0">
              <a:spcBef>
                <a:spcPts val="0"/>
              </a:spcBef>
              <a:spcAft>
                <a:spcPts val="0"/>
              </a:spcAft>
              <a:buSzPts val="2100"/>
              <a:buNone/>
              <a:defRPr sz="2100"/>
            </a:lvl4pPr>
            <a:lvl5pPr lvl="4" algn="ctr" rtl="0">
              <a:spcBef>
                <a:spcPts val="0"/>
              </a:spcBef>
              <a:spcAft>
                <a:spcPts val="0"/>
              </a:spcAft>
              <a:buSzPts val="2100"/>
              <a:buNone/>
              <a:defRPr sz="2100"/>
            </a:lvl5pPr>
            <a:lvl6pPr lvl="5" algn="ctr" rtl="0">
              <a:spcBef>
                <a:spcPts val="0"/>
              </a:spcBef>
              <a:spcAft>
                <a:spcPts val="0"/>
              </a:spcAft>
              <a:buSzPts val="2100"/>
              <a:buNone/>
              <a:defRPr sz="2100"/>
            </a:lvl6pPr>
            <a:lvl7pPr lvl="6" algn="ctr" rtl="0">
              <a:spcBef>
                <a:spcPts val="0"/>
              </a:spcBef>
              <a:spcAft>
                <a:spcPts val="0"/>
              </a:spcAft>
              <a:buSzPts val="2100"/>
              <a:buNone/>
              <a:defRPr sz="2100"/>
            </a:lvl7pPr>
            <a:lvl8pPr lvl="7" algn="ctr" rtl="0">
              <a:spcBef>
                <a:spcPts val="0"/>
              </a:spcBef>
              <a:spcAft>
                <a:spcPts val="0"/>
              </a:spcAft>
              <a:buSzPts val="2100"/>
              <a:buNone/>
              <a:defRPr sz="2100"/>
            </a:lvl8pPr>
            <a:lvl9pPr lvl="8" algn="ctr" rtl="0">
              <a:spcBef>
                <a:spcPts val="0"/>
              </a:spcBef>
              <a:spcAft>
                <a:spcPts val="0"/>
              </a:spcAft>
              <a:buSzPts val="2100"/>
              <a:buNone/>
              <a:defRPr sz="2100"/>
            </a:lvl9pPr>
          </a:lstStyle>
          <a:p>
            <a:endParaRPr dirty="0"/>
          </a:p>
        </p:txBody>
      </p:sp>
      <p:sp>
        <p:nvSpPr>
          <p:cNvPr id="163" name="Google Shape;163;p15"/>
          <p:cNvSpPr txBox="1">
            <a:spLocks noGrp="1"/>
          </p:cNvSpPr>
          <p:nvPr>
            <p:ph type="subTitle" idx="1"/>
          </p:nvPr>
        </p:nvSpPr>
        <p:spPr>
          <a:xfrm>
            <a:off x="2181300" y="1407750"/>
            <a:ext cx="4781400" cy="158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600"/>
              <a:buNone/>
              <a:defRPr sz="2600">
                <a:latin typeface="Century Gothic" pitchFamily="34" charset="0"/>
              </a:defRPr>
            </a:lvl1pPr>
            <a:lvl2pPr lvl="1" algn="ctr" rtl="0">
              <a:lnSpc>
                <a:spcPct val="100000"/>
              </a:lnSpc>
              <a:spcBef>
                <a:spcPts val="1600"/>
              </a:spcBef>
              <a:spcAft>
                <a:spcPts val="0"/>
              </a:spcAft>
              <a:buSzPts val="2600"/>
              <a:buNone/>
              <a:defRPr sz="2600"/>
            </a:lvl2pPr>
            <a:lvl3pPr lvl="2" algn="ctr" rtl="0">
              <a:lnSpc>
                <a:spcPct val="100000"/>
              </a:lnSpc>
              <a:spcBef>
                <a:spcPts val="1600"/>
              </a:spcBef>
              <a:spcAft>
                <a:spcPts val="0"/>
              </a:spcAft>
              <a:buSzPts val="2600"/>
              <a:buNone/>
              <a:defRPr sz="2600"/>
            </a:lvl3pPr>
            <a:lvl4pPr lvl="3" algn="ctr" rtl="0">
              <a:lnSpc>
                <a:spcPct val="100000"/>
              </a:lnSpc>
              <a:spcBef>
                <a:spcPts val="1600"/>
              </a:spcBef>
              <a:spcAft>
                <a:spcPts val="0"/>
              </a:spcAft>
              <a:buSzPts val="2600"/>
              <a:buNone/>
              <a:defRPr sz="2600"/>
            </a:lvl4pPr>
            <a:lvl5pPr lvl="4" algn="ctr" rtl="0">
              <a:lnSpc>
                <a:spcPct val="100000"/>
              </a:lnSpc>
              <a:spcBef>
                <a:spcPts val="1600"/>
              </a:spcBef>
              <a:spcAft>
                <a:spcPts val="0"/>
              </a:spcAft>
              <a:buSzPts val="2600"/>
              <a:buNone/>
              <a:defRPr sz="2600"/>
            </a:lvl5pPr>
            <a:lvl6pPr lvl="5" algn="ctr" rtl="0">
              <a:lnSpc>
                <a:spcPct val="100000"/>
              </a:lnSpc>
              <a:spcBef>
                <a:spcPts val="1600"/>
              </a:spcBef>
              <a:spcAft>
                <a:spcPts val="0"/>
              </a:spcAft>
              <a:buSzPts val="2600"/>
              <a:buNone/>
              <a:defRPr sz="2600"/>
            </a:lvl6pPr>
            <a:lvl7pPr lvl="6" algn="ctr" rtl="0">
              <a:lnSpc>
                <a:spcPct val="100000"/>
              </a:lnSpc>
              <a:spcBef>
                <a:spcPts val="1600"/>
              </a:spcBef>
              <a:spcAft>
                <a:spcPts val="0"/>
              </a:spcAft>
              <a:buSzPts val="2600"/>
              <a:buNone/>
              <a:defRPr sz="2600"/>
            </a:lvl7pPr>
            <a:lvl8pPr lvl="7" algn="ctr" rtl="0">
              <a:lnSpc>
                <a:spcPct val="100000"/>
              </a:lnSpc>
              <a:spcBef>
                <a:spcPts val="1600"/>
              </a:spcBef>
              <a:spcAft>
                <a:spcPts val="0"/>
              </a:spcAft>
              <a:buSzPts val="2600"/>
              <a:buNone/>
              <a:defRPr sz="2600"/>
            </a:lvl8pPr>
            <a:lvl9pPr lvl="8" algn="ctr" rtl="0">
              <a:lnSpc>
                <a:spcPct val="100000"/>
              </a:lnSpc>
              <a:spcBef>
                <a:spcPts val="1600"/>
              </a:spcBef>
              <a:spcAft>
                <a:spcPts val="1600"/>
              </a:spcAft>
              <a:buSzPts val="2600"/>
              <a:buNone/>
              <a:defRPr sz="2600"/>
            </a:lvl9pPr>
          </a:lstStyle>
          <a:p>
            <a:endParaRPr dirty="0"/>
          </a:p>
        </p:txBody>
      </p:sp>
      <p:sp>
        <p:nvSpPr>
          <p:cNvPr id="164" name="Google Shape;164;p15"/>
          <p:cNvSpPr/>
          <p:nvPr/>
        </p:nvSpPr>
        <p:spPr>
          <a:xfrm rot="10800000">
            <a:off x="-119634" y="1291554"/>
            <a:ext cx="889588" cy="2218951"/>
          </a:xfrm>
          <a:custGeom>
            <a:avLst/>
            <a:gdLst/>
            <a:ahLst/>
            <a:cxnLst/>
            <a:rect l="l" t="t" r="r" b="b"/>
            <a:pathLst>
              <a:path w="2925" h="7296" extrusionOk="0">
                <a:moveTo>
                  <a:pt x="2321" y="0"/>
                </a:moveTo>
                <a:cubicBezTo>
                  <a:pt x="1817" y="0"/>
                  <a:pt x="1398" y="95"/>
                  <a:pt x="1049" y="285"/>
                </a:cubicBezTo>
                <a:cubicBezTo>
                  <a:pt x="439" y="617"/>
                  <a:pt x="0" y="1371"/>
                  <a:pt x="312" y="2063"/>
                </a:cubicBezTo>
                <a:cubicBezTo>
                  <a:pt x="486" y="2443"/>
                  <a:pt x="834" y="2685"/>
                  <a:pt x="1143" y="2897"/>
                </a:cubicBezTo>
                <a:cubicBezTo>
                  <a:pt x="1417" y="3088"/>
                  <a:pt x="1676" y="3268"/>
                  <a:pt x="1699" y="3471"/>
                </a:cubicBezTo>
                <a:cubicBezTo>
                  <a:pt x="1717" y="3636"/>
                  <a:pt x="1573" y="3851"/>
                  <a:pt x="1269" y="4107"/>
                </a:cubicBezTo>
                <a:lnTo>
                  <a:pt x="1172" y="4186"/>
                </a:lnTo>
                <a:cubicBezTo>
                  <a:pt x="866" y="4439"/>
                  <a:pt x="518" y="4725"/>
                  <a:pt x="389" y="5164"/>
                </a:cubicBezTo>
                <a:cubicBezTo>
                  <a:pt x="215" y="5756"/>
                  <a:pt x="539" y="6439"/>
                  <a:pt x="1178" y="6825"/>
                </a:cubicBezTo>
                <a:cubicBezTo>
                  <a:pt x="1690" y="7131"/>
                  <a:pt x="2288" y="7219"/>
                  <a:pt x="2812" y="7296"/>
                </a:cubicBezTo>
                <a:lnTo>
                  <a:pt x="2924" y="6551"/>
                </a:lnTo>
                <a:cubicBezTo>
                  <a:pt x="2444" y="6480"/>
                  <a:pt x="1950" y="6409"/>
                  <a:pt x="1567" y="6177"/>
                </a:cubicBezTo>
                <a:cubicBezTo>
                  <a:pt x="1281" y="6006"/>
                  <a:pt x="1025" y="5667"/>
                  <a:pt x="1110" y="5376"/>
                </a:cubicBezTo>
                <a:cubicBezTo>
                  <a:pt x="1175" y="5158"/>
                  <a:pt x="1405" y="4967"/>
                  <a:pt x="1652" y="4763"/>
                </a:cubicBezTo>
                <a:lnTo>
                  <a:pt x="1752" y="4681"/>
                </a:lnTo>
                <a:cubicBezTo>
                  <a:pt x="1941" y="4522"/>
                  <a:pt x="2518" y="4036"/>
                  <a:pt x="2444" y="3382"/>
                </a:cubicBezTo>
                <a:cubicBezTo>
                  <a:pt x="2382" y="2844"/>
                  <a:pt x="1953" y="2543"/>
                  <a:pt x="1570" y="2278"/>
                </a:cubicBezTo>
                <a:cubicBezTo>
                  <a:pt x="1319" y="2107"/>
                  <a:pt x="1084" y="1942"/>
                  <a:pt x="998" y="1751"/>
                </a:cubicBezTo>
                <a:cubicBezTo>
                  <a:pt x="872" y="1471"/>
                  <a:pt x="1107" y="1109"/>
                  <a:pt x="1408" y="947"/>
                </a:cubicBezTo>
                <a:cubicBezTo>
                  <a:pt x="1645" y="818"/>
                  <a:pt x="1947" y="753"/>
                  <a:pt x="2320" y="753"/>
                </a:cubicBezTo>
                <a:cubicBezTo>
                  <a:pt x="2465" y="753"/>
                  <a:pt x="2621" y="763"/>
                  <a:pt x="2789" y="782"/>
                </a:cubicBezTo>
                <a:lnTo>
                  <a:pt x="2877" y="34"/>
                </a:lnTo>
                <a:cubicBezTo>
                  <a:pt x="2681" y="12"/>
                  <a:pt x="2496" y="0"/>
                  <a:pt x="2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165" name="Google Shape;165;p15"/>
          <p:cNvSpPr/>
          <p:nvPr/>
        </p:nvSpPr>
        <p:spPr>
          <a:xfrm>
            <a:off x="6962704" y="-172200"/>
            <a:ext cx="2635515" cy="1093649"/>
          </a:xfrm>
          <a:custGeom>
            <a:avLst/>
            <a:gdLst/>
            <a:ahLst/>
            <a:cxnLst/>
            <a:rect l="l" t="t" r="r" b="b"/>
            <a:pathLst>
              <a:path w="6615" h="2745" extrusionOk="0">
                <a:moveTo>
                  <a:pt x="264" y="1"/>
                </a:moveTo>
                <a:lnTo>
                  <a:pt x="264" y="1"/>
                </a:lnTo>
                <a:cubicBezTo>
                  <a:pt x="1" y="646"/>
                  <a:pt x="499" y="1298"/>
                  <a:pt x="1131" y="1298"/>
                </a:cubicBezTo>
                <a:cubicBezTo>
                  <a:pt x="1234" y="1298"/>
                  <a:pt x="1341" y="1281"/>
                  <a:pt x="1448" y="1243"/>
                </a:cubicBezTo>
                <a:cubicBezTo>
                  <a:pt x="1684" y="1161"/>
                  <a:pt x="1863" y="993"/>
                  <a:pt x="2022" y="846"/>
                </a:cubicBezTo>
                <a:cubicBezTo>
                  <a:pt x="2204" y="681"/>
                  <a:pt x="2324" y="580"/>
                  <a:pt x="2442" y="580"/>
                </a:cubicBezTo>
                <a:cubicBezTo>
                  <a:pt x="2448" y="580"/>
                  <a:pt x="2455" y="580"/>
                  <a:pt x="2461" y="581"/>
                </a:cubicBezTo>
                <a:cubicBezTo>
                  <a:pt x="2649" y="601"/>
                  <a:pt x="2767" y="919"/>
                  <a:pt x="2817" y="1211"/>
                </a:cubicBezTo>
                <a:cubicBezTo>
                  <a:pt x="2873" y="1555"/>
                  <a:pt x="2979" y="2200"/>
                  <a:pt x="3527" y="2383"/>
                </a:cubicBezTo>
                <a:cubicBezTo>
                  <a:pt x="3611" y="2411"/>
                  <a:pt x="3699" y="2425"/>
                  <a:pt x="3790" y="2425"/>
                </a:cubicBezTo>
                <a:cubicBezTo>
                  <a:pt x="4028" y="2425"/>
                  <a:pt x="4285" y="2328"/>
                  <a:pt x="4546" y="2135"/>
                </a:cubicBezTo>
                <a:cubicBezTo>
                  <a:pt x="4596" y="2097"/>
                  <a:pt x="4646" y="2056"/>
                  <a:pt x="4696" y="2018"/>
                </a:cubicBezTo>
                <a:cubicBezTo>
                  <a:pt x="4846" y="1900"/>
                  <a:pt x="4990" y="1788"/>
                  <a:pt x="5138" y="1747"/>
                </a:cubicBezTo>
                <a:cubicBezTo>
                  <a:pt x="5185" y="1734"/>
                  <a:pt x="5231" y="1728"/>
                  <a:pt x="5275" y="1728"/>
                </a:cubicBezTo>
                <a:cubicBezTo>
                  <a:pt x="5637" y="1728"/>
                  <a:pt x="5904" y="2125"/>
                  <a:pt x="5718" y="2474"/>
                </a:cubicBezTo>
                <a:lnTo>
                  <a:pt x="6221" y="2745"/>
                </a:lnTo>
                <a:lnTo>
                  <a:pt x="6218" y="2742"/>
                </a:lnTo>
                <a:cubicBezTo>
                  <a:pt x="6614" y="2000"/>
                  <a:pt x="6051" y="1156"/>
                  <a:pt x="5279" y="1156"/>
                </a:cubicBezTo>
                <a:cubicBezTo>
                  <a:pt x="5183" y="1156"/>
                  <a:pt x="5085" y="1169"/>
                  <a:pt x="4985" y="1196"/>
                </a:cubicBezTo>
                <a:cubicBezTo>
                  <a:pt x="4725" y="1270"/>
                  <a:pt x="4522" y="1429"/>
                  <a:pt x="4343" y="1570"/>
                </a:cubicBezTo>
                <a:cubicBezTo>
                  <a:pt x="4295" y="1608"/>
                  <a:pt x="4248" y="1644"/>
                  <a:pt x="4204" y="1676"/>
                </a:cubicBezTo>
                <a:cubicBezTo>
                  <a:pt x="4108" y="1748"/>
                  <a:pt x="3940" y="1854"/>
                  <a:pt x="3792" y="1854"/>
                </a:cubicBezTo>
                <a:cubicBezTo>
                  <a:pt x="3764" y="1854"/>
                  <a:pt x="3736" y="1850"/>
                  <a:pt x="3709" y="1841"/>
                </a:cubicBezTo>
                <a:cubicBezTo>
                  <a:pt x="3512" y="1776"/>
                  <a:pt x="3433" y="1455"/>
                  <a:pt x="3377" y="1117"/>
                </a:cubicBezTo>
                <a:cubicBezTo>
                  <a:pt x="3268" y="454"/>
                  <a:pt x="2962" y="63"/>
                  <a:pt x="2520" y="12"/>
                </a:cubicBezTo>
                <a:cubicBezTo>
                  <a:pt x="2492" y="9"/>
                  <a:pt x="2464" y="8"/>
                  <a:pt x="2437" y="8"/>
                </a:cubicBezTo>
                <a:cubicBezTo>
                  <a:pt x="2094" y="8"/>
                  <a:pt x="1841" y="239"/>
                  <a:pt x="1636" y="428"/>
                </a:cubicBezTo>
                <a:cubicBezTo>
                  <a:pt x="1507" y="545"/>
                  <a:pt x="1383" y="660"/>
                  <a:pt x="1260" y="704"/>
                </a:cubicBezTo>
                <a:cubicBezTo>
                  <a:pt x="1217" y="719"/>
                  <a:pt x="1175" y="726"/>
                  <a:pt x="1135" y="726"/>
                </a:cubicBezTo>
                <a:cubicBezTo>
                  <a:pt x="886" y="726"/>
                  <a:pt x="688" y="468"/>
                  <a:pt x="791" y="213"/>
                </a:cubicBezTo>
                <a:lnTo>
                  <a:pt x="264" y="1"/>
                </a:lnTo>
                <a:close/>
              </a:path>
            </a:pathLst>
          </a:custGeom>
          <a:solidFill>
            <a:srgbClr val="E9A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166" name="Google Shape;166;p15"/>
          <p:cNvSpPr/>
          <p:nvPr/>
        </p:nvSpPr>
        <p:spPr>
          <a:xfrm rot="-9900005">
            <a:off x="7940381" y="3803629"/>
            <a:ext cx="1475957" cy="1599739"/>
          </a:xfrm>
          <a:custGeom>
            <a:avLst/>
            <a:gdLst/>
            <a:ahLst/>
            <a:cxnLst/>
            <a:rect l="l" t="t" r="r" b="b"/>
            <a:pathLst>
              <a:path w="4853" h="5260" extrusionOk="0">
                <a:moveTo>
                  <a:pt x="2845" y="2709"/>
                </a:moveTo>
                <a:cubicBezTo>
                  <a:pt x="3148" y="2783"/>
                  <a:pt x="3425" y="2936"/>
                  <a:pt x="3654" y="3148"/>
                </a:cubicBezTo>
                <a:cubicBezTo>
                  <a:pt x="3861" y="3345"/>
                  <a:pt x="3996" y="3572"/>
                  <a:pt x="4034" y="3796"/>
                </a:cubicBezTo>
                <a:cubicBezTo>
                  <a:pt x="4073" y="4023"/>
                  <a:pt x="4005" y="4249"/>
                  <a:pt x="3866" y="4379"/>
                </a:cubicBezTo>
                <a:cubicBezTo>
                  <a:pt x="3772" y="4466"/>
                  <a:pt x="3638" y="4510"/>
                  <a:pt x="3497" y="4510"/>
                </a:cubicBezTo>
                <a:cubicBezTo>
                  <a:pt x="3362" y="4510"/>
                  <a:pt x="3219" y="4469"/>
                  <a:pt x="3101" y="4385"/>
                </a:cubicBezTo>
                <a:cubicBezTo>
                  <a:pt x="2856" y="4217"/>
                  <a:pt x="2697" y="3887"/>
                  <a:pt x="2683" y="3531"/>
                </a:cubicBezTo>
                <a:cubicBezTo>
                  <a:pt x="2674" y="3278"/>
                  <a:pt x="2727" y="3004"/>
                  <a:pt x="2845" y="2709"/>
                </a:cubicBezTo>
                <a:close/>
                <a:moveTo>
                  <a:pt x="4296" y="0"/>
                </a:moveTo>
                <a:cubicBezTo>
                  <a:pt x="3504" y="451"/>
                  <a:pt x="2851" y="1108"/>
                  <a:pt x="2403" y="1900"/>
                </a:cubicBezTo>
                <a:cubicBezTo>
                  <a:pt x="1322" y="1900"/>
                  <a:pt x="359" y="2580"/>
                  <a:pt x="0" y="3599"/>
                </a:cubicBezTo>
                <a:lnTo>
                  <a:pt x="710" y="3852"/>
                </a:lnTo>
                <a:cubicBezTo>
                  <a:pt x="919" y="3278"/>
                  <a:pt x="1399" y="2848"/>
                  <a:pt x="1991" y="2698"/>
                </a:cubicBezTo>
                <a:cubicBezTo>
                  <a:pt x="2014" y="2692"/>
                  <a:pt x="2035" y="2689"/>
                  <a:pt x="2058" y="2683"/>
                </a:cubicBezTo>
                <a:lnTo>
                  <a:pt x="2058" y="2683"/>
                </a:lnTo>
                <a:cubicBezTo>
                  <a:pt x="1967" y="2966"/>
                  <a:pt x="1926" y="3260"/>
                  <a:pt x="1935" y="3554"/>
                </a:cubicBezTo>
                <a:cubicBezTo>
                  <a:pt x="1955" y="4155"/>
                  <a:pt x="2229" y="4697"/>
                  <a:pt x="2671" y="5000"/>
                </a:cubicBezTo>
                <a:cubicBezTo>
                  <a:pt x="2912" y="5168"/>
                  <a:pt x="3201" y="5259"/>
                  <a:pt x="3495" y="5259"/>
                </a:cubicBezTo>
                <a:cubicBezTo>
                  <a:pt x="3499" y="5259"/>
                  <a:pt x="3503" y="5259"/>
                  <a:pt x="3507" y="5259"/>
                </a:cubicBezTo>
                <a:cubicBezTo>
                  <a:pt x="3824" y="5259"/>
                  <a:pt x="4134" y="5145"/>
                  <a:pt x="4370" y="4932"/>
                </a:cubicBezTo>
                <a:cubicBezTo>
                  <a:pt x="4700" y="4629"/>
                  <a:pt x="4853" y="4146"/>
                  <a:pt x="4770" y="3669"/>
                </a:cubicBezTo>
                <a:cubicBezTo>
                  <a:pt x="4706" y="3284"/>
                  <a:pt x="4497" y="2915"/>
                  <a:pt x="4170" y="2600"/>
                </a:cubicBezTo>
                <a:cubicBezTo>
                  <a:pt x="3893" y="2341"/>
                  <a:pt x="3563" y="2144"/>
                  <a:pt x="3201" y="2029"/>
                </a:cubicBezTo>
                <a:cubicBezTo>
                  <a:pt x="3572" y="1461"/>
                  <a:pt x="4073" y="990"/>
                  <a:pt x="4664" y="657"/>
                </a:cubicBezTo>
                <a:lnTo>
                  <a:pt x="42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167" name="Google Shape;167;p15"/>
          <p:cNvSpPr/>
          <p:nvPr/>
        </p:nvSpPr>
        <p:spPr>
          <a:xfrm rot="8909263">
            <a:off x="-377162" y="-495356"/>
            <a:ext cx="1191596" cy="1594269"/>
          </a:xfrm>
          <a:custGeom>
            <a:avLst/>
            <a:gdLst/>
            <a:ahLst/>
            <a:cxnLst/>
            <a:rect l="l" t="t" r="r" b="b"/>
            <a:pathLst>
              <a:path w="3918" h="5242" extrusionOk="0">
                <a:moveTo>
                  <a:pt x="1963" y="0"/>
                </a:moveTo>
                <a:cubicBezTo>
                  <a:pt x="1377" y="0"/>
                  <a:pt x="800" y="276"/>
                  <a:pt x="484" y="768"/>
                </a:cubicBezTo>
                <a:cubicBezTo>
                  <a:pt x="1" y="1525"/>
                  <a:pt x="183" y="2523"/>
                  <a:pt x="905" y="3042"/>
                </a:cubicBezTo>
                <a:cubicBezTo>
                  <a:pt x="1155" y="3222"/>
                  <a:pt x="1432" y="3318"/>
                  <a:pt x="1700" y="3318"/>
                </a:cubicBezTo>
                <a:cubicBezTo>
                  <a:pt x="1807" y="3318"/>
                  <a:pt x="1913" y="3302"/>
                  <a:pt x="2015" y="3271"/>
                </a:cubicBezTo>
                <a:cubicBezTo>
                  <a:pt x="2754" y="3050"/>
                  <a:pt x="3010" y="2132"/>
                  <a:pt x="2495" y="1561"/>
                </a:cubicBezTo>
                <a:lnTo>
                  <a:pt x="2474" y="1540"/>
                </a:lnTo>
                <a:cubicBezTo>
                  <a:pt x="2339" y="1411"/>
                  <a:pt x="2047" y="1243"/>
                  <a:pt x="1667" y="1243"/>
                </a:cubicBezTo>
                <a:cubicBezTo>
                  <a:pt x="1542" y="1243"/>
                  <a:pt x="1408" y="1261"/>
                  <a:pt x="1267" y="1304"/>
                </a:cubicBezTo>
                <a:lnTo>
                  <a:pt x="1488" y="2023"/>
                </a:lnTo>
                <a:cubicBezTo>
                  <a:pt x="1555" y="2002"/>
                  <a:pt x="1615" y="1994"/>
                  <a:pt x="1669" y="1994"/>
                </a:cubicBezTo>
                <a:cubicBezTo>
                  <a:pt x="1821" y="1994"/>
                  <a:pt x="1919" y="2057"/>
                  <a:pt x="1947" y="2079"/>
                </a:cubicBezTo>
                <a:cubicBezTo>
                  <a:pt x="2080" y="2244"/>
                  <a:pt x="2003" y="2491"/>
                  <a:pt x="1800" y="2553"/>
                </a:cubicBezTo>
                <a:cubicBezTo>
                  <a:pt x="1772" y="2562"/>
                  <a:pt x="1740" y="2566"/>
                  <a:pt x="1707" y="2566"/>
                </a:cubicBezTo>
                <a:cubicBezTo>
                  <a:pt x="1596" y="2566"/>
                  <a:pt x="1464" y="2518"/>
                  <a:pt x="1347" y="2432"/>
                </a:cubicBezTo>
                <a:cubicBezTo>
                  <a:pt x="943" y="2144"/>
                  <a:pt x="846" y="1602"/>
                  <a:pt x="1120" y="1175"/>
                </a:cubicBezTo>
                <a:cubicBezTo>
                  <a:pt x="1292" y="906"/>
                  <a:pt x="1631" y="754"/>
                  <a:pt x="1970" y="754"/>
                </a:cubicBezTo>
                <a:cubicBezTo>
                  <a:pt x="2147" y="754"/>
                  <a:pt x="2324" y="795"/>
                  <a:pt x="2477" y="883"/>
                </a:cubicBezTo>
                <a:cubicBezTo>
                  <a:pt x="3090" y="1228"/>
                  <a:pt x="3093" y="1920"/>
                  <a:pt x="3037" y="2303"/>
                </a:cubicBezTo>
                <a:cubicBezTo>
                  <a:pt x="2848" y="3654"/>
                  <a:pt x="2097" y="4290"/>
                  <a:pt x="440" y="4496"/>
                </a:cubicBezTo>
                <a:lnTo>
                  <a:pt x="534" y="5241"/>
                </a:lnTo>
                <a:cubicBezTo>
                  <a:pt x="2516" y="4994"/>
                  <a:pt x="3546" y="4093"/>
                  <a:pt x="3782" y="2406"/>
                </a:cubicBezTo>
                <a:cubicBezTo>
                  <a:pt x="3917" y="1434"/>
                  <a:pt x="3576" y="642"/>
                  <a:pt x="2845" y="230"/>
                </a:cubicBezTo>
                <a:cubicBezTo>
                  <a:pt x="2572" y="74"/>
                  <a:pt x="2267" y="0"/>
                  <a:pt x="19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168" name="Google Shape;168;p15"/>
          <p:cNvSpPr/>
          <p:nvPr/>
        </p:nvSpPr>
        <p:spPr>
          <a:xfrm>
            <a:off x="625906" y="1183917"/>
            <a:ext cx="276761" cy="277065"/>
          </a:xfrm>
          <a:custGeom>
            <a:avLst/>
            <a:gdLst/>
            <a:ahLst/>
            <a:cxnLst/>
            <a:rect l="l" t="t" r="r" b="b"/>
            <a:pathLst>
              <a:path w="910" h="911" extrusionOk="0">
                <a:moveTo>
                  <a:pt x="454" y="0"/>
                </a:moveTo>
                <a:cubicBezTo>
                  <a:pt x="203" y="0"/>
                  <a:pt x="0" y="204"/>
                  <a:pt x="0" y="454"/>
                </a:cubicBezTo>
                <a:cubicBezTo>
                  <a:pt x="0" y="707"/>
                  <a:pt x="203" y="910"/>
                  <a:pt x="454" y="910"/>
                </a:cubicBezTo>
                <a:cubicBezTo>
                  <a:pt x="707" y="910"/>
                  <a:pt x="910" y="707"/>
                  <a:pt x="910" y="454"/>
                </a:cubicBezTo>
                <a:cubicBezTo>
                  <a:pt x="910" y="204"/>
                  <a:pt x="707" y="0"/>
                  <a:pt x="4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169" name="Google Shape;169;p15"/>
          <p:cNvSpPr/>
          <p:nvPr/>
        </p:nvSpPr>
        <p:spPr>
          <a:xfrm>
            <a:off x="8628993" y="3375974"/>
            <a:ext cx="277977" cy="277673"/>
          </a:xfrm>
          <a:custGeom>
            <a:avLst/>
            <a:gdLst/>
            <a:ahLst/>
            <a:cxnLst/>
            <a:rect l="l" t="t" r="r" b="b"/>
            <a:pathLst>
              <a:path w="914" h="913" extrusionOk="0">
                <a:moveTo>
                  <a:pt x="457" y="0"/>
                </a:moveTo>
                <a:cubicBezTo>
                  <a:pt x="204" y="0"/>
                  <a:pt x="1" y="206"/>
                  <a:pt x="1" y="457"/>
                </a:cubicBezTo>
                <a:cubicBezTo>
                  <a:pt x="1" y="710"/>
                  <a:pt x="204" y="913"/>
                  <a:pt x="457" y="913"/>
                </a:cubicBezTo>
                <a:cubicBezTo>
                  <a:pt x="708" y="913"/>
                  <a:pt x="914" y="710"/>
                  <a:pt x="914" y="457"/>
                </a:cubicBezTo>
                <a:cubicBezTo>
                  <a:pt x="914" y="206"/>
                  <a:pt x="708"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170" name="Google Shape;170;p15"/>
          <p:cNvSpPr/>
          <p:nvPr/>
        </p:nvSpPr>
        <p:spPr>
          <a:xfrm>
            <a:off x="131063" y="4615417"/>
            <a:ext cx="817204" cy="833323"/>
          </a:xfrm>
          <a:custGeom>
            <a:avLst/>
            <a:gdLst/>
            <a:ahLst/>
            <a:cxnLst/>
            <a:rect l="l" t="t" r="r" b="b"/>
            <a:pathLst>
              <a:path w="2687" h="2740" extrusionOk="0">
                <a:moveTo>
                  <a:pt x="136" y="1"/>
                </a:moveTo>
                <a:lnTo>
                  <a:pt x="1" y="740"/>
                </a:lnTo>
                <a:cubicBezTo>
                  <a:pt x="976" y="917"/>
                  <a:pt x="1794" y="1759"/>
                  <a:pt x="1944" y="2739"/>
                </a:cubicBezTo>
                <a:lnTo>
                  <a:pt x="2686" y="2627"/>
                </a:lnTo>
                <a:cubicBezTo>
                  <a:pt x="2489" y="1338"/>
                  <a:pt x="1417" y="234"/>
                  <a:pt x="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grpSp>
        <p:nvGrpSpPr>
          <p:cNvPr id="171" name="Google Shape;171;p15"/>
          <p:cNvGrpSpPr/>
          <p:nvPr/>
        </p:nvGrpSpPr>
        <p:grpSpPr>
          <a:xfrm>
            <a:off x="8497412" y="921450"/>
            <a:ext cx="793786" cy="913918"/>
            <a:chOff x="-6799738" y="1460975"/>
            <a:chExt cx="793786" cy="913918"/>
          </a:xfrm>
        </p:grpSpPr>
        <p:sp>
          <p:nvSpPr>
            <p:cNvPr id="172" name="Google Shape;172;p15"/>
            <p:cNvSpPr/>
            <p:nvPr/>
          </p:nvSpPr>
          <p:spPr>
            <a:xfrm>
              <a:off x="-6799738" y="1737734"/>
              <a:ext cx="793786" cy="512463"/>
            </a:xfrm>
            <a:custGeom>
              <a:avLst/>
              <a:gdLst/>
              <a:ahLst/>
              <a:cxnLst/>
              <a:rect l="l" t="t" r="r" b="b"/>
              <a:pathLst>
                <a:path w="2610" h="1685" extrusionOk="0">
                  <a:moveTo>
                    <a:pt x="292" y="1"/>
                  </a:moveTo>
                  <a:lnTo>
                    <a:pt x="0" y="696"/>
                  </a:lnTo>
                  <a:cubicBezTo>
                    <a:pt x="18" y="701"/>
                    <a:pt x="1652" y="1390"/>
                    <a:pt x="2297" y="1685"/>
                  </a:cubicBezTo>
                  <a:lnTo>
                    <a:pt x="2609" y="1002"/>
                  </a:lnTo>
                  <a:cubicBezTo>
                    <a:pt x="1955" y="704"/>
                    <a:pt x="359" y="30"/>
                    <a:pt x="2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173" name="Google Shape;173;p15"/>
            <p:cNvSpPr/>
            <p:nvPr/>
          </p:nvSpPr>
          <p:spPr>
            <a:xfrm>
              <a:off x="-6631554" y="1460975"/>
              <a:ext cx="465931" cy="913918"/>
            </a:xfrm>
            <a:custGeom>
              <a:avLst/>
              <a:gdLst/>
              <a:ahLst/>
              <a:cxnLst/>
              <a:rect l="l" t="t" r="r" b="b"/>
              <a:pathLst>
                <a:path w="1532" h="3005" extrusionOk="0">
                  <a:moveTo>
                    <a:pt x="808" y="1"/>
                  </a:moveTo>
                  <a:cubicBezTo>
                    <a:pt x="704" y="378"/>
                    <a:pt x="554" y="890"/>
                    <a:pt x="407" y="1394"/>
                  </a:cubicBezTo>
                  <a:cubicBezTo>
                    <a:pt x="260" y="1900"/>
                    <a:pt x="107" y="2421"/>
                    <a:pt x="1" y="2804"/>
                  </a:cubicBezTo>
                  <a:lnTo>
                    <a:pt x="728" y="3004"/>
                  </a:lnTo>
                  <a:cubicBezTo>
                    <a:pt x="831" y="2627"/>
                    <a:pt x="981" y="2109"/>
                    <a:pt x="1128" y="1606"/>
                  </a:cubicBezTo>
                  <a:cubicBezTo>
                    <a:pt x="1276" y="1102"/>
                    <a:pt x="1426" y="584"/>
                    <a:pt x="1532" y="201"/>
                  </a:cubicBezTo>
                  <a:lnTo>
                    <a:pt x="8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grpSp>
      <p:sp>
        <p:nvSpPr>
          <p:cNvPr id="174" name="Google Shape;174;p15"/>
          <p:cNvSpPr/>
          <p:nvPr/>
        </p:nvSpPr>
        <p:spPr>
          <a:xfrm>
            <a:off x="981806" y="4792432"/>
            <a:ext cx="418486" cy="560820"/>
          </a:xfrm>
          <a:custGeom>
            <a:avLst/>
            <a:gdLst/>
            <a:ahLst/>
            <a:cxnLst/>
            <a:rect l="l" t="t" r="r" b="b"/>
            <a:pathLst>
              <a:path w="1376" h="1844" extrusionOk="0">
                <a:moveTo>
                  <a:pt x="545" y="0"/>
                </a:moveTo>
                <a:lnTo>
                  <a:pt x="0" y="518"/>
                </a:lnTo>
                <a:cubicBezTo>
                  <a:pt x="345" y="883"/>
                  <a:pt x="566" y="1346"/>
                  <a:pt x="631" y="1843"/>
                </a:cubicBezTo>
                <a:lnTo>
                  <a:pt x="1376" y="1746"/>
                </a:lnTo>
                <a:cubicBezTo>
                  <a:pt x="1290" y="1093"/>
                  <a:pt x="999" y="480"/>
                  <a:pt x="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175"/>
        <p:cNvGrpSpPr/>
        <p:nvPr/>
      </p:nvGrpSpPr>
      <p:grpSpPr>
        <a:xfrm>
          <a:off x="0" y="0"/>
          <a:ext cx="0" cy="0"/>
          <a:chOff x="0" y="0"/>
          <a:chExt cx="0" cy="0"/>
        </a:xfrm>
      </p:grpSpPr>
      <p:sp>
        <p:nvSpPr>
          <p:cNvPr id="176" name="Google Shape;176;p16"/>
          <p:cNvSpPr txBox="1">
            <a:spLocks noGrp="1"/>
          </p:cNvSpPr>
          <p:nvPr>
            <p:ph type="title"/>
          </p:nvPr>
        </p:nvSpPr>
        <p:spPr>
          <a:xfrm>
            <a:off x="747000" y="445025"/>
            <a:ext cx="7650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Arial Black" pitchFamily="34" charset="0"/>
                <a:cs typeface="Arial" pitchFamily="34"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
        <p:nvSpPr>
          <p:cNvPr id="177" name="Google Shape;177;p16"/>
          <p:cNvSpPr txBox="1">
            <a:spLocks noGrp="1"/>
          </p:cNvSpPr>
          <p:nvPr>
            <p:ph type="subTitle" idx="1"/>
          </p:nvPr>
        </p:nvSpPr>
        <p:spPr>
          <a:xfrm>
            <a:off x="877050" y="2782800"/>
            <a:ext cx="2114400" cy="39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Montserrat Black"/>
              <a:buNone/>
              <a:defRPr sz="1600">
                <a:solidFill>
                  <a:schemeClr val="dk1"/>
                </a:solidFill>
                <a:latin typeface="Arial Black" pitchFamily="34" charset="0"/>
                <a:ea typeface="Arial Black" pitchFamily="34" charset="0"/>
                <a:cs typeface="Arial" pitchFamily="34" charset="0"/>
                <a:sym typeface="Montserrat Black"/>
              </a:defRPr>
            </a:lvl1pPr>
            <a:lvl2pPr lvl="1" algn="ctr" rtl="0">
              <a:lnSpc>
                <a:spcPct val="100000"/>
              </a:lnSpc>
              <a:spcBef>
                <a:spcPts val="1600"/>
              </a:spcBef>
              <a:spcAft>
                <a:spcPts val="0"/>
              </a:spcAft>
              <a:buClr>
                <a:schemeClr val="dk1"/>
              </a:buClr>
              <a:buSzPts val="1400"/>
              <a:buFont typeface="Montserrat Black"/>
              <a:buNone/>
              <a:defRPr>
                <a:solidFill>
                  <a:schemeClr val="dk1"/>
                </a:solidFill>
                <a:latin typeface="Montserrat Black"/>
                <a:ea typeface="Montserrat Black"/>
                <a:cs typeface="Montserrat Black"/>
                <a:sym typeface="Montserrat Black"/>
              </a:defRPr>
            </a:lvl2pPr>
            <a:lvl3pPr lvl="2" algn="ctr" rtl="0">
              <a:lnSpc>
                <a:spcPct val="100000"/>
              </a:lnSpc>
              <a:spcBef>
                <a:spcPts val="1600"/>
              </a:spcBef>
              <a:spcAft>
                <a:spcPts val="0"/>
              </a:spcAft>
              <a:buClr>
                <a:schemeClr val="dk1"/>
              </a:buClr>
              <a:buSzPts val="1400"/>
              <a:buFont typeface="Montserrat Black"/>
              <a:buNone/>
              <a:defRPr>
                <a:solidFill>
                  <a:schemeClr val="dk1"/>
                </a:solidFill>
                <a:latin typeface="Montserrat Black"/>
                <a:ea typeface="Montserrat Black"/>
                <a:cs typeface="Montserrat Black"/>
                <a:sym typeface="Montserrat Black"/>
              </a:defRPr>
            </a:lvl3pPr>
            <a:lvl4pPr lvl="3" algn="ctr" rtl="0">
              <a:lnSpc>
                <a:spcPct val="100000"/>
              </a:lnSpc>
              <a:spcBef>
                <a:spcPts val="1600"/>
              </a:spcBef>
              <a:spcAft>
                <a:spcPts val="0"/>
              </a:spcAft>
              <a:buClr>
                <a:schemeClr val="dk1"/>
              </a:buClr>
              <a:buSzPts val="1400"/>
              <a:buFont typeface="Montserrat Black"/>
              <a:buNone/>
              <a:defRPr>
                <a:solidFill>
                  <a:schemeClr val="dk1"/>
                </a:solidFill>
                <a:latin typeface="Montserrat Black"/>
                <a:ea typeface="Montserrat Black"/>
                <a:cs typeface="Montserrat Black"/>
                <a:sym typeface="Montserrat Black"/>
              </a:defRPr>
            </a:lvl4pPr>
            <a:lvl5pPr lvl="4" algn="ctr" rtl="0">
              <a:lnSpc>
                <a:spcPct val="100000"/>
              </a:lnSpc>
              <a:spcBef>
                <a:spcPts val="1600"/>
              </a:spcBef>
              <a:spcAft>
                <a:spcPts val="0"/>
              </a:spcAft>
              <a:buClr>
                <a:schemeClr val="dk1"/>
              </a:buClr>
              <a:buSzPts val="1400"/>
              <a:buFont typeface="Montserrat Black"/>
              <a:buNone/>
              <a:defRPr>
                <a:solidFill>
                  <a:schemeClr val="dk1"/>
                </a:solidFill>
                <a:latin typeface="Montserrat Black"/>
                <a:ea typeface="Montserrat Black"/>
                <a:cs typeface="Montserrat Black"/>
                <a:sym typeface="Montserrat Black"/>
              </a:defRPr>
            </a:lvl5pPr>
            <a:lvl6pPr lvl="5" algn="ctr" rtl="0">
              <a:lnSpc>
                <a:spcPct val="100000"/>
              </a:lnSpc>
              <a:spcBef>
                <a:spcPts val="1600"/>
              </a:spcBef>
              <a:spcAft>
                <a:spcPts val="0"/>
              </a:spcAft>
              <a:buClr>
                <a:schemeClr val="dk1"/>
              </a:buClr>
              <a:buSzPts val="1400"/>
              <a:buFont typeface="Montserrat Black"/>
              <a:buNone/>
              <a:defRPr>
                <a:solidFill>
                  <a:schemeClr val="dk1"/>
                </a:solidFill>
                <a:latin typeface="Montserrat Black"/>
                <a:ea typeface="Montserrat Black"/>
                <a:cs typeface="Montserrat Black"/>
                <a:sym typeface="Montserrat Black"/>
              </a:defRPr>
            </a:lvl6pPr>
            <a:lvl7pPr lvl="6" algn="ctr" rtl="0">
              <a:lnSpc>
                <a:spcPct val="100000"/>
              </a:lnSpc>
              <a:spcBef>
                <a:spcPts val="1600"/>
              </a:spcBef>
              <a:spcAft>
                <a:spcPts val="0"/>
              </a:spcAft>
              <a:buClr>
                <a:schemeClr val="dk1"/>
              </a:buClr>
              <a:buSzPts val="1400"/>
              <a:buFont typeface="Montserrat Black"/>
              <a:buNone/>
              <a:defRPr>
                <a:solidFill>
                  <a:schemeClr val="dk1"/>
                </a:solidFill>
                <a:latin typeface="Montserrat Black"/>
                <a:ea typeface="Montserrat Black"/>
                <a:cs typeface="Montserrat Black"/>
                <a:sym typeface="Montserrat Black"/>
              </a:defRPr>
            </a:lvl7pPr>
            <a:lvl8pPr lvl="7" algn="ctr" rtl="0">
              <a:lnSpc>
                <a:spcPct val="100000"/>
              </a:lnSpc>
              <a:spcBef>
                <a:spcPts val="1600"/>
              </a:spcBef>
              <a:spcAft>
                <a:spcPts val="0"/>
              </a:spcAft>
              <a:buClr>
                <a:schemeClr val="dk1"/>
              </a:buClr>
              <a:buSzPts val="1400"/>
              <a:buFont typeface="Montserrat Black"/>
              <a:buNone/>
              <a:defRPr>
                <a:solidFill>
                  <a:schemeClr val="dk1"/>
                </a:solidFill>
                <a:latin typeface="Montserrat Black"/>
                <a:ea typeface="Montserrat Black"/>
                <a:cs typeface="Montserrat Black"/>
                <a:sym typeface="Montserrat Black"/>
              </a:defRPr>
            </a:lvl8pPr>
            <a:lvl9pPr lvl="8" algn="ctr" rtl="0">
              <a:lnSpc>
                <a:spcPct val="100000"/>
              </a:lnSpc>
              <a:spcBef>
                <a:spcPts val="1600"/>
              </a:spcBef>
              <a:spcAft>
                <a:spcPts val="1600"/>
              </a:spcAft>
              <a:buClr>
                <a:schemeClr val="dk1"/>
              </a:buClr>
              <a:buSzPts val="1400"/>
              <a:buFont typeface="Montserrat Black"/>
              <a:buNone/>
              <a:defRPr>
                <a:solidFill>
                  <a:schemeClr val="dk1"/>
                </a:solidFill>
                <a:latin typeface="Montserrat Black"/>
                <a:ea typeface="Montserrat Black"/>
                <a:cs typeface="Montserrat Black"/>
                <a:sym typeface="Montserrat Black"/>
              </a:defRPr>
            </a:lvl9pPr>
          </a:lstStyle>
          <a:p>
            <a:endParaRPr dirty="0"/>
          </a:p>
        </p:txBody>
      </p:sp>
      <p:sp>
        <p:nvSpPr>
          <p:cNvPr id="178" name="Google Shape;178;p16"/>
          <p:cNvSpPr txBox="1">
            <a:spLocks noGrp="1"/>
          </p:cNvSpPr>
          <p:nvPr>
            <p:ph type="subTitle" idx="2"/>
          </p:nvPr>
        </p:nvSpPr>
        <p:spPr>
          <a:xfrm>
            <a:off x="877050" y="3152800"/>
            <a:ext cx="2114400" cy="6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atin typeface="Century Gothic"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79" name="Google Shape;179;p16"/>
          <p:cNvSpPr txBox="1">
            <a:spLocks noGrp="1"/>
          </p:cNvSpPr>
          <p:nvPr>
            <p:ph type="subTitle" idx="3"/>
          </p:nvPr>
        </p:nvSpPr>
        <p:spPr>
          <a:xfrm>
            <a:off x="3514800" y="2782800"/>
            <a:ext cx="2114400" cy="39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Montserrat Black"/>
              <a:buNone/>
              <a:defRPr sz="1600">
                <a:solidFill>
                  <a:schemeClr val="dk1"/>
                </a:solidFill>
                <a:latin typeface="Arial Black" pitchFamily="34" charset="0"/>
                <a:ea typeface="Arial Black" pitchFamily="34" charset="0"/>
                <a:cs typeface="Arial" pitchFamily="34" charset="0"/>
                <a:sym typeface="Montserrat Black"/>
              </a:defRPr>
            </a:lvl1pPr>
            <a:lvl2pPr lvl="1" algn="ctr" rtl="0">
              <a:lnSpc>
                <a:spcPct val="100000"/>
              </a:lnSpc>
              <a:spcBef>
                <a:spcPts val="1600"/>
              </a:spcBef>
              <a:spcAft>
                <a:spcPts val="0"/>
              </a:spcAft>
              <a:buClr>
                <a:schemeClr val="dk1"/>
              </a:buClr>
              <a:buSzPts val="1400"/>
              <a:buFont typeface="Montserrat Black"/>
              <a:buNone/>
              <a:defRPr>
                <a:solidFill>
                  <a:schemeClr val="dk1"/>
                </a:solidFill>
                <a:latin typeface="Montserrat Black"/>
                <a:ea typeface="Montserrat Black"/>
                <a:cs typeface="Montserrat Black"/>
                <a:sym typeface="Montserrat Black"/>
              </a:defRPr>
            </a:lvl2pPr>
            <a:lvl3pPr lvl="2" algn="ctr" rtl="0">
              <a:lnSpc>
                <a:spcPct val="100000"/>
              </a:lnSpc>
              <a:spcBef>
                <a:spcPts val="1600"/>
              </a:spcBef>
              <a:spcAft>
                <a:spcPts val="0"/>
              </a:spcAft>
              <a:buClr>
                <a:schemeClr val="dk1"/>
              </a:buClr>
              <a:buSzPts val="1400"/>
              <a:buFont typeface="Montserrat Black"/>
              <a:buNone/>
              <a:defRPr>
                <a:solidFill>
                  <a:schemeClr val="dk1"/>
                </a:solidFill>
                <a:latin typeface="Montserrat Black"/>
                <a:ea typeface="Montserrat Black"/>
                <a:cs typeface="Montserrat Black"/>
                <a:sym typeface="Montserrat Black"/>
              </a:defRPr>
            </a:lvl3pPr>
            <a:lvl4pPr lvl="3" algn="ctr" rtl="0">
              <a:lnSpc>
                <a:spcPct val="100000"/>
              </a:lnSpc>
              <a:spcBef>
                <a:spcPts val="1600"/>
              </a:spcBef>
              <a:spcAft>
                <a:spcPts val="0"/>
              </a:spcAft>
              <a:buClr>
                <a:schemeClr val="dk1"/>
              </a:buClr>
              <a:buSzPts val="1400"/>
              <a:buFont typeface="Montserrat Black"/>
              <a:buNone/>
              <a:defRPr>
                <a:solidFill>
                  <a:schemeClr val="dk1"/>
                </a:solidFill>
                <a:latin typeface="Montserrat Black"/>
                <a:ea typeface="Montserrat Black"/>
                <a:cs typeface="Montserrat Black"/>
                <a:sym typeface="Montserrat Black"/>
              </a:defRPr>
            </a:lvl4pPr>
            <a:lvl5pPr lvl="4" algn="ctr" rtl="0">
              <a:lnSpc>
                <a:spcPct val="100000"/>
              </a:lnSpc>
              <a:spcBef>
                <a:spcPts val="1600"/>
              </a:spcBef>
              <a:spcAft>
                <a:spcPts val="0"/>
              </a:spcAft>
              <a:buClr>
                <a:schemeClr val="dk1"/>
              </a:buClr>
              <a:buSzPts val="1400"/>
              <a:buFont typeface="Montserrat Black"/>
              <a:buNone/>
              <a:defRPr>
                <a:solidFill>
                  <a:schemeClr val="dk1"/>
                </a:solidFill>
                <a:latin typeface="Montserrat Black"/>
                <a:ea typeface="Montserrat Black"/>
                <a:cs typeface="Montserrat Black"/>
                <a:sym typeface="Montserrat Black"/>
              </a:defRPr>
            </a:lvl5pPr>
            <a:lvl6pPr lvl="5" algn="ctr" rtl="0">
              <a:lnSpc>
                <a:spcPct val="100000"/>
              </a:lnSpc>
              <a:spcBef>
                <a:spcPts val="1600"/>
              </a:spcBef>
              <a:spcAft>
                <a:spcPts val="0"/>
              </a:spcAft>
              <a:buClr>
                <a:schemeClr val="dk1"/>
              </a:buClr>
              <a:buSzPts val="1400"/>
              <a:buFont typeface="Montserrat Black"/>
              <a:buNone/>
              <a:defRPr>
                <a:solidFill>
                  <a:schemeClr val="dk1"/>
                </a:solidFill>
                <a:latin typeface="Montserrat Black"/>
                <a:ea typeface="Montserrat Black"/>
                <a:cs typeface="Montserrat Black"/>
                <a:sym typeface="Montserrat Black"/>
              </a:defRPr>
            </a:lvl6pPr>
            <a:lvl7pPr lvl="6" algn="ctr" rtl="0">
              <a:lnSpc>
                <a:spcPct val="100000"/>
              </a:lnSpc>
              <a:spcBef>
                <a:spcPts val="1600"/>
              </a:spcBef>
              <a:spcAft>
                <a:spcPts val="0"/>
              </a:spcAft>
              <a:buClr>
                <a:schemeClr val="dk1"/>
              </a:buClr>
              <a:buSzPts val="1400"/>
              <a:buFont typeface="Montserrat Black"/>
              <a:buNone/>
              <a:defRPr>
                <a:solidFill>
                  <a:schemeClr val="dk1"/>
                </a:solidFill>
                <a:latin typeface="Montserrat Black"/>
                <a:ea typeface="Montserrat Black"/>
                <a:cs typeface="Montserrat Black"/>
                <a:sym typeface="Montserrat Black"/>
              </a:defRPr>
            </a:lvl7pPr>
            <a:lvl8pPr lvl="7" algn="ctr" rtl="0">
              <a:lnSpc>
                <a:spcPct val="100000"/>
              </a:lnSpc>
              <a:spcBef>
                <a:spcPts val="1600"/>
              </a:spcBef>
              <a:spcAft>
                <a:spcPts val="0"/>
              </a:spcAft>
              <a:buClr>
                <a:schemeClr val="dk1"/>
              </a:buClr>
              <a:buSzPts val="1400"/>
              <a:buFont typeface="Montserrat Black"/>
              <a:buNone/>
              <a:defRPr>
                <a:solidFill>
                  <a:schemeClr val="dk1"/>
                </a:solidFill>
                <a:latin typeface="Montserrat Black"/>
                <a:ea typeface="Montserrat Black"/>
                <a:cs typeface="Montserrat Black"/>
                <a:sym typeface="Montserrat Black"/>
              </a:defRPr>
            </a:lvl8pPr>
            <a:lvl9pPr lvl="8" algn="ctr" rtl="0">
              <a:lnSpc>
                <a:spcPct val="100000"/>
              </a:lnSpc>
              <a:spcBef>
                <a:spcPts val="1600"/>
              </a:spcBef>
              <a:spcAft>
                <a:spcPts val="1600"/>
              </a:spcAft>
              <a:buClr>
                <a:schemeClr val="dk1"/>
              </a:buClr>
              <a:buSzPts val="1400"/>
              <a:buFont typeface="Montserrat Black"/>
              <a:buNone/>
              <a:defRPr>
                <a:solidFill>
                  <a:schemeClr val="dk1"/>
                </a:solidFill>
                <a:latin typeface="Montserrat Black"/>
                <a:ea typeface="Montserrat Black"/>
                <a:cs typeface="Montserrat Black"/>
                <a:sym typeface="Montserrat Black"/>
              </a:defRPr>
            </a:lvl9pPr>
          </a:lstStyle>
          <a:p>
            <a:endParaRPr dirty="0"/>
          </a:p>
        </p:txBody>
      </p:sp>
      <p:sp>
        <p:nvSpPr>
          <p:cNvPr id="180" name="Google Shape;180;p16"/>
          <p:cNvSpPr txBox="1">
            <a:spLocks noGrp="1"/>
          </p:cNvSpPr>
          <p:nvPr>
            <p:ph type="subTitle" idx="4"/>
          </p:nvPr>
        </p:nvSpPr>
        <p:spPr>
          <a:xfrm>
            <a:off x="3514800" y="3152800"/>
            <a:ext cx="2114400" cy="6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atin typeface="Century Gothic"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81" name="Google Shape;181;p16"/>
          <p:cNvSpPr txBox="1">
            <a:spLocks noGrp="1"/>
          </p:cNvSpPr>
          <p:nvPr>
            <p:ph type="subTitle" idx="5"/>
          </p:nvPr>
        </p:nvSpPr>
        <p:spPr>
          <a:xfrm>
            <a:off x="6152550" y="2782800"/>
            <a:ext cx="2114400" cy="39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Montserrat Black"/>
              <a:buNone/>
              <a:defRPr sz="1600">
                <a:solidFill>
                  <a:schemeClr val="dk1"/>
                </a:solidFill>
                <a:latin typeface="Arial Black" pitchFamily="34" charset="0"/>
                <a:ea typeface="Arial Black" pitchFamily="34" charset="0"/>
                <a:cs typeface="Arial" pitchFamily="34" charset="0"/>
                <a:sym typeface="Montserrat Black"/>
              </a:defRPr>
            </a:lvl1pPr>
            <a:lvl2pPr lvl="1" algn="ctr" rtl="0">
              <a:lnSpc>
                <a:spcPct val="100000"/>
              </a:lnSpc>
              <a:spcBef>
                <a:spcPts val="1600"/>
              </a:spcBef>
              <a:spcAft>
                <a:spcPts val="0"/>
              </a:spcAft>
              <a:buClr>
                <a:schemeClr val="dk1"/>
              </a:buClr>
              <a:buSzPts val="1400"/>
              <a:buFont typeface="Montserrat Black"/>
              <a:buNone/>
              <a:defRPr>
                <a:solidFill>
                  <a:schemeClr val="dk1"/>
                </a:solidFill>
                <a:latin typeface="Montserrat Black"/>
                <a:ea typeface="Montserrat Black"/>
                <a:cs typeface="Montserrat Black"/>
                <a:sym typeface="Montserrat Black"/>
              </a:defRPr>
            </a:lvl2pPr>
            <a:lvl3pPr lvl="2" algn="ctr" rtl="0">
              <a:lnSpc>
                <a:spcPct val="100000"/>
              </a:lnSpc>
              <a:spcBef>
                <a:spcPts val="1600"/>
              </a:spcBef>
              <a:spcAft>
                <a:spcPts val="0"/>
              </a:spcAft>
              <a:buClr>
                <a:schemeClr val="dk1"/>
              </a:buClr>
              <a:buSzPts val="1400"/>
              <a:buFont typeface="Montserrat Black"/>
              <a:buNone/>
              <a:defRPr>
                <a:solidFill>
                  <a:schemeClr val="dk1"/>
                </a:solidFill>
                <a:latin typeface="Montserrat Black"/>
                <a:ea typeface="Montserrat Black"/>
                <a:cs typeface="Montserrat Black"/>
                <a:sym typeface="Montserrat Black"/>
              </a:defRPr>
            </a:lvl3pPr>
            <a:lvl4pPr lvl="3" algn="ctr" rtl="0">
              <a:lnSpc>
                <a:spcPct val="100000"/>
              </a:lnSpc>
              <a:spcBef>
                <a:spcPts val="1600"/>
              </a:spcBef>
              <a:spcAft>
                <a:spcPts val="0"/>
              </a:spcAft>
              <a:buClr>
                <a:schemeClr val="dk1"/>
              </a:buClr>
              <a:buSzPts val="1400"/>
              <a:buFont typeface="Montserrat Black"/>
              <a:buNone/>
              <a:defRPr>
                <a:solidFill>
                  <a:schemeClr val="dk1"/>
                </a:solidFill>
                <a:latin typeface="Montserrat Black"/>
                <a:ea typeface="Montserrat Black"/>
                <a:cs typeface="Montserrat Black"/>
                <a:sym typeface="Montserrat Black"/>
              </a:defRPr>
            </a:lvl4pPr>
            <a:lvl5pPr lvl="4" algn="ctr" rtl="0">
              <a:lnSpc>
                <a:spcPct val="100000"/>
              </a:lnSpc>
              <a:spcBef>
                <a:spcPts val="1600"/>
              </a:spcBef>
              <a:spcAft>
                <a:spcPts val="0"/>
              </a:spcAft>
              <a:buClr>
                <a:schemeClr val="dk1"/>
              </a:buClr>
              <a:buSzPts val="1400"/>
              <a:buFont typeface="Montserrat Black"/>
              <a:buNone/>
              <a:defRPr>
                <a:solidFill>
                  <a:schemeClr val="dk1"/>
                </a:solidFill>
                <a:latin typeface="Montserrat Black"/>
                <a:ea typeface="Montserrat Black"/>
                <a:cs typeface="Montserrat Black"/>
                <a:sym typeface="Montserrat Black"/>
              </a:defRPr>
            </a:lvl5pPr>
            <a:lvl6pPr lvl="5" algn="ctr" rtl="0">
              <a:lnSpc>
                <a:spcPct val="100000"/>
              </a:lnSpc>
              <a:spcBef>
                <a:spcPts val="1600"/>
              </a:spcBef>
              <a:spcAft>
                <a:spcPts val="0"/>
              </a:spcAft>
              <a:buClr>
                <a:schemeClr val="dk1"/>
              </a:buClr>
              <a:buSzPts val="1400"/>
              <a:buFont typeface="Montserrat Black"/>
              <a:buNone/>
              <a:defRPr>
                <a:solidFill>
                  <a:schemeClr val="dk1"/>
                </a:solidFill>
                <a:latin typeface="Montserrat Black"/>
                <a:ea typeface="Montserrat Black"/>
                <a:cs typeface="Montserrat Black"/>
                <a:sym typeface="Montserrat Black"/>
              </a:defRPr>
            </a:lvl6pPr>
            <a:lvl7pPr lvl="6" algn="ctr" rtl="0">
              <a:lnSpc>
                <a:spcPct val="100000"/>
              </a:lnSpc>
              <a:spcBef>
                <a:spcPts val="1600"/>
              </a:spcBef>
              <a:spcAft>
                <a:spcPts val="0"/>
              </a:spcAft>
              <a:buClr>
                <a:schemeClr val="dk1"/>
              </a:buClr>
              <a:buSzPts val="1400"/>
              <a:buFont typeface="Montserrat Black"/>
              <a:buNone/>
              <a:defRPr>
                <a:solidFill>
                  <a:schemeClr val="dk1"/>
                </a:solidFill>
                <a:latin typeface="Montserrat Black"/>
                <a:ea typeface="Montserrat Black"/>
                <a:cs typeface="Montserrat Black"/>
                <a:sym typeface="Montserrat Black"/>
              </a:defRPr>
            </a:lvl7pPr>
            <a:lvl8pPr lvl="7" algn="ctr" rtl="0">
              <a:lnSpc>
                <a:spcPct val="100000"/>
              </a:lnSpc>
              <a:spcBef>
                <a:spcPts val="1600"/>
              </a:spcBef>
              <a:spcAft>
                <a:spcPts val="0"/>
              </a:spcAft>
              <a:buClr>
                <a:schemeClr val="dk1"/>
              </a:buClr>
              <a:buSzPts val="1400"/>
              <a:buFont typeface="Montserrat Black"/>
              <a:buNone/>
              <a:defRPr>
                <a:solidFill>
                  <a:schemeClr val="dk1"/>
                </a:solidFill>
                <a:latin typeface="Montserrat Black"/>
                <a:ea typeface="Montserrat Black"/>
                <a:cs typeface="Montserrat Black"/>
                <a:sym typeface="Montserrat Black"/>
              </a:defRPr>
            </a:lvl8pPr>
            <a:lvl9pPr lvl="8" algn="ctr" rtl="0">
              <a:lnSpc>
                <a:spcPct val="100000"/>
              </a:lnSpc>
              <a:spcBef>
                <a:spcPts val="1600"/>
              </a:spcBef>
              <a:spcAft>
                <a:spcPts val="1600"/>
              </a:spcAft>
              <a:buClr>
                <a:schemeClr val="dk1"/>
              </a:buClr>
              <a:buSzPts val="1400"/>
              <a:buFont typeface="Montserrat Black"/>
              <a:buNone/>
              <a:defRPr>
                <a:solidFill>
                  <a:schemeClr val="dk1"/>
                </a:solidFill>
                <a:latin typeface="Montserrat Black"/>
                <a:ea typeface="Montserrat Black"/>
                <a:cs typeface="Montserrat Black"/>
                <a:sym typeface="Montserrat Black"/>
              </a:defRPr>
            </a:lvl9pPr>
          </a:lstStyle>
          <a:p>
            <a:endParaRPr dirty="0"/>
          </a:p>
        </p:txBody>
      </p:sp>
      <p:sp>
        <p:nvSpPr>
          <p:cNvPr id="182" name="Google Shape;182;p16"/>
          <p:cNvSpPr txBox="1">
            <a:spLocks noGrp="1"/>
          </p:cNvSpPr>
          <p:nvPr>
            <p:ph type="subTitle" idx="6"/>
          </p:nvPr>
        </p:nvSpPr>
        <p:spPr>
          <a:xfrm>
            <a:off x="6152550" y="3152800"/>
            <a:ext cx="2114400" cy="6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atin typeface="Century Gothic"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83" name="Google Shape;183;p16"/>
          <p:cNvSpPr/>
          <p:nvPr/>
        </p:nvSpPr>
        <p:spPr>
          <a:xfrm>
            <a:off x="7936" y="4080140"/>
            <a:ext cx="277977" cy="277673"/>
          </a:xfrm>
          <a:custGeom>
            <a:avLst/>
            <a:gdLst/>
            <a:ahLst/>
            <a:cxnLst/>
            <a:rect l="l" t="t" r="r" b="b"/>
            <a:pathLst>
              <a:path w="914" h="913" extrusionOk="0">
                <a:moveTo>
                  <a:pt x="457" y="0"/>
                </a:moveTo>
                <a:cubicBezTo>
                  <a:pt x="204" y="0"/>
                  <a:pt x="1" y="206"/>
                  <a:pt x="1" y="456"/>
                </a:cubicBezTo>
                <a:cubicBezTo>
                  <a:pt x="1" y="710"/>
                  <a:pt x="204" y="913"/>
                  <a:pt x="457" y="913"/>
                </a:cubicBezTo>
                <a:cubicBezTo>
                  <a:pt x="708" y="913"/>
                  <a:pt x="914" y="710"/>
                  <a:pt x="914" y="456"/>
                </a:cubicBezTo>
                <a:cubicBezTo>
                  <a:pt x="914" y="206"/>
                  <a:pt x="708" y="0"/>
                  <a:pt x="4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184" name="Google Shape;184;p16"/>
          <p:cNvSpPr/>
          <p:nvPr/>
        </p:nvSpPr>
        <p:spPr>
          <a:xfrm>
            <a:off x="8181308" y="4169554"/>
            <a:ext cx="1241469" cy="1107042"/>
          </a:xfrm>
          <a:custGeom>
            <a:avLst/>
            <a:gdLst/>
            <a:ahLst/>
            <a:cxnLst/>
            <a:rect l="l" t="t" r="r" b="b"/>
            <a:pathLst>
              <a:path w="4082" h="3640" extrusionOk="0">
                <a:moveTo>
                  <a:pt x="1888" y="887"/>
                </a:moveTo>
                <a:lnTo>
                  <a:pt x="3095" y="1876"/>
                </a:lnTo>
                <a:lnTo>
                  <a:pt x="1072" y="2618"/>
                </a:lnTo>
                <a:lnTo>
                  <a:pt x="1888" y="887"/>
                </a:lnTo>
                <a:close/>
                <a:moveTo>
                  <a:pt x="1994" y="0"/>
                </a:moveTo>
                <a:lnTo>
                  <a:pt x="1414" y="130"/>
                </a:lnTo>
                <a:lnTo>
                  <a:pt x="0" y="3125"/>
                </a:lnTo>
                <a:lnTo>
                  <a:pt x="468" y="3640"/>
                </a:lnTo>
                <a:lnTo>
                  <a:pt x="3972" y="2356"/>
                </a:lnTo>
                <a:lnTo>
                  <a:pt x="4081" y="1711"/>
                </a:lnTo>
                <a:lnTo>
                  <a:pt x="19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185" name="Google Shape;185;p16"/>
          <p:cNvSpPr/>
          <p:nvPr/>
        </p:nvSpPr>
        <p:spPr>
          <a:xfrm rot="-6666371">
            <a:off x="6150833" y="5053145"/>
            <a:ext cx="2739021" cy="1513061"/>
          </a:xfrm>
          <a:custGeom>
            <a:avLst/>
            <a:gdLst/>
            <a:ahLst/>
            <a:cxnLst/>
            <a:rect l="l" t="t" r="r" b="b"/>
            <a:pathLst>
              <a:path w="9006" h="4975" extrusionOk="0">
                <a:moveTo>
                  <a:pt x="6868" y="0"/>
                </a:moveTo>
                <a:cubicBezTo>
                  <a:pt x="6629" y="0"/>
                  <a:pt x="6391" y="48"/>
                  <a:pt x="6173" y="149"/>
                </a:cubicBezTo>
                <a:cubicBezTo>
                  <a:pt x="5605" y="411"/>
                  <a:pt x="5263" y="953"/>
                  <a:pt x="5033" y="1394"/>
                </a:cubicBezTo>
                <a:cubicBezTo>
                  <a:pt x="4989" y="1471"/>
                  <a:pt x="4948" y="1553"/>
                  <a:pt x="4910" y="1633"/>
                </a:cubicBezTo>
                <a:cubicBezTo>
                  <a:pt x="4730" y="1977"/>
                  <a:pt x="4565" y="2304"/>
                  <a:pt x="4321" y="2546"/>
                </a:cubicBezTo>
                <a:cubicBezTo>
                  <a:pt x="4149" y="2715"/>
                  <a:pt x="3890" y="2849"/>
                  <a:pt x="3655" y="2849"/>
                </a:cubicBezTo>
                <a:cubicBezTo>
                  <a:pt x="3571" y="2849"/>
                  <a:pt x="3490" y="2832"/>
                  <a:pt x="3417" y="2793"/>
                </a:cubicBezTo>
                <a:cubicBezTo>
                  <a:pt x="3146" y="2652"/>
                  <a:pt x="3019" y="2257"/>
                  <a:pt x="2893" y="1874"/>
                </a:cubicBezTo>
                <a:cubicBezTo>
                  <a:pt x="2731" y="1374"/>
                  <a:pt x="2463" y="776"/>
                  <a:pt x="1862" y="579"/>
                </a:cubicBezTo>
                <a:cubicBezTo>
                  <a:pt x="1753" y="543"/>
                  <a:pt x="1640" y="526"/>
                  <a:pt x="1525" y="526"/>
                </a:cubicBezTo>
                <a:cubicBezTo>
                  <a:pt x="1324" y="526"/>
                  <a:pt x="1119" y="580"/>
                  <a:pt x="925" y="685"/>
                </a:cubicBezTo>
                <a:cubicBezTo>
                  <a:pt x="549" y="894"/>
                  <a:pt x="272" y="1250"/>
                  <a:pt x="160" y="1668"/>
                </a:cubicBezTo>
                <a:cubicBezTo>
                  <a:pt x="1" y="2281"/>
                  <a:pt x="157" y="2884"/>
                  <a:pt x="348" y="3497"/>
                </a:cubicBezTo>
                <a:lnTo>
                  <a:pt x="1067" y="3273"/>
                </a:lnTo>
                <a:cubicBezTo>
                  <a:pt x="902" y="2749"/>
                  <a:pt x="778" y="2281"/>
                  <a:pt x="887" y="1859"/>
                </a:cubicBezTo>
                <a:cubicBezTo>
                  <a:pt x="949" y="1642"/>
                  <a:pt x="1093" y="1456"/>
                  <a:pt x="1288" y="1344"/>
                </a:cubicBezTo>
                <a:cubicBezTo>
                  <a:pt x="1349" y="1310"/>
                  <a:pt x="1432" y="1278"/>
                  <a:pt x="1523" y="1278"/>
                </a:cubicBezTo>
                <a:cubicBezTo>
                  <a:pt x="1559" y="1278"/>
                  <a:pt x="1595" y="1283"/>
                  <a:pt x="1632" y="1294"/>
                </a:cubicBezTo>
                <a:cubicBezTo>
                  <a:pt x="1912" y="1385"/>
                  <a:pt x="2071" y="1777"/>
                  <a:pt x="2180" y="2110"/>
                </a:cubicBezTo>
                <a:cubicBezTo>
                  <a:pt x="2336" y="2584"/>
                  <a:pt x="2530" y="3173"/>
                  <a:pt x="3066" y="3458"/>
                </a:cubicBezTo>
                <a:cubicBezTo>
                  <a:pt x="3256" y="3558"/>
                  <a:pt x="3455" y="3601"/>
                  <a:pt x="3652" y="3601"/>
                </a:cubicBezTo>
                <a:cubicBezTo>
                  <a:pt x="4109" y="3601"/>
                  <a:pt x="4557" y="3371"/>
                  <a:pt x="4851" y="3081"/>
                </a:cubicBezTo>
                <a:cubicBezTo>
                  <a:pt x="5180" y="2755"/>
                  <a:pt x="5384" y="2357"/>
                  <a:pt x="5578" y="1974"/>
                </a:cubicBezTo>
                <a:cubicBezTo>
                  <a:pt x="5619" y="1895"/>
                  <a:pt x="5658" y="1818"/>
                  <a:pt x="5696" y="1745"/>
                </a:cubicBezTo>
                <a:cubicBezTo>
                  <a:pt x="5875" y="1406"/>
                  <a:pt x="6126" y="1000"/>
                  <a:pt x="6491" y="832"/>
                </a:cubicBezTo>
                <a:cubicBezTo>
                  <a:pt x="6610" y="777"/>
                  <a:pt x="6741" y="751"/>
                  <a:pt x="6875" y="751"/>
                </a:cubicBezTo>
                <a:cubicBezTo>
                  <a:pt x="7243" y="751"/>
                  <a:pt x="7635" y="946"/>
                  <a:pt x="7866" y="1276"/>
                </a:cubicBezTo>
                <a:cubicBezTo>
                  <a:pt x="8169" y="1715"/>
                  <a:pt x="8216" y="2348"/>
                  <a:pt x="7993" y="2934"/>
                </a:cubicBezTo>
                <a:cubicBezTo>
                  <a:pt x="7792" y="3450"/>
                  <a:pt x="7395" y="3935"/>
                  <a:pt x="6815" y="4377"/>
                </a:cubicBezTo>
                <a:lnTo>
                  <a:pt x="7268" y="4975"/>
                </a:lnTo>
                <a:cubicBezTo>
                  <a:pt x="7963" y="4451"/>
                  <a:pt x="8443" y="3853"/>
                  <a:pt x="8690" y="3205"/>
                </a:cubicBezTo>
                <a:cubicBezTo>
                  <a:pt x="9006" y="2390"/>
                  <a:pt x="8926" y="1488"/>
                  <a:pt x="8481" y="850"/>
                </a:cubicBezTo>
                <a:cubicBezTo>
                  <a:pt x="8107" y="310"/>
                  <a:pt x="7479" y="0"/>
                  <a:pt x="6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grpSp>
        <p:nvGrpSpPr>
          <p:cNvPr id="186" name="Google Shape;186;p16"/>
          <p:cNvGrpSpPr/>
          <p:nvPr/>
        </p:nvGrpSpPr>
        <p:grpSpPr>
          <a:xfrm>
            <a:off x="-177432" y="4427001"/>
            <a:ext cx="1299858" cy="1210143"/>
            <a:chOff x="-4961269" y="2290338"/>
            <a:chExt cx="1299858" cy="1210143"/>
          </a:xfrm>
        </p:grpSpPr>
        <p:sp>
          <p:nvSpPr>
            <p:cNvPr id="187" name="Google Shape;187;p16"/>
            <p:cNvSpPr/>
            <p:nvPr/>
          </p:nvSpPr>
          <p:spPr>
            <a:xfrm>
              <a:off x="-4961269" y="2533034"/>
              <a:ext cx="288622" cy="717449"/>
            </a:xfrm>
            <a:custGeom>
              <a:avLst/>
              <a:gdLst/>
              <a:ahLst/>
              <a:cxnLst/>
              <a:rect l="l" t="t" r="r" b="b"/>
              <a:pathLst>
                <a:path w="949" h="2359" extrusionOk="0">
                  <a:moveTo>
                    <a:pt x="751" y="0"/>
                  </a:moveTo>
                  <a:lnTo>
                    <a:pt x="0" y="65"/>
                  </a:lnTo>
                  <a:lnTo>
                    <a:pt x="198" y="2359"/>
                  </a:lnTo>
                  <a:lnTo>
                    <a:pt x="949" y="2297"/>
                  </a:lnTo>
                  <a:lnTo>
                    <a:pt x="7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188" name="Google Shape;188;p16"/>
            <p:cNvSpPr/>
            <p:nvPr/>
          </p:nvSpPr>
          <p:spPr>
            <a:xfrm>
              <a:off x="-4674778" y="2420202"/>
              <a:ext cx="502731" cy="1022189"/>
            </a:xfrm>
            <a:custGeom>
              <a:avLst/>
              <a:gdLst/>
              <a:ahLst/>
              <a:cxnLst/>
              <a:rect l="l" t="t" r="r" b="b"/>
              <a:pathLst>
                <a:path w="1653" h="3361" extrusionOk="0">
                  <a:moveTo>
                    <a:pt x="722" y="0"/>
                  </a:moveTo>
                  <a:lnTo>
                    <a:pt x="1" y="212"/>
                  </a:lnTo>
                  <a:lnTo>
                    <a:pt x="931" y="3360"/>
                  </a:lnTo>
                  <a:lnTo>
                    <a:pt x="1653" y="3145"/>
                  </a:lnTo>
                  <a:lnTo>
                    <a:pt x="7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189" name="Google Shape;189;p16"/>
            <p:cNvSpPr/>
            <p:nvPr/>
          </p:nvSpPr>
          <p:spPr>
            <a:xfrm>
              <a:off x="-4372777" y="2290338"/>
              <a:ext cx="711366" cy="1210143"/>
            </a:xfrm>
            <a:custGeom>
              <a:avLst/>
              <a:gdLst/>
              <a:ahLst/>
              <a:cxnLst/>
              <a:rect l="l" t="t" r="r" b="b"/>
              <a:pathLst>
                <a:path w="2339" h="3979" extrusionOk="0">
                  <a:moveTo>
                    <a:pt x="686" y="0"/>
                  </a:moveTo>
                  <a:lnTo>
                    <a:pt x="0" y="310"/>
                  </a:lnTo>
                  <a:lnTo>
                    <a:pt x="1652" y="3979"/>
                  </a:lnTo>
                  <a:lnTo>
                    <a:pt x="2338" y="3672"/>
                  </a:lnTo>
                  <a:lnTo>
                    <a:pt x="6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grpSp>
      <p:sp>
        <p:nvSpPr>
          <p:cNvPr id="190" name="Google Shape;190;p16"/>
          <p:cNvSpPr/>
          <p:nvPr/>
        </p:nvSpPr>
        <p:spPr>
          <a:xfrm rot="-3803949">
            <a:off x="1040807" y="4597106"/>
            <a:ext cx="418487" cy="560822"/>
          </a:xfrm>
          <a:custGeom>
            <a:avLst/>
            <a:gdLst/>
            <a:ahLst/>
            <a:cxnLst/>
            <a:rect l="l" t="t" r="r" b="b"/>
            <a:pathLst>
              <a:path w="1376" h="1844" extrusionOk="0">
                <a:moveTo>
                  <a:pt x="545" y="0"/>
                </a:moveTo>
                <a:lnTo>
                  <a:pt x="0" y="518"/>
                </a:lnTo>
                <a:cubicBezTo>
                  <a:pt x="345" y="883"/>
                  <a:pt x="566" y="1346"/>
                  <a:pt x="631" y="1843"/>
                </a:cubicBezTo>
                <a:lnTo>
                  <a:pt x="1376" y="1746"/>
                </a:lnTo>
                <a:cubicBezTo>
                  <a:pt x="1290" y="1093"/>
                  <a:pt x="999" y="480"/>
                  <a:pt x="5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191" name="Google Shape;191;p16"/>
          <p:cNvSpPr/>
          <p:nvPr/>
        </p:nvSpPr>
        <p:spPr>
          <a:xfrm rot="3148989">
            <a:off x="164489" y="-620722"/>
            <a:ext cx="930037" cy="2321443"/>
          </a:xfrm>
          <a:custGeom>
            <a:avLst/>
            <a:gdLst/>
            <a:ahLst/>
            <a:cxnLst/>
            <a:rect l="l" t="t" r="r" b="b"/>
            <a:pathLst>
              <a:path w="3058" h="7633" extrusionOk="0">
                <a:moveTo>
                  <a:pt x="1019" y="4143"/>
                </a:moveTo>
                <a:cubicBezTo>
                  <a:pt x="1052" y="4143"/>
                  <a:pt x="1084" y="4146"/>
                  <a:pt x="1117" y="4149"/>
                </a:cubicBezTo>
                <a:cubicBezTo>
                  <a:pt x="1028" y="4217"/>
                  <a:pt x="946" y="4255"/>
                  <a:pt x="872" y="4258"/>
                </a:cubicBezTo>
                <a:cubicBezTo>
                  <a:pt x="837" y="4258"/>
                  <a:pt x="802" y="4243"/>
                  <a:pt x="775" y="4217"/>
                </a:cubicBezTo>
                <a:cubicBezTo>
                  <a:pt x="846" y="4167"/>
                  <a:pt x="931" y="4143"/>
                  <a:pt x="1019" y="4143"/>
                </a:cubicBezTo>
                <a:close/>
                <a:moveTo>
                  <a:pt x="575" y="0"/>
                </a:moveTo>
                <a:lnTo>
                  <a:pt x="366" y="721"/>
                </a:lnTo>
                <a:cubicBezTo>
                  <a:pt x="1552" y="1063"/>
                  <a:pt x="2144" y="2388"/>
                  <a:pt x="1608" y="3501"/>
                </a:cubicBezTo>
                <a:cubicBezTo>
                  <a:pt x="1424" y="3430"/>
                  <a:pt x="1231" y="3392"/>
                  <a:pt x="1033" y="3392"/>
                </a:cubicBezTo>
                <a:cubicBezTo>
                  <a:pt x="1025" y="3392"/>
                  <a:pt x="1018" y="3392"/>
                  <a:pt x="1011" y="3392"/>
                </a:cubicBezTo>
                <a:cubicBezTo>
                  <a:pt x="554" y="3395"/>
                  <a:pt x="48" y="3669"/>
                  <a:pt x="12" y="4170"/>
                </a:cubicBezTo>
                <a:cubicBezTo>
                  <a:pt x="1" y="4382"/>
                  <a:pt x="80" y="4588"/>
                  <a:pt x="230" y="4738"/>
                </a:cubicBezTo>
                <a:cubicBezTo>
                  <a:pt x="402" y="4912"/>
                  <a:pt x="635" y="5009"/>
                  <a:pt x="880" y="5009"/>
                </a:cubicBezTo>
                <a:cubicBezTo>
                  <a:pt x="887" y="5009"/>
                  <a:pt x="894" y="5009"/>
                  <a:pt x="902" y="5009"/>
                </a:cubicBezTo>
                <a:cubicBezTo>
                  <a:pt x="1208" y="4994"/>
                  <a:pt x="1508" y="4844"/>
                  <a:pt x="1788" y="4552"/>
                </a:cubicBezTo>
                <a:cubicBezTo>
                  <a:pt x="1909" y="4705"/>
                  <a:pt x="1988" y="4882"/>
                  <a:pt x="2027" y="5074"/>
                </a:cubicBezTo>
                <a:cubicBezTo>
                  <a:pt x="2088" y="5403"/>
                  <a:pt x="2100" y="5880"/>
                  <a:pt x="1809" y="6260"/>
                </a:cubicBezTo>
                <a:cubicBezTo>
                  <a:pt x="1541" y="6614"/>
                  <a:pt x="1064" y="6823"/>
                  <a:pt x="395" y="6881"/>
                </a:cubicBezTo>
                <a:lnTo>
                  <a:pt x="460" y="7632"/>
                </a:lnTo>
                <a:cubicBezTo>
                  <a:pt x="1352" y="7553"/>
                  <a:pt x="2006" y="7247"/>
                  <a:pt x="2409" y="6717"/>
                </a:cubicBezTo>
                <a:cubicBezTo>
                  <a:pt x="2771" y="6243"/>
                  <a:pt x="2895" y="5627"/>
                  <a:pt x="2766" y="4938"/>
                </a:cubicBezTo>
                <a:cubicBezTo>
                  <a:pt x="2695" y="4552"/>
                  <a:pt x="2512" y="4202"/>
                  <a:pt x="2239" y="3922"/>
                </a:cubicBezTo>
                <a:cubicBezTo>
                  <a:pt x="3057" y="2382"/>
                  <a:pt x="2250" y="480"/>
                  <a:pt x="5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192" name="Google Shape;192;p16"/>
          <p:cNvSpPr/>
          <p:nvPr/>
        </p:nvSpPr>
        <p:spPr>
          <a:xfrm rot="10412033">
            <a:off x="8369996" y="-19799"/>
            <a:ext cx="1191590" cy="1594261"/>
          </a:xfrm>
          <a:custGeom>
            <a:avLst/>
            <a:gdLst/>
            <a:ahLst/>
            <a:cxnLst/>
            <a:rect l="l" t="t" r="r" b="b"/>
            <a:pathLst>
              <a:path w="3918" h="5242" extrusionOk="0">
                <a:moveTo>
                  <a:pt x="1963" y="0"/>
                </a:moveTo>
                <a:cubicBezTo>
                  <a:pt x="1377" y="0"/>
                  <a:pt x="800" y="276"/>
                  <a:pt x="484" y="768"/>
                </a:cubicBezTo>
                <a:cubicBezTo>
                  <a:pt x="1" y="1525"/>
                  <a:pt x="183" y="2523"/>
                  <a:pt x="905" y="3042"/>
                </a:cubicBezTo>
                <a:cubicBezTo>
                  <a:pt x="1155" y="3222"/>
                  <a:pt x="1432" y="3318"/>
                  <a:pt x="1700" y="3318"/>
                </a:cubicBezTo>
                <a:cubicBezTo>
                  <a:pt x="1807" y="3318"/>
                  <a:pt x="1913" y="3302"/>
                  <a:pt x="2015" y="3271"/>
                </a:cubicBezTo>
                <a:cubicBezTo>
                  <a:pt x="2754" y="3050"/>
                  <a:pt x="3010" y="2132"/>
                  <a:pt x="2495" y="1561"/>
                </a:cubicBezTo>
                <a:lnTo>
                  <a:pt x="2474" y="1540"/>
                </a:lnTo>
                <a:cubicBezTo>
                  <a:pt x="2339" y="1411"/>
                  <a:pt x="2047" y="1243"/>
                  <a:pt x="1667" y="1243"/>
                </a:cubicBezTo>
                <a:cubicBezTo>
                  <a:pt x="1542" y="1243"/>
                  <a:pt x="1408" y="1261"/>
                  <a:pt x="1267" y="1304"/>
                </a:cubicBezTo>
                <a:lnTo>
                  <a:pt x="1488" y="2023"/>
                </a:lnTo>
                <a:cubicBezTo>
                  <a:pt x="1555" y="2002"/>
                  <a:pt x="1615" y="1994"/>
                  <a:pt x="1669" y="1994"/>
                </a:cubicBezTo>
                <a:cubicBezTo>
                  <a:pt x="1821" y="1994"/>
                  <a:pt x="1919" y="2057"/>
                  <a:pt x="1947" y="2079"/>
                </a:cubicBezTo>
                <a:cubicBezTo>
                  <a:pt x="2080" y="2244"/>
                  <a:pt x="2003" y="2491"/>
                  <a:pt x="1800" y="2553"/>
                </a:cubicBezTo>
                <a:cubicBezTo>
                  <a:pt x="1772" y="2562"/>
                  <a:pt x="1740" y="2566"/>
                  <a:pt x="1707" y="2566"/>
                </a:cubicBezTo>
                <a:cubicBezTo>
                  <a:pt x="1596" y="2566"/>
                  <a:pt x="1464" y="2518"/>
                  <a:pt x="1347" y="2432"/>
                </a:cubicBezTo>
                <a:cubicBezTo>
                  <a:pt x="943" y="2144"/>
                  <a:pt x="846" y="1602"/>
                  <a:pt x="1120" y="1175"/>
                </a:cubicBezTo>
                <a:cubicBezTo>
                  <a:pt x="1292" y="906"/>
                  <a:pt x="1631" y="754"/>
                  <a:pt x="1970" y="754"/>
                </a:cubicBezTo>
                <a:cubicBezTo>
                  <a:pt x="2147" y="754"/>
                  <a:pt x="2324" y="795"/>
                  <a:pt x="2477" y="883"/>
                </a:cubicBezTo>
                <a:cubicBezTo>
                  <a:pt x="3090" y="1228"/>
                  <a:pt x="3093" y="1920"/>
                  <a:pt x="3037" y="2303"/>
                </a:cubicBezTo>
                <a:cubicBezTo>
                  <a:pt x="2848" y="3654"/>
                  <a:pt x="2097" y="4290"/>
                  <a:pt x="440" y="4496"/>
                </a:cubicBezTo>
                <a:lnTo>
                  <a:pt x="534" y="5241"/>
                </a:lnTo>
                <a:cubicBezTo>
                  <a:pt x="2516" y="4994"/>
                  <a:pt x="3546" y="4093"/>
                  <a:pt x="3782" y="2406"/>
                </a:cubicBezTo>
                <a:cubicBezTo>
                  <a:pt x="3917" y="1434"/>
                  <a:pt x="3576" y="642"/>
                  <a:pt x="2845" y="230"/>
                </a:cubicBezTo>
                <a:cubicBezTo>
                  <a:pt x="2572" y="74"/>
                  <a:pt x="2267" y="0"/>
                  <a:pt x="19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193" name="Google Shape;193;p16"/>
          <p:cNvSpPr/>
          <p:nvPr/>
        </p:nvSpPr>
        <p:spPr>
          <a:xfrm>
            <a:off x="8154823" y="69468"/>
            <a:ext cx="277977" cy="277977"/>
          </a:xfrm>
          <a:custGeom>
            <a:avLst/>
            <a:gdLst/>
            <a:ahLst/>
            <a:cxnLst/>
            <a:rect l="l" t="t" r="r" b="b"/>
            <a:pathLst>
              <a:path w="914" h="914" extrusionOk="0">
                <a:moveTo>
                  <a:pt x="457" y="1"/>
                </a:moveTo>
                <a:cubicBezTo>
                  <a:pt x="203" y="1"/>
                  <a:pt x="0" y="204"/>
                  <a:pt x="0" y="457"/>
                </a:cubicBezTo>
                <a:cubicBezTo>
                  <a:pt x="0" y="707"/>
                  <a:pt x="203" y="913"/>
                  <a:pt x="457" y="913"/>
                </a:cubicBezTo>
                <a:cubicBezTo>
                  <a:pt x="707" y="913"/>
                  <a:pt x="913" y="707"/>
                  <a:pt x="913" y="457"/>
                </a:cubicBezTo>
                <a:cubicBezTo>
                  <a:pt x="913" y="204"/>
                  <a:pt x="707" y="1"/>
                  <a:pt x="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ly title 1">
  <p:cSld name="CUSTOM_5">
    <p:spTree>
      <p:nvGrpSpPr>
        <p:cNvPr id="1" name="Shape 213"/>
        <p:cNvGrpSpPr/>
        <p:nvPr/>
      </p:nvGrpSpPr>
      <p:grpSpPr>
        <a:xfrm>
          <a:off x="0" y="0"/>
          <a:ext cx="0" cy="0"/>
          <a:chOff x="0" y="0"/>
          <a:chExt cx="0" cy="0"/>
        </a:xfrm>
      </p:grpSpPr>
      <p:sp>
        <p:nvSpPr>
          <p:cNvPr id="214" name="Google Shape;214;p18"/>
          <p:cNvSpPr txBox="1">
            <a:spLocks noGrp="1"/>
          </p:cNvSpPr>
          <p:nvPr>
            <p:ph type="title"/>
          </p:nvPr>
        </p:nvSpPr>
        <p:spPr>
          <a:xfrm>
            <a:off x="747000" y="445025"/>
            <a:ext cx="7650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Arial Black" pitchFamily="34" charset="0"/>
                <a:cs typeface="Arial"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dirty="0"/>
          </a:p>
        </p:txBody>
      </p:sp>
      <p:sp>
        <p:nvSpPr>
          <p:cNvPr id="215" name="Google Shape;215;p18"/>
          <p:cNvSpPr/>
          <p:nvPr/>
        </p:nvSpPr>
        <p:spPr>
          <a:xfrm rot="4409156">
            <a:off x="7944656" y="-554206"/>
            <a:ext cx="1475957" cy="1599740"/>
          </a:xfrm>
          <a:custGeom>
            <a:avLst/>
            <a:gdLst/>
            <a:ahLst/>
            <a:cxnLst/>
            <a:rect l="l" t="t" r="r" b="b"/>
            <a:pathLst>
              <a:path w="4853" h="5260" extrusionOk="0">
                <a:moveTo>
                  <a:pt x="2845" y="2709"/>
                </a:moveTo>
                <a:cubicBezTo>
                  <a:pt x="3148" y="2783"/>
                  <a:pt x="3425" y="2936"/>
                  <a:pt x="3654" y="3148"/>
                </a:cubicBezTo>
                <a:cubicBezTo>
                  <a:pt x="3861" y="3345"/>
                  <a:pt x="3996" y="3572"/>
                  <a:pt x="4034" y="3796"/>
                </a:cubicBezTo>
                <a:cubicBezTo>
                  <a:pt x="4073" y="4023"/>
                  <a:pt x="4005" y="4249"/>
                  <a:pt x="3866" y="4379"/>
                </a:cubicBezTo>
                <a:cubicBezTo>
                  <a:pt x="3772" y="4466"/>
                  <a:pt x="3638" y="4510"/>
                  <a:pt x="3497" y="4510"/>
                </a:cubicBezTo>
                <a:cubicBezTo>
                  <a:pt x="3362" y="4510"/>
                  <a:pt x="3219" y="4469"/>
                  <a:pt x="3101" y="4385"/>
                </a:cubicBezTo>
                <a:cubicBezTo>
                  <a:pt x="2856" y="4217"/>
                  <a:pt x="2697" y="3887"/>
                  <a:pt x="2683" y="3531"/>
                </a:cubicBezTo>
                <a:cubicBezTo>
                  <a:pt x="2674" y="3278"/>
                  <a:pt x="2727" y="3004"/>
                  <a:pt x="2845" y="2709"/>
                </a:cubicBezTo>
                <a:close/>
                <a:moveTo>
                  <a:pt x="4296" y="0"/>
                </a:moveTo>
                <a:cubicBezTo>
                  <a:pt x="3504" y="451"/>
                  <a:pt x="2851" y="1108"/>
                  <a:pt x="2403" y="1900"/>
                </a:cubicBezTo>
                <a:cubicBezTo>
                  <a:pt x="1322" y="1900"/>
                  <a:pt x="359" y="2580"/>
                  <a:pt x="0" y="3599"/>
                </a:cubicBezTo>
                <a:lnTo>
                  <a:pt x="710" y="3852"/>
                </a:lnTo>
                <a:cubicBezTo>
                  <a:pt x="919" y="3278"/>
                  <a:pt x="1399" y="2848"/>
                  <a:pt x="1991" y="2698"/>
                </a:cubicBezTo>
                <a:cubicBezTo>
                  <a:pt x="2014" y="2692"/>
                  <a:pt x="2035" y="2689"/>
                  <a:pt x="2058" y="2683"/>
                </a:cubicBezTo>
                <a:lnTo>
                  <a:pt x="2058" y="2683"/>
                </a:lnTo>
                <a:cubicBezTo>
                  <a:pt x="1967" y="2966"/>
                  <a:pt x="1926" y="3260"/>
                  <a:pt x="1935" y="3554"/>
                </a:cubicBezTo>
                <a:cubicBezTo>
                  <a:pt x="1955" y="4155"/>
                  <a:pt x="2229" y="4697"/>
                  <a:pt x="2671" y="5000"/>
                </a:cubicBezTo>
                <a:cubicBezTo>
                  <a:pt x="2912" y="5168"/>
                  <a:pt x="3201" y="5259"/>
                  <a:pt x="3495" y="5259"/>
                </a:cubicBezTo>
                <a:cubicBezTo>
                  <a:pt x="3499" y="5259"/>
                  <a:pt x="3503" y="5259"/>
                  <a:pt x="3507" y="5259"/>
                </a:cubicBezTo>
                <a:cubicBezTo>
                  <a:pt x="3824" y="5259"/>
                  <a:pt x="4134" y="5145"/>
                  <a:pt x="4370" y="4932"/>
                </a:cubicBezTo>
                <a:cubicBezTo>
                  <a:pt x="4700" y="4629"/>
                  <a:pt x="4853" y="4146"/>
                  <a:pt x="4770" y="3669"/>
                </a:cubicBezTo>
                <a:cubicBezTo>
                  <a:pt x="4706" y="3284"/>
                  <a:pt x="4497" y="2915"/>
                  <a:pt x="4170" y="2600"/>
                </a:cubicBezTo>
                <a:cubicBezTo>
                  <a:pt x="3893" y="2341"/>
                  <a:pt x="3563" y="2144"/>
                  <a:pt x="3201" y="2029"/>
                </a:cubicBezTo>
                <a:cubicBezTo>
                  <a:pt x="3572" y="1461"/>
                  <a:pt x="4073" y="990"/>
                  <a:pt x="4664" y="657"/>
                </a:cubicBezTo>
                <a:lnTo>
                  <a:pt x="42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216" name="Google Shape;216;p18"/>
          <p:cNvSpPr/>
          <p:nvPr/>
        </p:nvSpPr>
        <p:spPr>
          <a:xfrm rot="3119540" flipH="1">
            <a:off x="92581" y="-669375"/>
            <a:ext cx="889589" cy="2218954"/>
          </a:xfrm>
          <a:custGeom>
            <a:avLst/>
            <a:gdLst/>
            <a:ahLst/>
            <a:cxnLst/>
            <a:rect l="l" t="t" r="r" b="b"/>
            <a:pathLst>
              <a:path w="2925" h="7296" extrusionOk="0">
                <a:moveTo>
                  <a:pt x="2321" y="0"/>
                </a:moveTo>
                <a:cubicBezTo>
                  <a:pt x="1817" y="0"/>
                  <a:pt x="1398" y="95"/>
                  <a:pt x="1049" y="285"/>
                </a:cubicBezTo>
                <a:cubicBezTo>
                  <a:pt x="439" y="617"/>
                  <a:pt x="0" y="1371"/>
                  <a:pt x="312" y="2063"/>
                </a:cubicBezTo>
                <a:cubicBezTo>
                  <a:pt x="486" y="2443"/>
                  <a:pt x="834" y="2685"/>
                  <a:pt x="1143" y="2897"/>
                </a:cubicBezTo>
                <a:cubicBezTo>
                  <a:pt x="1417" y="3088"/>
                  <a:pt x="1676" y="3268"/>
                  <a:pt x="1699" y="3471"/>
                </a:cubicBezTo>
                <a:cubicBezTo>
                  <a:pt x="1717" y="3636"/>
                  <a:pt x="1573" y="3851"/>
                  <a:pt x="1269" y="4107"/>
                </a:cubicBezTo>
                <a:lnTo>
                  <a:pt x="1172" y="4186"/>
                </a:lnTo>
                <a:cubicBezTo>
                  <a:pt x="866" y="4439"/>
                  <a:pt x="518" y="4725"/>
                  <a:pt x="389" y="5164"/>
                </a:cubicBezTo>
                <a:cubicBezTo>
                  <a:pt x="215" y="5756"/>
                  <a:pt x="539" y="6439"/>
                  <a:pt x="1178" y="6825"/>
                </a:cubicBezTo>
                <a:cubicBezTo>
                  <a:pt x="1690" y="7131"/>
                  <a:pt x="2288" y="7219"/>
                  <a:pt x="2812" y="7296"/>
                </a:cubicBezTo>
                <a:lnTo>
                  <a:pt x="2924" y="6551"/>
                </a:lnTo>
                <a:cubicBezTo>
                  <a:pt x="2444" y="6480"/>
                  <a:pt x="1950" y="6409"/>
                  <a:pt x="1567" y="6177"/>
                </a:cubicBezTo>
                <a:cubicBezTo>
                  <a:pt x="1281" y="6006"/>
                  <a:pt x="1025" y="5667"/>
                  <a:pt x="1110" y="5376"/>
                </a:cubicBezTo>
                <a:cubicBezTo>
                  <a:pt x="1175" y="5158"/>
                  <a:pt x="1405" y="4967"/>
                  <a:pt x="1652" y="4763"/>
                </a:cubicBezTo>
                <a:lnTo>
                  <a:pt x="1752" y="4681"/>
                </a:lnTo>
                <a:cubicBezTo>
                  <a:pt x="1941" y="4522"/>
                  <a:pt x="2518" y="4036"/>
                  <a:pt x="2444" y="3382"/>
                </a:cubicBezTo>
                <a:cubicBezTo>
                  <a:pt x="2382" y="2844"/>
                  <a:pt x="1953" y="2543"/>
                  <a:pt x="1570" y="2278"/>
                </a:cubicBezTo>
                <a:cubicBezTo>
                  <a:pt x="1319" y="2107"/>
                  <a:pt x="1084" y="1942"/>
                  <a:pt x="998" y="1751"/>
                </a:cubicBezTo>
                <a:cubicBezTo>
                  <a:pt x="872" y="1471"/>
                  <a:pt x="1107" y="1109"/>
                  <a:pt x="1408" y="947"/>
                </a:cubicBezTo>
                <a:cubicBezTo>
                  <a:pt x="1645" y="818"/>
                  <a:pt x="1947" y="753"/>
                  <a:pt x="2320" y="753"/>
                </a:cubicBezTo>
                <a:cubicBezTo>
                  <a:pt x="2465" y="753"/>
                  <a:pt x="2621" y="763"/>
                  <a:pt x="2789" y="782"/>
                </a:cubicBezTo>
                <a:lnTo>
                  <a:pt x="2877" y="34"/>
                </a:lnTo>
                <a:cubicBezTo>
                  <a:pt x="2681" y="12"/>
                  <a:pt x="2496" y="0"/>
                  <a:pt x="2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217" name="Google Shape;217;p18"/>
          <p:cNvSpPr/>
          <p:nvPr/>
        </p:nvSpPr>
        <p:spPr>
          <a:xfrm>
            <a:off x="8561890" y="4147505"/>
            <a:ext cx="820854" cy="1769139"/>
          </a:xfrm>
          <a:custGeom>
            <a:avLst/>
            <a:gdLst/>
            <a:ahLst/>
            <a:cxnLst/>
            <a:rect l="l" t="t" r="r" b="b"/>
            <a:pathLst>
              <a:path w="2699" h="5817" extrusionOk="0">
                <a:moveTo>
                  <a:pt x="2418" y="1"/>
                </a:moveTo>
                <a:cubicBezTo>
                  <a:pt x="1311" y="445"/>
                  <a:pt x="496" y="1411"/>
                  <a:pt x="248" y="2577"/>
                </a:cubicBezTo>
                <a:cubicBezTo>
                  <a:pt x="1" y="3746"/>
                  <a:pt x="351" y="4959"/>
                  <a:pt x="1185" y="5816"/>
                </a:cubicBezTo>
                <a:lnTo>
                  <a:pt x="1723" y="5295"/>
                </a:lnTo>
                <a:cubicBezTo>
                  <a:pt x="1084" y="4638"/>
                  <a:pt x="793" y="3631"/>
                  <a:pt x="984" y="2736"/>
                </a:cubicBezTo>
                <a:cubicBezTo>
                  <a:pt x="1173" y="1841"/>
                  <a:pt x="1847" y="1040"/>
                  <a:pt x="2698" y="699"/>
                </a:cubicBezTo>
                <a:lnTo>
                  <a:pt x="24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218" name="Google Shape;218;p18"/>
          <p:cNvSpPr/>
          <p:nvPr/>
        </p:nvSpPr>
        <p:spPr>
          <a:xfrm>
            <a:off x="-2125022" y="4174422"/>
            <a:ext cx="2739017" cy="1513059"/>
          </a:xfrm>
          <a:custGeom>
            <a:avLst/>
            <a:gdLst/>
            <a:ahLst/>
            <a:cxnLst/>
            <a:rect l="l" t="t" r="r" b="b"/>
            <a:pathLst>
              <a:path w="9006" h="4975" extrusionOk="0">
                <a:moveTo>
                  <a:pt x="6868" y="0"/>
                </a:moveTo>
                <a:cubicBezTo>
                  <a:pt x="6629" y="0"/>
                  <a:pt x="6391" y="48"/>
                  <a:pt x="6173" y="149"/>
                </a:cubicBezTo>
                <a:cubicBezTo>
                  <a:pt x="5605" y="411"/>
                  <a:pt x="5263" y="953"/>
                  <a:pt x="5033" y="1394"/>
                </a:cubicBezTo>
                <a:cubicBezTo>
                  <a:pt x="4989" y="1471"/>
                  <a:pt x="4948" y="1553"/>
                  <a:pt x="4910" y="1633"/>
                </a:cubicBezTo>
                <a:cubicBezTo>
                  <a:pt x="4730" y="1977"/>
                  <a:pt x="4565" y="2304"/>
                  <a:pt x="4321" y="2546"/>
                </a:cubicBezTo>
                <a:cubicBezTo>
                  <a:pt x="4149" y="2715"/>
                  <a:pt x="3890" y="2849"/>
                  <a:pt x="3655" y="2849"/>
                </a:cubicBezTo>
                <a:cubicBezTo>
                  <a:pt x="3571" y="2849"/>
                  <a:pt x="3490" y="2832"/>
                  <a:pt x="3417" y="2793"/>
                </a:cubicBezTo>
                <a:cubicBezTo>
                  <a:pt x="3146" y="2652"/>
                  <a:pt x="3019" y="2257"/>
                  <a:pt x="2893" y="1874"/>
                </a:cubicBezTo>
                <a:cubicBezTo>
                  <a:pt x="2731" y="1374"/>
                  <a:pt x="2463" y="776"/>
                  <a:pt x="1862" y="579"/>
                </a:cubicBezTo>
                <a:cubicBezTo>
                  <a:pt x="1753" y="543"/>
                  <a:pt x="1640" y="526"/>
                  <a:pt x="1525" y="526"/>
                </a:cubicBezTo>
                <a:cubicBezTo>
                  <a:pt x="1324" y="526"/>
                  <a:pt x="1119" y="580"/>
                  <a:pt x="925" y="685"/>
                </a:cubicBezTo>
                <a:cubicBezTo>
                  <a:pt x="549" y="894"/>
                  <a:pt x="272" y="1250"/>
                  <a:pt x="160" y="1668"/>
                </a:cubicBezTo>
                <a:cubicBezTo>
                  <a:pt x="1" y="2281"/>
                  <a:pt x="157" y="2884"/>
                  <a:pt x="348" y="3497"/>
                </a:cubicBezTo>
                <a:lnTo>
                  <a:pt x="1067" y="3273"/>
                </a:lnTo>
                <a:cubicBezTo>
                  <a:pt x="902" y="2749"/>
                  <a:pt x="778" y="2281"/>
                  <a:pt x="887" y="1859"/>
                </a:cubicBezTo>
                <a:cubicBezTo>
                  <a:pt x="949" y="1642"/>
                  <a:pt x="1093" y="1456"/>
                  <a:pt x="1288" y="1344"/>
                </a:cubicBezTo>
                <a:cubicBezTo>
                  <a:pt x="1349" y="1310"/>
                  <a:pt x="1432" y="1278"/>
                  <a:pt x="1523" y="1278"/>
                </a:cubicBezTo>
                <a:cubicBezTo>
                  <a:pt x="1559" y="1278"/>
                  <a:pt x="1595" y="1283"/>
                  <a:pt x="1632" y="1294"/>
                </a:cubicBezTo>
                <a:cubicBezTo>
                  <a:pt x="1912" y="1385"/>
                  <a:pt x="2071" y="1777"/>
                  <a:pt x="2180" y="2110"/>
                </a:cubicBezTo>
                <a:cubicBezTo>
                  <a:pt x="2336" y="2584"/>
                  <a:pt x="2530" y="3173"/>
                  <a:pt x="3066" y="3458"/>
                </a:cubicBezTo>
                <a:cubicBezTo>
                  <a:pt x="3256" y="3558"/>
                  <a:pt x="3455" y="3601"/>
                  <a:pt x="3652" y="3601"/>
                </a:cubicBezTo>
                <a:cubicBezTo>
                  <a:pt x="4109" y="3601"/>
                  <a:pt x="4557" y="3371"/>
                  <a:pt x="4851" y="3081"/>
                </a:cubicBezTo>
                <a:cubicBezTo>
                  <a:pt x="5180" y="2755"/>
                  <a:pt x="5384" y="2357"/>
                  <a:pt x="5578" y="1974"/>
                </a:cubicBezTo>
                <a:cubicBezTo>
                  <a:pt x="5619" y="1895"/>
                  <a:pt x="5658" y="1818"/>
                  <a:pt x="5696" y="1745"/>
                </a:cubicBezTo>
                <a:cubicBezTo>
                  <a:pt x="5875" y="1406"/>
                  <a:pt x="6126" y="1000"/>
                  <a:pt x="6491" y="832"/>
                </a:cubicBezTo>
                <a:cubicBezTo>
                  <a:pt x="6610" y="777"/>
                  <a:pt x="6741" y="751"/>
                  <a:pt x="6875" y="751"/>
                </a:cubicBezTo>
                <a:cubicBezTo>
                  <a:pt x="7243" y="751"/>
                  <a:pt x="7635" y="946"/>
                  <a:pt x="7866" y="1276"/>
                </a:cubicBezTo>
                <a:cubicBezTo>
                  <a:pt x="8169" y="1715"/>
                  <a:pt x="8216" y="2348"/>
                  <a:pt x="7993" y="2934"/>
                </a:cubicBezTo>
                <a:cubicBezTo>
                  <a:pt x="7792" y="3450"/>
                  <a:pt x="7395" y="3935"/>
                  <a:pt x="6815" y="4377"/>
                </a:cubicBezTo>
                <a:lnTo>
                  <a:pt x="7268" y="4975"/>
                </a:lnTo>
                <a:cubicBezTo>
                  <a:pt x="7963" y="4451"/>
                  <a:pt x="8443" y="3853"/>
                  <a:pt x="8690" y="3205"/>
                </a:cubicBezTo>
                <a:cubicBezTo>
                  <a:pt x="9006" y="2390"/>
                  <a:pt x="8926" y="1488"/>
                  <a:pt x="8481" y="850"/>
                </a:cubicBezTo>
                <a:cubicBezTo>
                  <a:pt x="8107" y="310"/>
                  <a:pt x="7479" y="0"/>
                  <a:pt x="6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list 2">
  <p:cSld name="CUSTOM_8">
    <p:spTree>
      <p:nvGrpSpPr>
        <p:cNvPr id="1" name="Shape 296"/>
        <p:cNvGrpSpPr/>
        <p:nvPr/>
      </p:nvGrpSpPr>
      <p:grpSpPr>
        <a:xfrm>
          <a:off x="0" y="0"/>
          <a:ext cx="0" cy="0"/>
          <a:chOff x="0" y="0"/>
          <a:chExt cx="0" cy="0"/>
        </a:xfrm>
      </p:grpSpPr>
      <p:sp>
        <p:nvSpPr>
          <p:cNvPr id="297" name="Google Shape;297;p25"/>
          <p:cNvSpPr txBox="1">
            <a:spLocks noGrp="1"/>
          </p:cNvSpPr>
          <p:nvPr>
            <p:ph type="title"/>
          </p:nvPr>
        </p:nvSpPr>
        <p:spPr>
          <a:xfrm>
            <a:off x="747000" y="445025"/>
            <a:ext cx="7650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atin typeface="Arial Black" pitchFamily="34" charset="0"/>
                <a:cs typeface="Arial" pitchFamily="34"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dirty="0"/>
          </a:p>
        </p:txBody>
      </p:sp>
      <p:sp>
        <p:nvSpPr>
          <p:cNvPr id="298" name="Google Shape;298;p25"/>
          <p:cNvSpPr txBox="1">
            <a:spLocks noGrp="1"/>
          </p:cNvSpPr>
          <p:nvPr>
            <p:ph type="body" idx="1"/>
          </p:nvPr>
        </p:nvSpPr>
        <p:spPr>
          <a:xfrm>
            <a:off x="2056800" y="1545250"/>
            <a:ext cx="5030100" cy="2180700"/>
          </a:xfrm>
          <a:prstGeom prst="rect">
            <a:avLst/>
          </a:prstGeom>
        </p:spPr>
        <p:txBody>
          <a:bodyPr spcFirstLastPara="1" wrap="square" lIns="91425" tIns="91425" rIns="91425" bIns="91425" anchor="ctr" anchorCtr="0">
            <a:noAutofit/>
          </a:bodyPr>
          <a:lstStyle>
            <a:lvl1pPr marL="457200" lvl="0" indent="-317500" algn="ctr" rtl="0">
              <a:spcBef>
                <a:spcPts val="0"/>
              </a:spcBef>
              <a:spcAft>
                <a:spcPts val="0"/>
              </a:spcAft>
              <a:buSzPts val="1400"/>
              <a:buChar char="●"/>
              <a:defRPr>
                <a:latin typeface="Century Gothic" pitchFamily="34" charset="0"/>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dirty="0"/>
          </a:p>
        </p:txBody>
      </p:sp>
      <p:sp>
        <p:nvSpPr>
          <p:cNvPr id="299" name="Google Shape;299;p25"/>
          <p:cNvSpPr/>
          <p:nvPr/>
        </p:nvSpPr>
        <p:spPr>
          <a:xfrm>
            <a:off x="8313724" y="-90650"/>
            <a:ext cx="974745" cy="1540735"/>
          </a:xfrm>
          <a:custGeom>
            <a:avLst/>
            <a:gdLst/>
            <a:ahLst/>
            <a:cxnLst/>
            <a:rect l="l" t="t" r="r" b="b"/>
            <a:pathLst>
              <a:path w="3205" h="5066" extrusionOk="0">
                <a:moveTo>
                  <a:pt x="2149" y="2574"/>
                </a:moveTo>
                <a:cubicBezTo>
                  <a:pt x="2224" y="2574"/>
                  <a:pt x="2295" y="2607"/>
                  <a:pt x="2312" y="2639"/>
                </a:cubicBezTo>
                <a:cubicBezTo>
                  <a:pt x="2342" y="2698"/>
                  <a:pt x="2283" y="2842"/>
                  <a:pt x="2165" y="2943"/>
                </a:cubicBezTo>
                <a:cubicBezTo>
                  <a:pt x="2009" y="3069"/>
                  <a:pt x="1816" y="3136"/>
                  <a:pt x="1620" y="3136"/>
                </a:cubicBezTo>
                <a:cubicBezTo>
                  <a:pt x="1564" y="3136"/>
                  <a:pt x="1508" y="3130"/>
                  <a:pt x="1453" y="3119"/>
                </a:cubicBezTo>
                <a:cubicBezTo>
                  <a:pt x="1526" y="3010"/>
                  <a:pt x="1615" y="2910"/>
                  <a:pt x="1709" y="2819"/>
                </a:cubicBezTo>
                <a:cubicBezTo>
                  <a:pt x="1856" y="2677"/>
                  <a:pt x="1991" y="2595"/>
                  <a:pt x="2109" y="2577"/>
                </a:cubicBezTo>
                <a:cubicBezTo>
                  <a:pt x="2123" y="2575"/>
                  <a:pt x="2136" y="2574"/>
                  <a:pt x="2149" y="2574"/>
                </a:cubicBezTo>
                <a:close/>
                <a:moveTo>
                  <a:pt x="2542" y="1"/>
                </a:moveTo>
                <a:cubicBezTo>
                  <a:pt x="1874" y="98"/>
                  <a:pt x="1249" y="395"/>
                  <a:pt x="755" y="855"/>
                </a:cubicBezTo>
                <a:cubicBezTo>
                  <a:pt x="340" y="1241"/>
                  <a:pt x="95" y="1682"/>
                  <a:pt x="45" y="2133"/>
                </a:cubicBezTo>
                <a:cubicBezTo>
                  <a:pt x="1" y="2595"/>
                  <a:pt x="157" y="3051"/>
                  <a:pt x="472" y="3390"/>
                </a:cubicBezTo>
                <a:cubicBezTo>
                  <a:pt x="278" y="3926"/>
                  <a:pt x="242" y="4509"/>
                  <a:pt x="372" y="5066"/>
                </a:cubicBezTo>
                <a:lnTo>
                  <a:pt x="1099" y="4892"/>
                </a:lnTo>
                <a:cubicBezTo>
                  <a:pt x="1017" y="4536"/>
                  <a:pt x="1023" y="4164"/>
                  <a:pt x="1123" y="3811"/>
                </a:cubicBezTo>
                <a:cubicBezTo>
                  <a:pt x="1282" y="3862"/>
                  <a:pt x="1448" y="3887"/>
                  <a:pt x="1615" y="3887"/>
                </a:cubicBezTo>
                <a:cubicBezTo>
                  <a:pt x="1988" y="3887"/>
                  <a:pt x="2361" y="3761"/>
                  <a:pt x="2648" y="3517"/>
                </a:cubicBezTo>
                <a:cubicBezTo>
                  <a:pt x="2963" y="3249"/>
                  <a:pt x="3205" y="2757"/>
                  <a:pt x="2987" y="2312"/>
                </a:cubicBezTo>
                <a:cubicBezTo>
                  <a:pt x="2840" y="2012"/>
                  <a:pt x="2510" y="1823"/>
                  <a:pt x="2150" y="1823"/>
                </a:cubicBezTo>
                <a:cubicBezTo>
                  <a:pt x="2098" y="1823"/>
                  <a:pt x="2045" y="1827"/>
                  <a:pt x="1991" y="1835"/>
                </a:cubicBezTo>
                <a:cubicBezTo>
                  <a:pt x="1715" y="1880"/>
                  <a:pt x="1453" y="2024"/>
                  <a:pt x="1188" y="2277"/>
                </a:cubicBezTo>
                <a:cubicBezTo>
                  <a:pt x="1070" y="2392"/>
                  <a:pt x="964" y="2516"/>
                  <a:pt x="867" y="2645"/>
                </a:cubicBezTo>
                <a:cubicBezTo>
                  <a:pt x="802" y="2513"/>
                  <a:pt x="778" y="2362"/>
                  <a:pt x="793" y="2215"/>
                </a:cubicBezTo>
                <a:cubicBezTo>
                  <a:pt x="828" y="1874"/>
                  <a:pt x="1070" y="1585"/>
                  <a:pt x="1264" y="1405"/>
                </a:cubicBezTo>
                <a:cubicBezTo>
                  <a:pt x="1650" y="1049"/>
                  <a:pt x="2130" y="819"/>
                  <a:pt x="2648" y="746"/>
                </a:cubicBezTo>
                <a:lnTo>
                  <a:pt x="254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grpSp>
        <p:nvGrpSpPr>
          <p:cNvPr id="300" name="Google Shape;300;p25"/>
          <p:cNvGrpSpPr/>
          <p:nvPr/>
        </p:nvGrpSpPr>
        <p:grpSpPr>
          <a:xfrm>
            <a:off x="8389453" y="4271259"/>
            <a:ext cx="823287" cy="962883"/>
            <a:chOff x="-5288209" y="450959"/>
            <a:chExt cx="823287" cy="962883"/>
          </a:xfrm>
        </p:grpSpPr>
        <p:sp>
          <p:nvSpPr>
            <p:cNvPr id="301" name="Google Shape;301;p25"/>
            <p:cNvSpPr/>
            <p:nvPr/>
          </p:nvSpPr>
          <p:spPr>
            <a:xfrm>
              <a:off x="-4981038" y="450959"/>
              <a:ext cx="330896" cy="962883"/>
            </a:xfrm>
            <a:custGeom>
              <a:avLst/>
              <a:gdLst/>
              <a:ahLst/>
              <a:cxnLst/>
              <a:rect l="l" t="t" r="r" b="b"/>
              <a:pathLst>
                <a:path w="1088" h="3166" extrusionOk="0">
                  <a:moveTo>
                    <a:pt x="351" y="0"/>
                  </a:moveTo>
                  <a:cubicBezTo>
                    <a:pt x="142" y="1037"/>
                    <a:pt x="24" y="2091"/>
                    <a:pt x="1" y="3148"/>
                  </a:cubicBezTo>
                  <a:lnTo>
                    <a:pt x="752" y="3166"/>
                  </a:lnTo>
                  <a:cubicBezTo>
                    <a:pt x="775" y="2153"/>
                    <a:pt x="887" y="1143"/>
                    <a:pt x="1087" y="148"/>
                  </a:cubicBezTo>
                  <a:lnTo>
                    <a:pt x="35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02" name="Google Shape;302;p25"/>
            <p:cNvSpPr/>
            <p:nvPr/>
          </p:nvSpPr>
          <p:spPr>
            <a:xfrm>
              <a:off x="-5288209" y="737450"/>
              <a:ext cx="823287" cy="326334"/>
            </a:xfrm>
            <a:custGeom>
              <a:avLst/>
              <a:gdLst/>
              <a:ahLst/>
              <a:cxnLst/>
              <a:rect l="l" t="t" r="r" b="b"/>
              <a:pathLst>
                <a:path w="2707" h="1073" extrusionOk="0">
                  <a:moveTo>
                    <a:pt x="98" y="1"/>
                  </a:moveTo>
                  <a:lnTo>
                    <a:pt x="1" y="748"/>
                  </a:lnTo>
                  <a:cubicBezTo>
                    <a:pt x="516" y="816"/>
                    <a:pt x="916" y="863"/>
                    <a:pt x="1305" y="910"/>
                  </a:cubicBezTo>
                  <a:cubicBezTo>
                    <a:pt x="1694" y="958"/>
                    <a:pt x="2094" y="1005"/>
                    <a:pt x="2610" y="1072"/>
                  </a:cubicBezTo>
                  <a:lnTo>
                    <a:pt x="2707" y="327"/>
                  </a:lnTo>
                  <a:cubicBezTo>
                    <a:pt x="2189" y="260"/>
                    <a:pt x="1782" y="210"/>
                    <a:pt x="1396" y="163"/>
                  </a:cubicBezTo>
                  <a:cubicBezTo>
                    <a:pt x="1008" y="118"/>
                    <a:pt x="607" y="68"/>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grpSp>
      <p:sp>
        <p:nvSpPr>
          <p:cNvPr id="303" name="Google Shape;303;p25"/>
          <p:cNvSpPr/>
          <p:nvPr/>
        </p:nvSpPr>
        <p:spPr>
          <a:xfrm>
            <a:off x="8258218" y="2976271"/>
            <a:ext cx="1085753" cy="922738"/>
          </a:xfrm>
          <a:custGeom>
            <a:avLst/>
            <a:gdLst/>
            <a:ahLst/>
            <a:cxnLst/>
            <a:rect l="l" t="t" r="r" b="b"/>
            <a:pathLst>
              <a:path w="3570" h="3034" extrusionOk="0">
                <a:moveTo>
                  <a:pt x="3269" y="0"/>
                </a:moveTo>
                <a:cubicBezTo>
                  <a:pt x="1977" y="566"/>
                  <a:pt x="852" y="1455"/>
                  <a:pt x="1" y="2583"/>
                </a:cubicBezTo>
                <a:lnTo>
                  <a:pt x="602" y="3033"/>
                </a:lnTo>
                <a:cubicBezTo>
                  <a:pt x="1373" y="2011"/>
                  <a:pt x="2395" y="1202"/>
                  <a:pt x="3570" y="689"/>
                </a:cubicBezTo>
                <a:lnTo>
                  <a:pt x="32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04" name="Google Shape;304;p25"/>
          <p:cNvSpPr/>
          <p:nvPr/>
        </p:nvSpPr>
        <p:spPr>
          <a:xfrm>
            <a:off x="8627448" y="2373152"/>
            <a:ext cx="277977" cy="277673"/>
          </a:xfrm>
          <a:custGeom>
            <a:avLst/>
            <a:gdLst/>
            <a:ahLst/>
            <a:cxnLst/>
            <a:rect l="l" t="t" r="r" b="b"/>
            <a:pathLst>
              <a:path w="914" h="913" extrusionOk="0">
                <a:moveTo>
                  <a:pt x="457" y="0"/>
                </a:moveTo>
                <a:cubicBezTo>
                  <a:pt x="204" y="0"/>
                  <a:pt x="1" y="206"/>
                  <a:pt x="1" y="456"/>
                </a:cubicBezTo>
                <a:cubicBezTo>
                  <a:pt x="1" y="710"/>
                  <a:pt x="204" y="913"/>
                  <a:pt x="457" y="913"/>
                </a:cubicBezTo>
                <a:cubicBezTo>
                  <a:pt x="708" y="913"/>
                  <a:pt x="914" y="710"/>
                  <a:pt x="914" y="456"/>
                </a:cubicBezTo>
                <a:cubicBezTo>
                  <a:pt x="914" y="206"/>
                  <a:pt x="708"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05" name="Google Shape;305;p25"/>
          <p:cNvSpPr/>
          <p:nvPr/>
        </p:nvSpPr>
        <p:spPr>
          <a:xfrm flipH="1">
            <a:off x="-144481" y="-90650"/>
            <a:ext cx="974745" cy="1540735"/>
          </a:xfrm>
          <a:custGeom>
            <a:avLst/>
            <a:gdLst/>
            <a:ahLst/>
            <a:cxnLst/>
            <a:rect l="l" t="t" r="r" b="b"/>
            <a:pathLst>
              <a:path w="3205" h="5066" extrusionOk="0">
                <a:moveTo>
                  <a:pt x="2149" y="2574"/>
                </a:moveTo>
                <a:cubicBezTo>
                  <a:pt x="2224" y="2574"/>
                  <a:pt x="2295" y="2607"/>
                  <a:pt x="2312" y="2639"/>
                </a:cubicBezTo>
                <a:cubicBezTo>
                  <a:pt x="2342" y="2698"/>
                  <a:pt x="2283" y="2842"/>
                  <a:pt x="2165" y="2943"/>
                </a:cubicBezTo>
                <a:cubicBezTo>
                  <a:pt x="2009" y="3069"/>
                  <a:pt x="1816" y="3136"/>
                  <a:pt x="1620" y="3136"/>
                </a:cubicBezTo>
                <a:cubicBezTo>
                  <a:pt x="1564" y="3136"/>
                  <a:pt x="1508" y="3130"/>
                  <a:pt x="1453" y="3119"/>
                </a:cubicBezTo>
                <a:cubicBezTo>
                  <a:pt x="1526" y="3010"/>
                  <a:pt x="1615" y="2910"/>
                  <a:pt x="1709" y="2819"/>
                </a:cubicBezTo>
                <a:cubicBezTo>
                  <a:pt x="1856" y="2677"/>
                  <a:pt x="1991" y="2595"/>
                  <a:pt x="2109" y="2577"/>
                </a:cubicBezTo>
                <a:cubicBezTo>
                  <a:pt x="2123" y="2575"/>
                  <a:pt x="2136" y="2574"/>
                  <a:pt x="2149" y="2574"/>
                </a:cubicBezTo>
                <a:close/>
                <a:moveTo>
                  <a:pt x="2542" y="1"/>
                </a:moveTo>
                <a:cubicBezTo>
                  <a:pt x="1874" y="98"/>
                  <a:pt x="1249" y="395"/>
                  <a:pt x="755" y="855"/>
                </a:cubicBezTo>
                <a:cubicBezTo>
                  <a:pt x="340" y="1241"/>
                  <a:pt x="95" y="1682"/>
                  <a:pt x="45" y="2133"/>
                </a:cubicBezTo>
                <a:cubicBezTo>
                  <a:pt x="1" y="2595"/>
                  <a:pt x="157" y="3051"/>
                  <a:pt x="472" y="3390"/>
                </a:cubicBezTo>
                <a:cubicBezTo>
                  <a:pt x="278" y="3926"/>
                  <a:pt x="242" y="4509"/>
                  <a:pt x="372" y="5066"/>
                </a:cubicBezTo>
                <a:lnTo>
                  <a:pt x="1099" y="4892"/>
                </a:lnTo>
                <a:cubicBezTo>
                  <a:pt x="1017" y="4536"/>
                  <a:pt x="1023" y="4164"/>
                  <a:pt x="1123" y="3811"/>
                </a:cubicBezTo>
                <a:cubicBezTo>
                  <a:pt x="1282" y="3862"/>
                  <a:pt x="1448" y="3887"/>
                  <a:pt x="1615" y="3887"/>
                </a:cubicBezTo>
                <a:cubicBezTo>
                  <a:pt x="1988" y="3887"/>
                  <a:pt x="2361" y="3761"/>
                  <a:pt x="2648" y="3517"/>
                </a:cubicBezTo>
                <a:cubicBezTo>
                  <a:pt x="2963" y="3249"/>
                  <a:pt x="3205" y="2757"/>
                  <a:pt x="2987" y="2312"/>
                </a:cubicBezTo>
                <a:cubicBezTo>
                  <a:pt x="2840" y="2012"/>
                  <a:pt x="2510" y="1823"/>
                  <a:pt x="2150" y="1823"/>
                </a:cubicBezTo>
                <a:cubicBezTo>
                  <a:pt x="2098" y="1823"/>
                  <a:pt x="2045" y="1827"/>
                  <a:pt x="1991" y="1835"/>
                </a:cubicBezTo>
                <a:cubicBezTo>
                  <a:pt x="1715" y="1880"/>
                  <a:pt x="1453" y="2024"/>
                  <a:pt x="1188" y="2277"/>
                </a:cubicBezTo>
                <a:cubicBezTo>
                  <a:pt x="1070" y="2392"/>
                  <a:pt x="964" y="2516"/>
                  <a:pt x="867" y="2645"/>
                </a:cubicBezTo>
                <a:cubicBezTo>
                  <a:pt x="802" y="2513"/>
                  <a:pt x="778" y="2362"/>
                  <a:pt x="793" y="2215"/>
                </a:cubicBezTo>
                <a:cubicBezTo>
                  <a:pt x="828" y="1874"/>
                  <a:pt x="1070" y="1585"/>
                  <a:pt x="1264" y="1405"/>
                </a:cubicBezTo>
                <a:cubicBezTo>
                  <a:pt x="1650" y="1049"/>
                  <a:pt x="2130" y="819"/>
                  <a:pt x="2648" y="746"/>
                </a:cubicBezTo>
                <a:lnTo>
                  <a:pt x="25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grpSp>
        <p:nvGrpSpPr>
          <p:cNvPr id="306" name="Google Shape;306;p25"/>
          <p:cNvGrpSpPr/>
          <p:nvPr/>
        </p:nvGrpSpPr>
        <p:grpSpPr>
          <a:xfrm flipH="1">
            <a:off x="-68751" y="4271259"/>
            <a:ext cx="823287" cy="962883"/>
            <a:chOff x="-5288209" y="450959"/>
            <a:chExt cx="823287" cy="962883"/>
          </a:xfrm>
        </p:grpSpPr>
        <p:sp>
          <p:nvSpPr>
            <p:cNvPr id="307" name="Google Shape;307;p25"/>
            <p:cNvSpPr/>
            <p:nvPr/>
          </p:nvSpPr>
          <p:spPr>
            <a:xfrm>
              <a:off x="-4981038" y="450959"/>
              <a:ext cx="330896" cy="962883"/>
            </a:xfrm>
            <a:custGeom>
              <a:avLst/>
              <a:gdLst/>
              <a:ahLst/>
              <a:cxnLst/>
              <a:rect l="l" t="t" r="r" b="b"/>
              <a:pathLst>
                <a:path w="1088" h="3166" extrusionOk="0">
                  <a:moveTo>
                    <a:pt x="351" y="0"/>
                  </a:moveTo>
                  <a:cubicBezTo>
                    <a:pt x="142" y="1037"/>
                    <a:pt x="24" y="2091"/>
                    <a:pt x="1" y="3148"/>
                  </a:cubicBezTo>
                  <a:lnTo>
                    <a:pt x="752" y="3166"/>
                  </a:lnTo>
                  <a:cubicBezTo>
                    <a:pt x="775" y="2153"/>
                    <a:pt x="887" y="1143"/>
                    <a:pt x="1087" y="148"/>
                  </a:cubicBezTo>
                  <a:lnTo>
                    <a:pt x="3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08" name="Google Shape;308;p25"/>
            <p:cNvSpPr/>
            <p:nvPr/>
          </p:nvSpPr>
          <p:spPr>
            <a:xfrm>
              <a:off x="-5288209" y="737450"/>
              <a:ext cx="823287" cy="326334"/>
            </a:xfrm>
            <a:custGeom>
              <a:avLst/>
              <a:gdLst/>
              <a:ahLst/>
              <a:cxnLst/>
              <a:rect l="l" t="t" r="r" b="b"/>
              <a:pathLst>
                <a:path w="2707" h="1073" extrusionOk="0">
                  <a:moveTo>
                    <a:pt x="98" y="1"/>
                  </a:moveTo>
                  <a:lnTo>
                    <a:pt x="1" y="748"/>
                  </a:lnTo>
                  <a:cubicBezTo>
                    <a:pt x="516" y="816"/>
                    <a:pt x="916" y="863"/>
                    <a:pt x="1305" y="910"/>
                  </a:cubicBezTo>
                  <a:cubicBezTo>
                    <a:pt x="1694" y="958"/>
                    <a:pt x="2094" y="1005"/>
                    <a:pt x="2610" y="1072"/>
                  </a:cubicBezTo>
                  <a:lnTo>
                    <a:pt x="2707" y="327"/>
                  </a:lnTo>
                  <a:cubicBezTo>
                    <a:pt x="2189" y="260"/>
                    <a:pt x="1782" y="210"/>
                    <a:pt x="1396" y="163"/>
                  </a:cubicBezTo>
                  <a:cubicBezTo>
                    <a:pt x="1008" y="118"/>
                    <a:pt x="607" y="68"/>
                    <a:pt x="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grpSp>
      <p:sp>
        <p:nvSpPr>
          <p:cNvPr id="309" name="Google Shape;309;p25"/>
          <p:cNvSpPr/>
          <p:nvPr/>
        </p:nvSpPr>
        <p:spPr>
          <a:xfrm flipH="1">
            <a:off x="-199982" y="2976271"/>
            <a:ext cx="1085753" cy="922738"/>
          </a:xfrm>
          <a:custGeom>
            <a:avLst/>
            <a:gdLst/>
            <a:ahLst/>
            <a:cxnLst/>
            <a:rect l="l" t="t" r="r" b="b"/>
            <a:pathLst>
              <a:path w="3570" h="3034" extrusionOk="0">
                <a:moveTo>
                  <a:pt x="3269" y="0"/>
                </a:moveTo>
                <a:cubicBezTo>
                  <a:pt x="1977" y="566"/>
                  <a:pt x="852" y="1455"/>
                  <a:pt x="1" y="2583"/>
                </a:cubicBezTo>
                <a:lnTo>
                  <a:pt x="602" y="3033"/>
                </a:lnTo>
                <a:cubicBezTo>
                  <a:pt x="1373" y="2011"/>
                  <a:pt x="2395" y="1202"/>
                  <a:pt x="3570" y="689"/>
                </a:cubicBezTo>
                <a:lnTo>
                  <a:pt x="32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10" name="Google Shape;310;p25"/>
          <p:cNvSpPr/>
          <p:nvPr/>
        </p:nvSpPr>
        <p:spPr>
          <a:xfrm flipH="1">
            <a:off x="238563" y="2373152"/>
            <a:ext cx="277977" cy="277673"/>
          </a:xfrm>
          <a:custGeom>
            <a:avLst/>
            <a:gdLst/>
            <a:ahLst/>
            <a:cxnLst/>
            <a:rect l="l" t="t" r="r" b="b"/>
            <a:pathLst>
              <a:path w="914" h="913" extrusionOk="0">
                <a:moveTo>
                  <a:pt x="457" y="0"/>
                </a:moveTo>
                <a:cubicBezTo>
                  <a:pt x="204" y="0"/>
                  <a:pt x="1" y="206"/>
                  <a:pt x="1" y="456"/>
                </a:cubicBezTo>
                <a:cubicBezTo>
                  <a:pt x="1" y="710"/>
                  <a:pt x="204" y="913"/>
                  <a:pt x="457" y="913"/>
                </a:cubicBezTo>
                <a:cubicBezTo>
                  <a:pt x="708" y="913"/>
                  <a:pt x="914" y="710"/>
                  <a:pt x="914" y="456"/>
                </a:cubicBezTo>
                <a:cubicBezTo>
                  <a:pt x="914" y="206"/>
                  <a:pt x="708" y="0"/>
                  <a:pt x="4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
        <p:nvSpPr>
          <p:cNvPr id="311" name="Google Shape;311;p25"/>
          <p:cNvSpPr/>
          <p:nvPr/>
        </p:nvSpPr>
        <p:spPr>
          <a:xfrm rot="5400000">
            <a:off x="4127210" y="3931759"/>
            <a:ext cx="889580" cy="2218932"/>
          </a:xfrm>
          <a:custGeom>
            <a:avLst/>
            <a:gdLst/>
            <a:ahLst/>
            <a:cxnLst/>
            <a:rect l="l" t="t" r="r" b="b"/>
            <a:pathLst>
              <a:path w="2925" h="7296" extrusionOk="0">
                <a:moveTo>
                  <a:pt x="2321" y="0"/>
                </a:moveTo>
                <a:cubicBezTo>
                  <a:pt x="1817" y="0"/>
                  <a:pt x="1398" y="95"/>
                  <a:pt x="1049" y="285"/>
                </a:cubicBezTo>
                <a:cubicBezTo>
                  <a:pt x="439" y="617"/>
                  <a:pt x="0" y="1371"/>
                  <a:pt x="312" y="2063"/>
                </a:cubicBezTo>
                <a:cubicBezTo>
                  <a:pt x="486" y="2443"/>
                  <a:pt x="834" y="2685"/>
                  <a:pt x="1143" y="2897"/>
                </a:cubicBezTo>
                <a:cubicBezTo>
                  <a:pt x="1417" y="3088"/>
                  <a:pt x="1676" y="3268"/>
                  <a:pt x="1699" y="3471"/>
                </a:cubicBezTo>
                <a:cubicBezTo>
                  <a:pt x="1717" y="3636"/>
                  <a:pt x="1573" y="3851"/>
                  <a:pt x="1269" y="4107"/>
                </a:cubicBezTo>
                <a:lnTo>
                  <a:pt x="1172" y="4186"/>
                </a:lnTo>
                <a:cubicBezTo>
                  <a:pt x="866" y="4439"/>
                  <a:pt x="518" y="4725"/>
                  <a:pt x="389" y="5164"/>
                </a:cubicBezTo>
                <a:cubicBezTo>
                  <a:pt x="215" y="5756"/>
                  <a:pt x="539" y="6439"/>
                  <a:pt x="1178" y="6825"/>
                </a:cubicBezTo>
                <a:cubicBezTo>
                  <a:pt x="1690" y="7131"/>
                  <a:pt x="2288" y="7219"/>
                  <a:pt x="2812" y="7296"/>
                </a:cubicBezTo>
                <a:lnTo>
                  <a:pt x="2924" y="6551"/>
                </a:lnTo>
                <a:cubicBezTo>
                  <a:pt x="2444" y="6480"/>
                  <a:pt x="1950" y="6409"/>
                  <a:pt x="1567" y="6177"/>
                </a:cubicBezTo>
                <a:cubicBezTo>
                  <a:pt x="1281" y="6006"/>
                  <a:pt x="1025" y="5667"/>
                  <a:pt x="1110" y="5376"/>
                </a:cubicBezTo>
                <a:cubicBezTo>
                  <a:pt x="1175" y="5158"/>
                  <a:pt x="1405" y="4967"/>
                  <a:pt x="1652" y="4763"/>
                </a:cubicBezTo>
                <a:lnTo>
                  <a:pt x="1752" y="4681"/>
                </a:lnTo>
                <a:cubicBezTo>
                  <a:pt x="1941" y="4522"/>
                  <a:pt x="2518" y="4036"/>
                  <a:pt x="2444" y="3382"/>
                </a:cubicBezTo>
                <a:cubicBezTo>
                  <a:pt x="2382" y="2844"/>
                  <a:pt x="1953" y="2543"/>
                  <a:pt x="1570" y="2278"/>
                </a:cubicBezTo>
                <a:cubicBezTo>
                  <a:pt x="1319" y="2107"/>
                  <a:pt x="1084" y="1942"/>
                  <a:pt x="998" y="1751"/>
                </a:cubicBezTo>
                <a:cubicBezTo>
                  <a:pt x="872" y="1471"/>
                  <a:pt x="1107" y="1109"/>
                  <a:pt x="1408" y="947"/>
                </a:cubicBezTo>
                <a:cubicBezTo>
                  <a:pt x="1645" y="818"/>
                  <a:pt x="1947" y="753"/>
                  <a:pt x="2320" y="753"/>
                </a:cubicBezTo>
                <a:cubicBezTo>
                  <a:pt x="2465" y="753"/>
                  <a:pt x="2621" y="763"/>
                  <a:pt x="2789" y="782"/>
                </a:cubicBezTo>
                <a:lnTo>
                  <a:pt x="2877" y="34"/>
                </a:lnTo>
                <a:cubicBezTo>
                  <a:pt x="2681" y="12"/>
                  <a:pt x="2496" y="0"/>
                  <a:pt x="2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Black"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47000" y="445025"/>
            <a:ext cx="7650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Montserrat Black"/>
              <a:buNone/>
              <a:defRPr sz="3000">
                <a:solidFill>
                  <a:schemeClr val="dk1"/>
                </a:solidFill>
                <a:latin typeface="Montserrat Black"/>
                <a:ea typeface="Montserrat Black"/>
                <a:cs typeface="Montserrat Black"/>
                <a:sym typeface="Montserrat Black"/>
              </a:defRPr>
            </a:lvl1pPr>
            <a:lvl2pPr lvl="1">
              <a:spcBef>
                <a:spcPts val="0"/>
              </a:spcBef>
              <a:spcAft>
                <a:spcPts val="0"/>
              </a:spcAft>
              <a:buClr>
                <a:schemeClr val="dk1"/>
              </a:buClr>
              <a:buSzPts val="3000"/>
              <a:buFont typeface="Montserrat ExtraBold"/>
              <a:buNone/>
              <a:defRPr sz="3000">
                <a:solidFill>
                  <a:schemeClr val="dk1"/>
                </a:solidFill>
                <a:latin typeface="Montserrat ExtraBold"/>
                <a:ea typeface="Montserrat ExtraBold"/>
                <a:cs typeface="Montserrat ExtraBold"/>
                <a:sym typeface="Montserrat ExtraBold"/>
              </a:defRPr>
            </a:lvl2pPr>
            <a:lvl3pPr lvl="2">
              <a:spcBef>
                <a:spcPts val="0"/>
              </a:spcBef>
              <a:spcAft>
                <a:spcPts val="0"/>
              </a:spcAft>
              <a:buClr>
                <a:schemeClr val="dk1"/>
              </a:buClr>
              <a:buSzPts val="3000"/>
              <a:buFont typeface="Montserrat ExtraBold"/>
              <a:buNone/>
              <a:defRPr sz="3000">
                <a:solidFill>
                  <a:schemeClr val="dk1"/>
                </a:solidFill>
                <a:latin typeface="Montserrat ExtraBold"/>
                <a:ea typeface="Montserrat ExtraBold"/>
                <a:cs typeface="Montserrat ExtraBold"/>
                <a:sym typeface="Montserrat ExtraBold"/>
              </a:defRPr>
            </a:lvl3pPr>
            <a:lvl4pPr lvl="3">
              <a:spcBef>
                <a:spcPts val="0"/>
              </a:spcBef>
              <a:spcAft>
                <a:spcPts val="0"/>
              </a:spcAft>
              <a:buClr>
                <a:schemeClr val="dk1"/>
              </a:buClr>
              <a:buSzPts val="3000"/>
              <a:buFont typeface="Montserrat ExtraBold"/>
              <a:buNone/>
              <a:defRPr sz="3000">
                <a:solidFill>
                  <a:schemeClr val="dk1"/>
                </a:solidFill>
                <a:latin typeface="Montserrat ExtraBold"/>
                <a:ea typeface="Montserrat ExtraBold"/>
                <a:cs typeface="Montserrat ExtraBold"/>
                <a:sym typeface="Montserrat ExtraBold"/>
              </a:defRPr>
            </a:lvl4pPr>
            <a:lvl5pPr lvl="4">
              <a:spcBef>
                <a:spcPts val="0"/>
              </a:spcBef>
              <a:spcAft>
                <a:spcPts val="0"/>
              </a:spcAft>
              <a:buClr>
                <a:schemeClr val="dk1"/>
              </a:buClr>
              <a:buSzPts val="3000"/>
              <a:buFont typeface="Montserrat ExtraBold"/>
              <a:buNone/>
              <a:defRPr sz="3000">
                <a:solidFill>
                  <a:schemeClr val="dk1"/>
                </a:solidFill>
                <a:latin typeface="Montserrat ExtraBold"/>
                <a:ea typeface="Montserrat ExtraBold"/>
                <a:cs typeface="Montserrat ExtraBold"/>
                <a:sym typeface="Montserrat ExtraBold"/>
              </a:defRPr>
            </a:lvl5pPr>
            <a:lvl6pPr lvl="5">
              <a:spcBef>
                <a:spcPts val="0"/>
              </a:spcBef>
              <a:spcAft>
                <a:spcPts val="0"/>
              </a:spcAft>
              <a:buClr>
                <a:schemeClr val="dk1"/>
              </a:buClr>
              <a:buSzPts val="3000"/>
              <a:buFont typeface="Montserrat ExtraBold"/>
              <a:buNone/>
              <a:defRPr sz="3000">
                <a:solidFill>
                  <a:schemeClr val="dk1"/>
                </a:solidFill>
                <a:latin typeface="Montserrat ExtraBold"/>
                <a:ea typeface="Montserrat ExtraBold"/>
                <a:cs typeface="Montserrat ExtraBold"/>
                <a:sym typeface="Montserrat ExtraBold"/>
              </a:defRPr>
            </a:lvl6pPr>
            <a:lvl7pPr lvl="6">
              <a:spcBef>
                <a:spcPts val="0"/>
              </a:spcBef>
              <a:spcAft>
                <a:spcPts val="0"/>
              </a:spcAft>
              <a:buClr>
                <a:schemeClr val="dk1"/>
              </a:buClr>
              <a:buSzPts val="3000"/>
              <a:buFont typeface="Montserrat ExtraBold"/>
              <a:buNone/>
              <a:defRPr sz="3000">
                <a:solidFill>
                  <a:schemeClr val="dk1"/>
                </a:solidFill>
                <a:latin typeface="Montserrat ExtraBold"/>
                <a:ea typeface="Montserrat ExtraBold"/>
                <a:cs typeface="Montserrat ExtraBold"/>
                <a:sym typeface="Montserrat ExtraBold"/>
              </a:defRPr>
            </a:lvl7pPr>
            <a:lvl8pPr lvl="7">
              <a:spcBef>
                <a:spcPts val="0"/>
              </a:spcBef>
              <a:spcAft>
                <a:spcPts val="0"/>
              </a:spcAft>
              <a:buClr>
                <a:schemeClr val="dk1"/>
              </a:buClr>
              <a:buSzPts val="3000"/>
              <a:buFont typeface="Montserrat ExtraBold"/>
              <a:buNone/>
              <a:defRPr sz="3000">
                <a:solidFill>
                  <a:schemeClr val="dk1"/>
                </a:solidFill>
                <a:latin typeface="Montserrat ExtraBold"/>
                <a:ea typeface="Montserrat ExtraBold"/>
                <a:cs typeface="Montserrat ExtraBold"/>
                <a:sym typeface="Montserrat ExtraBold"/>
              </a:defRPr>
            </a:lvl8pPr>
            <a:lvl9pPr lvl="8">
              <a:spcBef>
                <a:spcPts val="0"/>
              </a:spcBef>
              <a:spcAft>
                <a:spcPts val="0"/>
              </a:spcAft>
              <a:buClr>
                <a:schemeClr val="dk1"/>
              </a:buClr>
              <a:buSzPts val="3000"/>
              <a:buFont typeface="Montserrat ExtraBold"/>
              <a:buNone/>
              <a:defRPr sz="3000">
                <a:solidFill>
                  <a:schemeClr val="dk1"/>
                </a:solidFill>
                <a:latin typeface="Montserrat ExtraBold"/>
                <a:ea typeface="Montserrat ExtraBold"/>
                <a:cs typeface="Montserrat ExtraBold"/>
                <a:sym typeface="Montserrat ExtraBold"/>
              </a:defRPr>
            </a:lvl9pPr>
          </a:lstStyle>
          <a:p>
            <a:endParaRPr dirty="0"/>
          </a:p>
        </p:txBody>
      </p:sp>
      <p:sp>
        <p:nvSpPr>
          <p:cNvPr id="7" name="Google Shape;7;p1"/>
          <p:cNvSpPr txBox="1">
            <a:spLocks noGrp="1"/>
          </p:cNvSpPr>
          <p:nvPr>
            <p:ph type="body" idx="1"/>
          </p:nvPr>
        </p:nvSpPr>
        <p:spPr>
          <a:xfrm>
            <a:off x="747000" y="1152600"/>
            <a:ext cx="7650000" cy="34509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Questrial"/>
              <a:buChar char="●"/>
              <a:defRPr>
                <a:solidFill>
                  <a:schemeClr val="dk2"/>
                </a:solidFill>
                <a:latin typeface="Questrial"/>
                <a:ea typeface="Questrial"/>
                <a:cs typeface="Questrial"/>
                <a:sym typeface="Questrial"/>
              </a:defRPr>
            </a:lvl1pPr>
            <a:lvl2pPr marL="914400" lvl="1" indent="-317500">
              <a:lnSpc>
                <a:spcPct val="100000"/>
              </a:lnSpc>
              <a:spcBef>
                <a:spcPts val="1600"/>
              </a:spcBef>
              <a:spcAft>
                <a:spcPts val="0"/>
              </a:spcAft>
              <a:buClr>
                <a:schemeClr val="dk2"/>
              </a:buClr>
              <a:buSzPts val="1400"/>
              <a:buFont typeface="Questrial"/>
              <a:buChar char="○"/>
              <a:defRPr>
                <a:solidFill>
                  <a:schemeClr val="dk2"/>
                </a:solidFill>
                <a:latin typeface="Questrial"/>
                <a:ea typeface="Questrial"/>
                <a:cs typeface="Questrial"/>
                <a:sym typeface="Questrial"/>
              </a:defRPr>
            </a:lvl2pPr>
            <a:lvl3pPr marL="1371600" lvl="2" indent="-317500">
              <a:lnSpc>
                <a:spcPct val="100000"/>
              </a:lnSpc>
              <a:spcBef>
                <a:spcPts val="1600"/>
              </a:spcBef>
              <a:spcAft>
                <a:spcPts val="0"/>
              </a:spcAft>
              <a:buClr>
                <a:schemeClr val="dk2"/>
              </a:buClr>
              <a:buSzPts val="1400"/>
              <a:buFont typeface="Questrial"/>
              <a:buChar char="■"/>
              <a:defRPr>
                <a:solidFill>
                  <a:schemeClr val="dk2"/>
                </a:solidFill>
                <a:latin typeface="Questrial"/>
                <a:ea typeface="Questrial"/>
                <a:cs typeface="Questrial"/>
                <a:sym typeface="Questrial"/>
              </a:defRPr>
            </a:lvl3pPr>
            <a:lvl4pPr marL="1828800" lvl="3" indent="-317500">
              <a:lnSpc>
                <a:spcPct val="100000"/>
              </a:lnSpc>
              <a:spcBef>
                <a:spcPts val="1600"/>
              </a:spcBef>
              <a:spcAft>
                <a:spcPts val="0"/>
              </a:spcAft>
              <a:buClr>
                <a:schemeClr val="dk2"/>
              </a:buClr>
              <a:buSzPts val="1400"/>
              <a:buFont typeface="Questrial"/>
              <a:buChar char="●"/>
              <a:defRPr>
                <a:solidFill>
                  <a:schemeClr val="dk2"/>
                </a:solidFill>
                <a:latin typeface="Questrial"/>
                <a:ea typeface="Questrial"/>
                <a:cs typeface="Questrial"/>
                <a:sym typeface="Questrial"/>
              </a:defRPr>
            </a:lvl4pPr>
            <a:lvl5pPr marL="2286000" lvl="4" indent="-317500">
              <a:lnSpc>
                <a:spcPct val="100000"/>
              </a:lnSpc>
              <a:spcBef>
                <a:spcPts val="1600"/>
              </a:spcBef>
              <a:spcAft>
                <a:spcPts val="0"/>
              </a:spcAft>
              <a:buClr>
                <a:schemeClr val="dk2"/>
              </a:buClr>
              <a:buSzPts val="1400"/>
              <a:buFont typeface="Questrial"/>
              <a:buChar char="○"/>
              <a:defRPr>
                <a:solidFill>
                  <a:schemeClr val="dk2"/>
                </a:solidFill>
                <a:latin typeface="Questrial"/>
                <a:ea typeface="Questrial"/>
                <a:cs typeface="Questrial"/>
                <a:sym typeface="Questrial"/>
              </a:defRPr>
            </a:lvl5pPr>
            <a:lvl6pPr marL="2743200" lvl="5" indent="-317500">
              <a:lnSpc>
                <a:spcPct val="100000"/>
              </a:lnSpc>
              <a:spcBef>
                <a:spcPts val="1600"/>
              </a:spcBef>
              <a:spcAft>
                <a:spcPts val="0"/>
              </a:spcAft>
              <a:buClr>
                <a:schemeClr val="dk2"/>
              </a:buClr>
              <a:buSzPts val="1400"/>
              <a:buFont typeface="Questrial"/>
              <a:buChar char="■"/>
              <a:defRPr>
                <a:solidFill>
                  <a:schemeClr val="dk2"/>
                </a:solidFill>
                <a:latin typeface="Questrial"/>
                <a:ea typeface="Questrial"/>
                <a:cs typeface="Questrial"/>
                <a:sym typeface="Questrial"/>
              </a:defRPr>
            </a:lvl6pPr>
            <a:lvl7pPr marL="3200400" lvl="6" indent="-317500">
              <a:lnSpc>
                <a:spcPct val="100000"/>
              </a:lnSpc>
              <a:spcBef>
                <a:spcPts val="1600"/>
              </a:spcBef>
              <a:spcAft>
                <a:spcPts val="0"/>
              </a:spcAft>
              <a:buClr>
                <a:schemeClr val="dk2"/>
              </a:buClr>
              <a:buSzPts val="1400"/>
              <a:buFont typeface="Questrial"/>
              <a:buChar char="●"/>
              <a:defRPr>
                <a:solidFill>
                  <a:schemeClr val="dk2"/>
                </a:solidFill>
                <a:latin typeface="Questrial"/>
                <a:ea typeface="Questrial"/>
                <a:cs typeface="Questrial"/>
                <a:sym typeface="Questrial"/>
              </a:defRPr>
            </a:lvl7pPr>
            <a:lvl8pPr marL="3657600" lvl="7" indent="-317500">
              <a:lnSpc>
                <a:spcPct val="100000"/>
              </a:lnSpc>
              <a:spcBef>
                <a:spcPts val="1600"/>
              </a:spcBef>
              <a:spcAft>
                <a:spcPts val="0"/>
              </a:spcAft>
              <a:buClr>
                <a:schemeClr val="dk2"/>
              </a:buClr>
              <a:buSzPts val="1400"/>
              <a:buFont typeface="Questrial"/>
              <a:buChar char="○"/>
              <a:defRPr>
                <a:solidFill>
                  <a:schemeClr val="dk2"/>
                </a:solidFill>
                <a:latin typeface="Questrial"/>
                <a:ea typeface="Questrial"/>
                <a:cs typeface="Questrial"/>
                <a:sym typeface="Questrial"/>
              </a:defRPr>
            </a:lvl8pPr>
            <a:lvl9pPr marL="4114800" lvl="8" indent="-317500">
              <a:lnSpc>
                <a:spcPct val="100000"/>
              </a:lnSpc>
              <a:spcBef>
                <a:spcPts val="1600"/>
              </a:spcBef>
              <a:spcAft>
                <a:spcPts val="1600"/>
              </a:spcAft>
              <a:buClr>
                <a:schemeClr val="dk2"/>
              </a:buClr>
              <a:buSzPts val="1400"/>
              <a:buFont typeface="Questrial"/>
              <a:buChar char="■"/>
              <a:defRPr>
                <a:solidFill>
                  <a:schemeClr val="dk2"/>
                </a:solidFill>
                <a:latin typeface="Questrial"/>
                <a:ea typeface="Questrial"/>
                <a:cs typeface="Questrial"/>
                <a:sym typeface="Questrial"/>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5" r:id="rId3"/>
    <p:sldLayoutId id="2147483658" r:id="rId4"/>
    <p:sldLayoutId id="2147483659" r:id="rId5"/>
    <p:sldLayoutId id="2147483661" r:id="rId6"/>
    <p:sldLayoutId id="2147483662" r:id="rId7"/>
    <p:sldLayoutId id="2147483664" r:id="rId8"/>
    <p:sldLayoutId id="2147483671" r:id="rId9"/>
    <p:sldLayoutId id="2147483672" r:id="rId10"/>
    <p:sldLayoutId id="2147483673" r:id="rId11"/>
    <p:sldLayoutId id="2147483674" r:id="rId12"/>
    <p:sldLayoutId id="2147483675" r:id="rId13"/>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Black" panose="020B0A04020102020204" pitchFamily="34" charset="0"/>
          <a:ea typeface="Arial Black" panose="020B0A04020102020204" pitchFamily="34" charset="0"/>
          <a:cs typeface="Arial"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entury Gothic" pitchFamily="34" charset="0"/>
          <a:ea typeface="Century Gothic"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sv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sv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7.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hyperlink" Target="http://old.ekospalarnia.krakow.pl/"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s://khk.krakow.pl/pl/ekospalarnia"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old.ekospalarnia.krakow.pl/" TargetMode="External"/><Relationship Id="rId2" Type="http://schemas.openxmlformats.org/officeDocument/2006/relationships/notesSlide" Target="../notesSlides/notesSlide57.xml"/><Relationship Id="rId1" Type="http://schemas.openxmlformats.org/officeDocument/2006/relationships/slideLayout" Target="../slideLayouts/slideLayout9.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hyperlink" Target="https://khk.krakow.pl/pl/ekospalarnia"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sv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s://www.recupel.be/" TargetMode="External"/><Relationship Id="rId2" Type="http://schemas.openxmlformats.org/officeDocument/2006/relationships/notesSlide" Target="../notesSlides/notesSlide72.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annualreport.recupel.be/processingresults-en/#tabs" TargetMode="External"/></Relationships>
</file>

<file path=ppt/slides/_rels/slide7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2.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6.xml"/><Relationship Id="rId1" Type="http://schemas.openxmlformats.org/officeDocument/2006/relationships/slideLayout" Target="../slideLayouts/slideLayout5.xml"/><Relationship Id="rId4" Type="http://schemas.openxmlformats.org/officeDocument/2006/relationships/image" Target="../media/image24.jp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sv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7.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hyperlink" Target="http://atelier1.ro/servicii/proiectare-case-pasive"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hyperlink" Target="https://pressone.ro/ce-este-si-cum-se-construieste-o-casa-pasiva" TargetMode="External"/></Relationships>
</file>

<file path=ppt/slides/_rels/slide9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7.jpeg"/><Relationship Id="rId7"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91.xml.rels><?xml version="1.0" encoding="UTF-8" standalone="yes"?>
<Relationships xmlns="http://schemas.openxmlformats.org/package/2006/relationships"><Relationship Id="rId3" Type="http://schemas.openxmlformats.org/officeDocument/2006/relationships/hyperlink" Target="https://www.contaminationexpo.com/exhibitors/proeko" TargetMode="External"/><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hyperlink" Target="http://proekojp.com/research-projects/" TargetMode="External"/><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www.contaminationexpo.com/exhibitors/proeko" TargetMode="External"/><Relationship Id="rId2" Type="http://schemas.openxmlformats.org/officeDocument/2006/relationships/notesSlide" Target="../notesSlides/notesSlide95.xml"/><Relationship Id="rId1" Type="http://schemas.openxmlformats.org/officeDocument/2006/relationships/slideLayout" Target="../slideLayouts/slideLayout9.xml"/><Relationship Id="rId6" Type="http://schemas.openxmlformats.org/officeDocument/2006/relationships/hyperlink" Target="https://www.environmental-expert.com/companies/proeko-36228" TargetMode="External"/><Relationship Id="rId5" Type="http://schemas.openxmlformats.org/officeDocument/2006/relationships/hyperlink" Target="http://proekojp.com/research-projects/" TargetMode="Externa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2"/>
          <p:cNvSpPr txBox="1">
            <a:spLocks noGrp="1"/>
          </p:cNvSpPr>
          <p:nvPr>
            <p:ph type="ctrTitle"/>
          </p:nvPr>
        </p:nvSpPr>
        <p:spPr>
          <a:xfrm>
            <a:off x="502920" y="1040463"/>
            <a:ext cx="8138160" cy="2185725"/>
          </a:xfrm>
          <a:prstGeom prst="rect">
            <a:avLst/>
          </a:prstGeom>
        </p:spPr>
        <p:txBody>
          <a:bodyPr spcFirstLastPara="1" wrap="square" lIns="91425" tIns="91425" rIns="91425" bIns="91425" anchor="b" anchorCtr="0">
            <a:noAutofit/>
          </a:bodyPr>
          <a:lstStyle>
            <a:defPPr/>
          </a:lstStyle>
          <a:p>
            <a:pPr marL="0" marR="0" lvl="0" indent="0" algn="ctr" defTabSz="914400" fontAlgn="auto">
              <a:lnSpc>
                <a:spcPct val="100000"/>
              </a:lnSpc>
              <a:spcBef>
                <a:spcPct val="0"/>
              </a:spcBef>
              <a:spcAft>
                <a:spcPct val="0"/>
              </a:spcAft>
              <a:buSzPts val="5200"/>
              <a:buNone/>
              <a:defRPr kumimoji="0" sz="5200" b="0" i="0" u="none" strike="noStrike" cap="none" spc="0" normalizeH="0" baseline="0" noProof="0">
                <a:ln w="9525" cap="flat" cmpd="sng" algn="ctr">
                  <a:noFill/>
                  <a:prstDash val="solid"/>
                  <a:round/>
                  <a:headEnd type="none" w="med" len="med"/>
                  <a:tailEnd type="none" w="med" len="med"/>
                </a:ln>
                <a:solidFill>
                  <a:srgbClr val="000000"/>
                </a:solidFill>
                <a:uLnTx/>
                <a:uFillTx/>
                <a:latin typeface="Montserrat Black"/>
                <a:ea typeface="Montserrat Black"/>
                <a:cs typeface="Montserrat Black"/>
                <a:sym typeface="Montserrat Black"/>
              </a:defRPr>
            </a:pPr>
            <a:r>
              <a:rPr kumimoji="0" lang="en-US" sz="4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ontserrat Black"/>
                <a:ea typeface="Montserrat Black"/>
                <a:cs typeface="Montserrat Black"/>
                <a:sym typeface="Montserrat Black"/>
              </a:rPr>
              <a:t>Upskilling for more creative circular economy</a:t>
            </a:r>
            <a:br>
              <a:rPr kumimoji="0" lang="en-US" sz="4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ontserrat Black"/>
                <a:ea typeface="Montserrat Black"/>
                <a:cs typeface="Montserrat Black"/>
                <a:sym typeface="Montserrat Black"/>
              </a:rPr>
            </a:br>
            <a:r>
              <a:rPr kumimoji="0" lang="en-US" sz="4400" b="0" i="0" u="none" strike="noStrike" cap="none" spc="0" normalizeH="0" baseline="0" noProof="0">
                <a:ln w="9525" cap="flat" cmpd="sng" algn="ctr">
                  <a:noFill/>
                  <a:prstDash val="solid"/>
                  <a:round/>
                  <a:headEnd type="none" w="med" len="med"/>
                  <a:tailEnd type="none" w="med" len="med"/>
                </a:ln>
                <a:solidFill>
                  <a:srgbClr val="000000"/>
                </a:solidFill>
                <a:uLnTx/>
                <a:uFillTx/>
                <a:latin typeface="Montserrat Black"/>
                <a:ea typeface="Montserrat Black"/>
                <a:cs typeface="Montserrat Black"/>
                <a:sym typeface="Montserrat Black"/>
              </a:rPr>
              <a:t>U-Eco</a:t>
            </a:r>
            <a:endParaRPr sz="4400"/>
          </a:p>
        </p:txBody>
      </p:sp>
      <p:sp>
        <p:nvSpPr>
          <p:cNvPr id="363" name="Google Shape;363;p32"/>
          <p:cNvSpPr txBox="1">
            <a:spLocks noGrp="1"/>
          </p:cNvSpPr>
          <p:nvPr>
            <p:ph type="subTitle" idx="1"/>
          </p:nvPr>
        </p:nvSpPr>
        <p:spPr>
          <a:xfrm>
            <a:off x="1396311" y="3070740"/>
            <a:ext cx="6351378" cy="1310541"/>
          </a:xfrm>
          <a:prstGeom prst="rect">
            <a:avLst/>
          </a:prstGeom>
        </p:spPr>
        <p:txBody>
          <a:bodyPr spcFirstLastPara="1" wrap="square" lIns="91425" tIns="91425" rIns="91425" bIns="91425" anchor="t" anchorCtr="0">
            <a:noAutofit/>
          </a:bodyPr>
          <a:lstStyle>
            <a:defPPr/>
          </a:lstStyle>
          <a:p>
            <a:pPr marL="0" marR="0" lvl="0" indent="0" algn="ctr" defTabSz="914400" fontAlgn="auto">
              <a:lnSpc>
                <a:spcPct val="100000"/>
              </a:lnSpc>
              <a:spcBef>
                <a:spcPct val="0"/>
              </a:spcBef>
              <a:spcAft>
                <a:spcPct val="0"/>
              </a:spcAft>
              <a:buSzPts val="2200"/>
              <a:buNone/>
              <a:defRPr kumimoji="0" sz="2200" b="0" i="0" u="none" strike="noStrike" cap="none" spc="0" normalizeH="0" baseline="0" noProof="0">
                <a:ln w="9525" cap="flat" cmpd="sng" algn="ctr">
                  <a:noFill/>
                  <a:prstDash val="solid"/>
                  <a:round/>
                  <a:headEnd type="none" w="med" len="med"/>
                  <a:tailEnd type="none" w="med" len="med"/>
                </a:ln>
                <a:solidFill>
                  <a:srgbClr val="474747"/>
                </a:solidFill>
                <a:uLnTx/>
                <a:uFillTx/>
                <a:latin typeface="Questrial"/>
                <a:ea typeface="Questrial"/>
                <a:cs typeface="Questrial"/>
                <a:sym typeface="Questrial"/>
              </a:defRPr>
            </a:pPr>
            <a:r>
              <a:rPr kumimoji="0" lang="en-US" sz="2200" b="0" i="0" u="none" strike="noStrike" cap="none" spc="0" normalizeH="0" baseline="0" noProof="0">
                <a:ln w="9525" cap="flat" cmpd="sng" algn="ctr">
                  <a:noFill/>
                  <a:prstDash val="solid"/>
                  <a:round/>
                  <a:headEnd type="none" w="med" len="med"/>
                  <a:tailEnd type="none" w="med" len="med"/>
                </a:ln>
                <a:solidFill>
                  <a:srgbClr val="474747"/>
                </a:solidFill>
                <a:uLnTx/>
                <a:uFillTx/>
                <a:latin typeface="Questrial"/>
                <a:ea typeface="Questrial"/>
                <a:cs typeface="Questrial"/>
                <a:sym typeface="Questrial"/>
              </a:rPr>
              <a:t>Learning from real life</a:t>
            </a:r>
          </a:p>
          <a:p>
            <a:pPr marL="0" marR="0" lvl="0" indent="0" algn="ctr" defTabSz="914400" fontAlgn="auto">
              <a:lnSpc>
                <a:spcPct val="100000"/>
              </a:lnSpc>
              <a:spcBef>
                <a:spcPct val="0"/>
              </a:spcBef>
              <a:spcAft>
                <a:spcPct val="0"/>
              </a:spcAft>
              <a:buSzPts val="2200"/>
              <a:buNone/>
              <a:defRPr kumimoji="0" sz="2200" b="0" i="0" u="none" strike="noStrike" cap="none" spc="0" normalizeH="0" baseline="0" noProof="0">
                <a:ln w="9525" cap="flat" cmpd="sng" algn="ctr">
                  <a:noFill/>
                  <a:prstDash val="solid"/>
                  <a:round/>
                  <a:headEnd type="none" w="med" len="med"/>
                  <a:tailEnd type="none" w="med" len="med"/>
                </a:ln>
                <a:solidFill>
                  <a:srgbClr val="474747"/>
                </a:solidFill>
                <a:uLnTx/>
                <a:uFillTx/>
                <a:latin typeface="Questrial"/>
                <a:ea typeface="Questrial"/>
                <a:cs typeface="Questrial"/>
                <a:sym typeface="Questrial"/>
              </a:defRPr>
            </a:pPr>
            <a:r>
              <a:rPr kumimoji="0" lang="es-ES" sz="2000" b="0" i="0" u="none" strike="noStrike" cap="none" spc="0" normalizeH="0" baseline="0" noProof="0">
                <a:ln w="9525" cap="flat" cmpd="sng" algn="ctr">
                  <a:noFill/>
                  <a:prstDash val="solid"/>
                  <a:round/>
                  <a:headEnd type="none" w="med" len="med"/>
                  <a:tailEnd type="none" w="med" len="med"/>
                </a:ln>
                <a:solidFill>
                  <a:srgbClr val="474747"/>
                </a:solidFill>
                <a:uLnTx/>
                <a:uFillTx/>
                <a:latin typeface="Questrial"/>
                <a:ea typeface="Questrial"/>
                <a:cs typeface="Questrial"/>
                <a:sym typeface="Questrial"/>
              </a:rPr>
              <a:t>13 Case Studies with Circular Best Practices</a:t>
            </a:r>
            <a:endParaRPr sz="2000"/>
          </a:p>
        </p:txBody>
      </p:sp>
      <p:pic>
        <p:nvPicPr>
          <p:cNvPr id="4" name="Obraz 3" descr="Immagine che contiene disegnando, cibo, segnale, piatto&#10;&#10;Descrizione generata automaticamente">
            <a:extLst>
              <a:ext uri="{FF2B5EF4-FFF2-40B4-BE49-F238E27FC236}">
                <a16:creationId xmlns:a16="http://schemas.microsoft.com/office/drawing/2014/main" id="{0CFDB465-2EE8-4B39-84AA-00F6F5416A26}"/>
              </a:ext>
            </a:extLst>
          </p:cNvPr>
          <p:cNvPicPr/>
          <p:nvPr/>
        </p:nvPicPr>
        <p:blipFill>
          <a:blip r:embed="rId3">
            <a:extLst>
              <a:ext uri="{28A0092B-C50C-407E-A947-70E740481C1C}">
                <a14:useLocalDpi xmlns:a14="http://schemas.microsoft.com/office/drawing/2010/main" val="0"/>
              </a:ext>
            </a:extLst>
          </a:blip>
          <a:stretch>
            <a:fillRect/>
          </a:stretch>
        </p:blipFill>
        <p:spPr>
          <a:xfrm>
            <a:off x="1128324" y="189302"/>
            <a:ext cx="426720" cy="502285"/>
          </a:xfrm>
          <a:prstGeom prst="rect">
            <a:avLst/>
          </a:prstGeom>
        </p:spPr>
      </p:pic>
      <p:pic>
        <p:nvPicPr>
          <p:cNvPr id="5" name="Imagem 6" descr="EU flag-Erasmus+_FRASE">
            <a:extLst>
              <a:ext uri="{FF2B5EF4-FFF2-40B4-BE49-F238E27FC236}">
                <a16:creationId xmlns:a16="http://schemas.microsoft.com/office/drawing/2014/main" id="{20805BE0-931A-4CAC-95BD-1D5C608921EB}"/>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1692679" y="295982"/>
            <a:ext cx="1379855" cy="395605"/>
          </a:xfrm>
          <a:prstGeom prst="rect">
            <a:avLst/>
          </a:prstGeom>
          <a:noFill/>
          <a:ln>
            <a:noFill/>
          </a:ln>
        </p:spPr>
      </p:pic>
    </p:spTree>
    <p:extLst>
      <p:ext uri="{BB962C8B-B14F-4D97-AF65-F5344CB8AC3E}">
        <p14:creationId xmlns:p14="http://schemas.microsoft.com/office/powerpoint/2010/main" val="2050154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361"/>
        <p:cNvGrpSpPr/>
        <p:nvPr/>
      </p:nvGrpSpPr>
      <p:grpSpPr>
        <a:xfrm>
          <a:off x="0" y="0"/>
          <a:ext cx="0" cy="0"/>
          <a:chOff x="0" y="0"/>
          <a:chExt cx="0" cy="0"/>
        </a:xfrm>
      </p:grpSpPr>
      <p:pic>
        <p:nvPicPr>
          <p:cNvPr id="12" name="Imagen 11" descr="Un dibujo de una persona&#10;&#10;Descripción generada automáticamente con confianza baja">
            <a:extLst>
              <a:ext uri="{FF2B5EF4-FFF2-40B4-BE49-F238E27FC236}">
                <a16:creationId xmlns:a16="http://schemas.microsoft.com/office/drawing/2014/main" id="{383ED4A6-C044-4904-BCE6-0BC02F3D279B}"/>
              </a:ext>
            </a:extLst>
          </p:cNvPr>
          <p:cNvPicPr>
            <a:picLocks noChangeAspect="1"/>
          </p:cNvPicPr>
          <p:nvPr/>
        </p:nvPicPr>
        <p:blipFill>
          <a:blip r:embed="rId3">
            <a:duotone>
              <a:prstClr val="black"/>
              <a:schemeClr val="accent2">
                <a:lumMod val="75000"/>
                <a:tint val="45000"/>
                <a:satMod val="400000"/>
              </a:schemeClr>
            </a:duotone>
          </a:blip>
          <a:stretch>
            <a:fillRect/>
          </a:stretch>
        </p:blipFill>
        <p:spPr>
          <a:xfrm>
            <a:off x="-241859" y="1552150"/>
            <a:ext cx="5015877" cy="2633335"/>
          </a:xfrm>
          <a:prstGeom prst="rect">
            <a:avLst/>
          </a:prstGeom>
        </p:spPr>
      </p:pic>
      <p:sp>
        <p:nvSpPr>
          <p:cNvPr id="362" name="Google Shape;362;p32"/>
          <p:cNvSpPr txBox="1">
            <a:spLocks noGrp="1"/>
          </p:cNvSpPr>
          <p:nvPr>
            <p:ph type="ctrTitle"/>
          </p:nvPr>
        </p:nvSpPr>
        <p:spPr>
          <a:xfrm>
            <a:off x="3875346" y="-412277"/>
            <a:ext cx="5142757" cy="241119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 sz="4400" dirty="0" err="1"/>
              <a:t>Recordarium</a:t>
            </a:r>
            <a:endParaRPr sz="4400" dirty="0"/>
          </a:p>
        </p:txBody>
      </p:sp>
      <p:sp>
        <p:nvSpPr>
          <p:cNvPr id="363" name="Google Shape;363;p32"/>
          <p:cNvSpPr txBox="1">
            <a:spLocks noGrp="1"/>
          </p:cNvSpPr>
          <p:nvPr>
            <p:ph type="subTitle" idx="1"/>
          </p:nvPr>
        </p:nvSpPr>
        <p:spPr>
          <a:xfrm>
            <a:off x="4743626" y="1991240"/>
            <a:ext cx="3365500" cy="1414056"/>
          </a:xfrm>
          <a:prstGeom prst="rect">
            <a:avLst/>
          </a:prstGeom>
        </p:spPr>
        <p:txBody>
          <a:bodyPr spcFirstLastPara="1" wrap="square" lIns="91425" tIns="91425" rIns="91425" bIns="91425" anchor="t" anchorCtr="0">
            <a:noAutofit/>
          </a:bodyPr>
          <a:lstStyle/>
          <a:p>
            <a:pPr marL="0" indent="0" rtl="0"/>
            <a:r>
              <a:rPr lang="en-US" sz="2000" dirty="0"/>
              <a:t>Funeral Services, identified under the category of Construction and </a:t>
            </a:r>
            <a:r>
              <a:rPr lang="en-US" sz="2000" dirty="0" err="1"/>
              <a:t>Demolution</a:t>
            </a:r>
            <a:endParaRPr lang="en-US" sz="2000" dirty="0"/>
          </a:p>
          <a:p>
            <a:pPr marL="0" indent="0" rtl="0"/>
            <a:r>
              <a:rPr lang="en-US" sz="2000" dirty="0"/>
              <a:t>Spain</a:t>
            </a:r>
          </a:p>
        </p:txBody>
      </p:sp>
      <p:pic>
        <p:nvPicPr>
          <p:cNvPr id="5" name="Gráfico 4" descr="Marca1 con relleno sólido">
            <a:extLst>
              <a:ext uri="{FF2B5EF4-FFF2-40B4-BE49-F238E27FC236}">
                <a16:creationId xmlns:a16="http://schemas.microsoft.com/office/drawing/2014/main" id="{E22FD105-8905-4522-BE3F-1A8DE0E378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39678" y="2193379"/>
            <a:ext cx="389004" cy="389004"/>
          </a:xfrm>
          <a:prstGeom prst="rect">
            <a:avLst/>
          </a:prstGeom>
        </p:spPr>
      </p:pic>
      <p:pic>
        <p:nvPicPr>
          <p:cNvPr id="10" name="Imagen 9" descr="Logotipo  Descripción generada automáticamente">
            <a:extLst>
              <a:ext uri="{FF2B5EF4-FFF2-40B4-BE49-F238E27FC236}">
                <a16:creationId xmlns:a16="http://schemas.microsoft.com/office/drawing/2014/main" id="{E0B90200-B336-47EE-A559-B991BA8F6D6B}"/>
              </a:ext>
            </a:extLst>
          </p:cNvPr>
          <p:cNvPicPr>
            <a:picLocks noChangeAspect="1"/>
          </p:cNvPicPr>
          <p:nvPr/>
        </p:nvPicPr>
        <p:blipFill>
          <a:blip r:embed="rId6"/>
          <a:stretch>
            <a:fillRect/>
          </a:stretch>
        </p:blipFill>
        <p:spPr>
          <a:xfrm>
            <a:off x="1019685" y="179043"/>
            <a:ext cx="495304" cy="584191"/>
          </a:xfrm>
          <a:prstGeom prst="rect">
            <a:avLst/>
          </a:prstGeom>
        </p:spPr>
      </p:pic>
      <p:pic>
        <p:nvPicPr>
          <p:cNvPr id="11" name="Imagen 10" descr="Imagen que contiene firmar, naranja, azul, gente  Descripción generada automáticamente">
            <a:extLst>
              <a:ext uri="{FF2B5EF4-FFF2-40B4-BE49-F238E27FC236}">
                <a16:creationId xmlns:a16="http://schemas.microsoft.com/office/drawing/2014/main" id="{A649B2EE-A49D-4894-8719-FD1036B13D08}"/>
              </a:ext>
            </a:extLst>
          </p:cNvPr>
          <p:cNvPicPr>
            <a:picLocks noChangeAspect="1"/>
          </p:cNvPicPr>
          <p:nvPr/>
        </p:nvPicPr>
        <p:blipFill>
          <a:blip r:embed="rId7"/>
          <a:stretch>
            <a:fillRect/>
          </a:stretch>
        </p:blipFill>
        <p:spPr>
          <a:xfrm>
            <a:off x="1588647" y="281369"/>
            <a:ext cx="1646808" cy="37953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525"/>
        <p:cNvGrpSpPr/>
        <p:nvPr/>
      </p:nvGrpSpPr>
      <p:grpSpPr>
        <a:xfrm>
          <a:off x="0" y="0"/>
          <a:ext cx="0" cy="0"/>
          <a:chOff x="0" y="0"/>
          <a:chExt cx="0" cy="0"/>
        </a:xfrm>
      </p:grpSpPr>
      <p:sp>
        <p:nvSpPr>
          <p:cNvPr id="526" name="Google Shape;526;p42"/>
          <p:cNvSpPr/>
          <p:nvPr/>
        </p:nvSpPr>
        <p:spPr>
          <a:xfrm>
            <a:off x="3088925" y="1630325"/>
            <a:ext cx="2924674" cy="2811175"/>
          </a:xfrm>
          <a:custGeom>
            <a:avLst/>
            <a:gdLst/>
            <a:ahLst/>
            <a:cxnLst/>
            <a:rect l="l" t="t" r="r" b="b"/>
            <a:pathLst>
              <a:path w="2963" h="2848" extrusionOk="0">
                <a:moveTo>
                  <a:pt x="1537" y="751"/>
                </a:moveTo>
                <a:cubicBezTo>
                  <a:pt x="1908" y="751"/>
                  <a:pt x="2209" y="1052"/>
                  <a:pt x="2212" y="1423"/>
                </a:cubicBezTo>
                <a:cubicBezTo>
                  <a:pt x="2212" y="1829"/>
                  <a:pt x="1879" y="2098"/>
                  <a:pt x="1533" y="2098"/>
                </a:cubicBezTo>
                <a:cubicBezTo>
                  <a:pt x="1367" y="2098"/>
                  <a:pt x="1199" y="2037"/>
                  <a:pt x="1063" y="1900"/>
                </a:cubicBezTo>
                <a:cubicBezTo>
                  <a:pt x="639" y="1476"/>
                  <a:pt x="940" y="751"/>
                  <a:pt x="1537" y="751"/>
                </a:cubicBezTo>
                <a:close/>
                <a:moveTo>
                  <a:pt x="1537" y="0"/>
                </a:moveTo>
                <a:cubicBezTo>
                  <a:pt x="1167" y="0"/>
                  <a:pt x="804" y="144"/>
                  <a:pt x="530" y="416"/>
                </a:cubicBezTo>
                <a:cubicBezTo>
                  <a:pt x="124" y="825"/>
                  <a:pt x="0" y="1437"/>
                  <a:pt x="221" y="1970"/>
                </a:cubicBezTo>
                <a:cubicBezTo>
                  <a:pt x="442" y="2500"/>
                  <a:pt x="960" y="2848"/>
                  <a:pt x="1537" y="2848"/>
                </a:cubicBezTo>
                <a:cubicBezTo>
                  <a:pt x="2324" y="2848"/>
                  <a:pt x="2963" y="2212"/>
                  <a:pt x="2963" y="1423"/>
                </a:cubicBezTo>
                <a:cubicBezTo>
                  <a:pt x="2963" y="848"/>
                  <a:pt x="2615" y="327"/>
                  <a:pt x="2082" y="109"/>
                </a:cubicBezTo>
                <a:cubicBezTo>
                  <a:pt x="1906" y="36"/>
                  <a:pt x="1721" y="0"/>
                  <a:pt x="1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Brief overview of Recordarium</a:t>
            </a:r>
            <a:endParaRPr/>
          </a:p>
        </p:txBody>
      </p:sp>
      <p:sp>
        <p:nvSpPr>
          <p:cNvPr id="529" name="Google Shape;529;p42"/>
          <p:cNvSpPr/>
          <p:nvPr/>
        </p:nvSpPr>
        <p:spPr>
          <a:xfrm>
            <a:off x="541448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2"/>
          <p:cNvSpPr/>
          <p:nvPr/>
        </p:nvSpPr>
        <p:spPr>
          <a:xfrm>
            <a:off x="292913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2"/>
          <p:cNvSpPr/>
          <p:nvPr/>
        </p:nvSpPr>
        <p:spPr>
          <a:xfrm>
            <a:off x="5414484" y="32346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2"/>
          <p:cNvSpPr/>
          <p:nvPr/>
        </p:nvSpPr>
        <p:spPr>
          <a:xfrm>
            <a:off x="2929134" y="32346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2"/>
          <p:cNvSpPr/>
          <p:nvPr/>
        </p:nvSpPr>
        <p:spPr>
          <a:xfrm>
            <a:off x="4433018" y="2897087"/>
            <a:ext cx="277977" cy="277673"/>
          </a:xfrm>
          <a:custGeom>
            <a:avLst/>
            <a:gdLst/>
            <a:ahLst/>
            <a:cxnLst/>
            <a:rect l="l" t="t" r="r" b="b"/>
            <a:pathLst>
              <a:path w="914" h="913" extrusionOk="0">
                <a:moveTo>
                  <a:pt x="457" y="0"/>
                </a:moveTo>
                <a:cubicBezTo>
                  <a:pt x="204" y="0"/>
                  <a:pt x="1" y="206"/>
                  <a:pt x="1" y="457"/>
                </a:cubicBezTo>
                <a:cubicBezTo>
                  <a:pt x="1" y="710"/>
                  <a:pt x="204" y="913"/>
                  <a:pt x="457" y="913"/>
                </a:cubicBezTo>
                <a:cubicBezTo>
                  <a:pt x="708" y="913"/>
                  <a:pt x="914" y="710"/>
                  <a:pt x="914" y="457"/>
                </a:cubicBezTo>
                <a:cubicBezTo>
                  <a:pt x="914" y="206"/>
                  <a:pt x="708"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2"/>
          <p:cNvSpPr txBox="1"/>
          <p:nvPr/>
        </p:nvSpPr>
        <p:spPr>
          <a:xfrm>
            <a:off x="794845" y="1825790"/>
            <a:ext cx="2270162" cy="538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dirty="0">
                <a:solidFill>
                  <a:srgbClr val="474747"/>
                </a:solidFill>
                <a:latin typeface="Questrial"/>
                <a:ea typeface="Questrial"/>
                <a:cs typeface="Questrial"/>
                <a:sym typeface="Questrial"/>
              </a:rPr>
              <a:t>The funeral industry </a:t>
            </a:r>
            <a:r>
              <a:rPr lang="en-GB" sz="1200" dirty="0">
                <a:solidFill>
                  <a:srgbClr val="474747"/>
                </a:solidFill>
                <a:latin typeface="Questrial"/>
                <a:ea typeface="Questrial"/>
                <a:cs typeface="Questrial"/>
                <a:sym typeface="Questrial"/>
              </a:rPr>
              <a:t>has</a:t>
            </a:r>
            <a:r>
              <a:rPr lang="en" sz="1200" dirty="0">
                <a:solidFill>
                  <a:srgbClr val="474747"/>
                </a:solidFill>
                <a:latin typeface="Questrial"/>
                <a:ea typeface="Questrial"/>
                <a:cs typeface="Questrial"/>
                <a:sym typeface="Questrial"/>
              </a:rPr>
              <a:t> a deep negative impact </a:t>
            </a:r>
            <a:r>
              <a:rPr lang="en-GB" sz="1200" dirty="0">
                <a:solidFill>
                  <a:srgbClr val="474747"/>
                </a:solidFill>
                <a:latin typeface="Questrial"/>
                <a:ea typeface="Questrial"/>
                <a:cs typeface="Questrial"/>
                <a:sym typeface="Questrial"/>
              </a:rPr>
              <a:t>o</a:t>
            </a:r>
            <a:r>
              <a:rPr lang="en" sz="1200" dirty="0">
                <a:solidFill>
                  <a:srgbClr val="474747"/>
                </a:solidFill>
                <a:latin typeface="Questrial"/>
                <a:ea typeface="Questrial"/>
                <a:cs typeface="Questrial"/>
                <a:sym typeface="Questrial"/>
              </a:rPr>
              <a:t>n the environment, with direct consequences </a:t>
            </a:r>
            <a:r>
              <a:rPr lang="en-GB" sz="1200" dirty="0">
                <a:solidFill>
                  <a:srgbClr val="474747"/>
                </a:solidFill>
                <a:latin typeface="Questrial"/>
                <a:ea typeface="Questrial"/>
                <a:cs typeface="Questrial"/>
                <a:sym typeface="Questrial"/>
              </a:rPr>
              <a:t>such</a:t>
            </a:r>
            <a:r>
              <a:rPr lang="en" sz="1200" dirty="0">
                <a:solidFill>
                  <a:srgbClr val="474747"/>
                </a:solidFill>
                <a:latin typeface="Questrial"/>
                <a:ea typeface="Questrial"/>
                <a:cs typeface="Questrial"/>
                <a:sym typeface="Questrial"/>
              </a:rPr>
              <a:t> as emissions, waste of water and constant combustion</a:t>
            </a:r>
            <a:endParaRPr sz="1200" dirty="0">
              <a:solidFill>
                <a:srgbClr val="474747"/>
              </a:solidFill>
              <a:latin typeface="Questrial"/>
              <a:ea typeface="Questrial"/>
              <a:cs typeface="Questrial"/>
              <a:sym typeface="Questrial"/>
            </a:endParaRPr>
          </a:p>
        </p:txBody>
      </p:sp>
      <p:sp>
        <p:nvSpPr>
          <p:cNvPr id="536" name="Google Shape;536;p42"/>
          <p:cNvSpPr txBox="1"/>
          <p:nvPr/>
        </p:nvSpPr>
        <p:spPr>
          <a:xfrm>
            <a:off x="6346954" y="1842536"/>
            <a:ext cx="2336727" cy="538200"/>
          </a:xfrm>
          <a:prstGeom prst="rect">
            <a:avLst/>
          </a:prstGeom>
          <a:noFill/>
          <a:ln>
            <a:noFill/>
          </a:ln>
        </p:spPr>
        <p:txBody>
          <a:bodyPr spcFirstLastPara="1" wrap="square" lIns="91425" tIns="91425" rIns="91425" bIns="91425" anchor="t" anchorCtr="0">
            <a:noAutofit/>
          </a:bodyPr>
          <a:lstStyle/>
          <a:p>
            <a:pPr lvl="0"/>
            <a:r>
              <a:rPr lang="en-US" sz="1200" dirty="0">
                <a:solidFill>
                  <a:srgbClr val="474747"/>
                </a:solidFill>
                <a:latin typeface="Questrial"/>
                <a:ea typeface="Questrial"/>
                <a:cs typeface="Questrial"/>
              </a:rPr>
              <a:t>An ecological alternative to burials, where the ashes from the cremated person biodegrade in the earth and serve as </a:t>
            </a:r>
            <a:r>
              <a:rPr lang="en-US" sz="1200" dirty="0" err="1">
                <a:solidFill>
                  <a:srgbClr val="474747"/>
                </a:solidFill>
                <a:latin typeface="Questrial"/>
                <a:ea typeface="Questrial"/>
                <a:cs typeface="Questrial"/>
              </a:rPr>
              <a:t>fertiliser</a:t>
            </a:r>
            <a:r>
              <a:rPr lang="en-US" sz="1200" dirty="0">
                <a:solidFill>
                  <a:srgbClr val="474747"/>
                </a:solidFill>
                <a:latin typeface="Questrial"/>
                <a:ea typeface="Questrial"/>
                <a:cs typeface="Questrial"/>
              </a:rPr>
              <a:t> for the trees and flora.</a:t>
            </a:r>
            <a:endParaRPr lang="en-GB" sz="1200" dirty="0">
              <a:solidFill>
                <a:srgbClr val="474747"/>
              </a:solidFill>
              <a:latin typeface="Questrial"/>
              <a:ea typeface="Questrial"/>
              <a:cs typeface="Questrial"/>
              <a:sym typeface="Questrial"/>
            </a:endParaRPr>
          </a:p>
        </p:txBody>
      </p:sp>
      <p:sp>
        <p:nvSpPr>
          <p:cNvPr id="537" name="Google Shape;537;p42"/>
          <p:cNvSpPr txBox="1"/>
          <p:nvPr/>
        </p:nvSpPr>
        <p:spPr>
          <a:xfrm>
            <a:off x="1223738" y="1422236"/>
            <a:ext cx="2032500" cy="42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Montserrat Black"/>
                <a:ea typeface="Montserrat Black"/>
                <a:cs typeface="Montserrat Black"/>
                <a:sym typeface="Montserrat Black"/>
              </a:rPr>
              <a:t>Challenge</a:t>
            </a:r>
            <a:endParaRPr sz="1600" dirty="0">
              <a:solidFill>
                <a:srgbClr val="000000"/>
              </a:solidFill>
              <a:latin typeface="Montserrat Black"/>
              <a:ea typeface="Montserrat Black"/>
              <a:cs typeface="Montserrat Black"/>
              <a:sym typeface="Montserrat Black"/>
            </a:endParaRPr>
          </a:p>
        </p:txBody>
      </p:sp>
      <p:sp>
        <p:nvSpPr>
          <p:cNvPr id="538" name="Google Shape;538;p42"/>
          <p:cNvSpPr txBox="1"/>
          <p:nvPr/>
        </p:nvSpPr>
        <p:spPr>
          <a:xfrm>
            <a:off x="535677" y="3229621"/>
            <a:ext cx="2399432" cy="4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rgbClr val="000000"/>
                </a:solidFill>
                <a:latin typeface="Montserrat Black"/>
                <a:ea typeface="Montserrat Black"/>
                <a:cs typeface="Montserrat Black"/>
                <a:sym typeface="Montserrat Black"/>
              </a:rPr>
              <a:t>Impact or economic information</a:t>
            </a:r>
            <a:endParaRPr sz="1600" dirty="0">
              <a:solidFill>
                <a:srgbClr val="000000"/>
              </a:solidFill>
              <a:latin typeface="Montserrat Black"/>
              <a:ea typeface="Montserrat Black"/>
              <a:cs typeface="Montserrat Black"/>
              <a:sym typeface="Montserrat Black"/>
            </a:endParaRPr>
          </a:p>
        </p:txBody>
      </p:sp>
      <p:sp>
        <p:nvSpPr>
          <p:cNvPr id="539" name="Google Shape;539;p42"/>
          <p:cNvSpPr txBox="1"/>
          <p:nvPr/>
        </p:nvSpPr>
        <p:spPr>
          <a:xfrm>
            <a:off x="756625" y="3765876"/>
            <a:ext cx="2194800" cy="53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dirty="0">
                <a:solidFill>
                  <a:srgbClr val="474747"/>
                </a:solidFill>
                <a:latin typeface="Questrial"/>
                <a:ea typeface="Questrial"/>
                <a:cs typeface="Questrial"/>
                <a:sym typeface="Questrial"/>
              </a:rPr>
              <a:t>Reduction in emissions and the use of fossil fuels, creation of green jobs, increase human well-being</a:t>
            </a:r>
          </a:p>
        </p:txBody>
      </p:sp>
      <p:sp>
        <p:nvSpPr>
          <p:cNvPr id="540" name="Google Shape;540;p42"/>
          <p:cNvSpPr txBox="1"/>
          <p:nvPr/>
        </p:nvSpPr>
        <p:spPr>
          <a:xfrm>
            <a:off x="6214883" y="1326600"/>
            <a:ext cx="2032500" cy="4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latin typeface="Montserrat Black"/>
                <a:ea typeface="Montserrat Black"/>
                <a:cs typeface="Montserrat Black"/>
                <a:sym typeface="Montserrat Black"/>
              </a:rPr>
              <a:t>Value proposition</a:t>
            </a:r>
            <a:endParaRPr sz="1600" dirty="0">
              <a:solidFill>
                <a:srgbClr val="000000"/>
              </a:solidFill>
              <a:latin typeface="Montserrat Black"/>
              <a:ea typeface="Montserrat Black"/>
              <a:cs typeface="Montserrat Black"/>
              <a:sym typeface="Montserrat Black"/>
            </a:endParaRPr>
          </a:p>
        </p:txBody>
      </p:sp>
      <p:sp>
        <p:nvSpPr>
          <p:cNvPr id="541" name="Google Shape;541;p42"/>
          <p:cNvSpPr txBox="1"/>
          <p:nvPr/>
        </p:nvSpPr>
        <p:spPr>
          <a:xfrm>
            <a:off x="6122990" y="3252047"/>
            <a:ext cx="2032500" cy="420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600">
                <a:latin typeface="Montserrat Black"/>
                <a:ea typeface="Montserrat Black"/>
                <a:cs typeface="Montserrat Black"/>
                <a:sym typeface="Montserrat Black"/>
              </a:rPr>
              <a:t>Description</a:t>
            </a:r>
            <a:endParaRPr sz="1600">
              <a:solidFill>
                <a:srgbClr val="000000"/>
              </a:solidFill>
              <a:latin typeface="Montserrat Black"/>
              <a:ea typeface="Montserrat Black"/>
              <a:cs typeface="Montserrat Black"/>
              <a:sym typeface="Montserrat Black"/>
            </a:endParaRPr>
          </a:p>
        </p:txBody>
      </p:sp>
      <p:sp>
        <p:nvSpPr>
          <p:cNvPr id="542" name="Google Shape;542;p42"/>
          <p:cNvSpPr txBox="1"/>
          <p:nvPr/>
        </p:nvSpPr>
        <p:spPr>
          <a:xfrm>
            <a:off x="6288599" y="3626358"/>
            <a:ext cx="2565327" cy="538200"/>
          </a:xfrm>
          <a:prstGeom prst="rect">
            <a:avLst/>
          </a:prstGeom>
          <a:noFill/>
          <a:ln>
            <a:noFill/>
          </a:ln>
        </p:spPr>
        <p:txBody>
          <a:bodyPr spcFirstLastPara="1" wrap="square" lIns="91425" tIns="91425" rIns="91425" bIns="91425" anchor="t" anchorCtr="0">
            <a:noAutofit/>
          </a:bodyPr>
          <a:lstStyle/>
          <a:p>
            <a:pPr lvl="0"/>
            <a:r>
              <a:rPr lang="en-GB" sz="1200" dirty="0">
                <a:solidFill>
                  <a:srgbClr val="474747"/>
                </a:solidFill>
                <a:latin typeface="Questrial"/>
                <a:ea typeface="Questrial"/>
                <a:cs typeface="Questrial"/>
              </a:rPr>
              <a:t>Development of a forest which will serve as a basis for the spreading of the ashes from the incineration of our beloved ones. </a:t>
            </a:r>
            <a:endParaRPr lang="es-ES" sz="1200" dirty="0">
              <a:solidFill>
                <a:srgbClr val="474747"/>
              </a:solidFill>
              <a:latin typeface="Questrial"/>
              <a:ea typeface="Questrial"/>
              <a:cs typeface="Questrial"/>
              <a:sym typeface="Questrial"/>
            </a:endParaRPr>
          </a:p>
        </p:txBody>
      </p:sp>
      <p:grpSp>
        <p:nvGrpSpPr>
          <p:cNvPr id="543" name="Google Shape;543;p42"/>
          <p:cNvGrpSpPr/>
          <p:nvPr/>
        </p:nvGrpSpPr>
        <p:grpSpPr>
          <a:xfrm>
            <a:off x="3088849" y="2207743"/>
            <a:ext cx="487394" cy="255828"/>
            <a:chOff x="2084325" y="363300"/>
            <a:chExt cx="484150" cy="254100"/>
          </a:xfrm>
        </p:grpSpPr>
        <p:sp>
          <p:nvSpPr>
            <p:cNvPr id="544" name="Google Shape;544;p42"/>
            <p:cNvSpPr/>
            <p:nvPr/>
          </p:nvSpPr>
          <p:spPr>
            <a:xfrm>
              <a:off x="2084325" y="363300"/>
              <a:ext cx="484150" cy="254100"/>
            </a:xfrm>
            <a:custGeom>
              <a:avLst/>
              <a:gdLst/>
              <a:ahLst/>
              <a:cxnLst/>
              <a:rect l="l" t="t" r="r" b="b"/>
              <a:pathLst>
                <a:path w="19366" h="10164" extrusionOk="0">
                  <a:moveTo>
                    <a:pt x="9686" y="1128"/>
                  </a:moveTo>
                  <a:cubicBezTo>
                    <a:pt x="10195" y="1128"/>
                    <a:pt x="10707" y="1226"/>
                    <a:pt x="11196" y="1428"/>
                  </a:cubicBezTo>
                  <a:cubicBezTo>
                    <a:pt x="12671" y="2042"/>
                    <a:pt x="13635" y="3482"/>
                    <a:pt x="13635" y="5081"/>
                  </a:cubicBezTo>
                  <a:cubicBezTo>
                    <a:pt x="13632" y="7264"/>
                    <a:pt x="11864" y="9031"/>
                    <a:pt x="9684" y="9034"/>
                  </a:cubicBezTo>
                  <a:cubicBezTo>
                    <a:pt x="8085" y="9034"/>
                    <a:pt x="6643" y="8071"/>
                    <a:pt x="6032" y="6592"/>
                  </a:cubicBezTo>
                  <a:cubicBezTo>
                    <a:pt x="5420" y="5117"/>
                    <a:pt x="5758" y="3415"/>
                    <a:pt x="6887" y="2286"/>
                  </a:cubicBezTo>
                  <a:cubicBezTo>
                    <a:pt x="7645" y="1530"/>
                    <a:pt x="8657" y="1128"/>
                    <a:pt x="9686" y="1128"/>
                  </a:cubicBezTo>
                  <a:close/>
                  <a:moveTo>
                    <a:pt x="9684" y="1"/>
                  </a:moveTo>
                  <a:cubicBezTo>
                    <a:pt x="4502" y="1"/>
                    <a:pt x="361" y="4512"/>
                    <a:pt x="190" y="4704"/>
                  </a:cubicBezTo>
                  <a:cubicBezTo>
                    <a:pt x="0" y="4918"/>
                    <a:pt x="0" y="5243"/>
                    <a:pt x="190" y="5457"/>
                  </a:cubicBezTo>
                  <a:cubicBezTo>
                    <a:pt x="361" y="5650"/>
                    <a:pt x="4502" y="10164"/>
                    <a:pt x="9684" y="10164"/>
                  </a:cubicBezTo>
                  <a:cubicBezTo>
                    <a:pt x="14867" y="10164"/>
                    <a:pt x="19004" y="5650"/>
                    <a:pt x="19176" y="5457"/>
                  </a:cubicBezTo>
                  <a:cubicBezTo>
                    <a:pt x="19365" y="5243"/>
                    <a:pt x="19365" y="4918"/>
                    <a:pt x="19176" y="4704"/>
                  </a:cubicBezTo>
                  <a:cubicBezTo>
                    <a:pt x="19004" y="4512"/>
                    <a:pt x="14867" y="1"/>
                    <a:pt x="9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5" name="Google Shape;545;p42"/>
            <p:cNvSpPr/>
            <p:nvPr/>
          </p:nvSpPr>
          <p:spPr>
            <a:xfrm>
              <a:off x="2250600" y="419775"/>
              <a:ext cx="145175" cy="141125"/>
            </a:xfrm>
            <a:custGeom>
              <a:avLst/>
              <a:gdLst/>
              <a:ahLst/>
              <a:cxnLst/>
              <a:rect l="l" t="t" r="r" b="b"/>
              <a:pathLst>
                <a:path w="5807" h="5645" extrusionOk="0">
                  <a:moveTo>
                    <a:pt x="3018" y="0"/>
                  </a:moveTo>
                  <a:cubicBezTo>
                    <a:pt x="1922" y="0"/>
                    <a:pt x="929" y="634"/>
                    <a:pt x="468" y="1626"/>
                  </a:cubicBezTo>
                  <a:cubicBezTo>
                    <a:pt x="1" y="2623"/>
                    <a:pt x="158" y="3797"/>
                    <a:pt x="862" y="4637"/>
                  </a:cubicBezTo>
                  <a:cubicBezTo>
                    <a:pt x="1407" y="5287"/>
                    <a:pt x="2203" y="5645"/>
                    <a:pt x="3025" y="5645"/>
                  </a:cubicBezTo>
                  <a:cubicBezTo>
                    <a:pt x="3270" y="5645"/>
                    <a:pt x="3518" y="5613"/>
                    <a:pt x="3762" y="5547"/>
                  </a:cubicBezTo>
                  <a:cubicBezTo>
                    <a:pt x="4825" y="5258"/>
                    <a:pt x="5620" y="4382"/>
                    <a:pt x="5807" y="3297"/>
                  </a:cubicBezTo>
                  <a:lnTo>
                    <a:pt x="5807" y="3297"/>
                  </a:lnTo>
                  <a:cubicBezTo>
                    <a:pt x="5625" y="3356"/>
                    <a:pt x="5446" y="3383"/>
                    <a:pt x="5272" y="3383"/>
                  </a:cubicBezTo>
                  <a:cubicBezTo>
                    <a:pt x="4356" y="3383"/>
                    <a:pt x="3596" y="2626"/>
                    <a:pt x="3596" y="1692"/>
                  </a:cubicBezTo>
                  <a:cubicBezTo>
                    <a:pt x="3596" y="1147"/>
                    <a:pt x="3861" y="633"/>
                    <a:pt x="4307" y="316"/>
                  </a:cubicBezTo>
                  <a:cubicBezTo>
                    <a:pt x="3913" y="112"/>
                    <a:pt x="3476" y="3"/>
                    <a:pt x="3033" y="0"/>
                  </a:cubicBezTo>
                  <a:cubicBezTo>
                    <a:pt x="3028" y="0"/>
                    <a:pt x="3023" y="0"/>
                    <a:pt x="3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46" name="Google Shape;546;p42"/>
          <p:cNvSpPr/>
          <p:nvPr/>
        </p:nvSpPr>
        <p:spPr>
          <a:xfrm>
            <a:off x="3099747" y="3412530"/>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547" name="Google Shape;547;p42"/>
          <p:cNvGrpSpPr/>
          <p:nvPr/>
        </p:nvGrpSpPr>
        <p:grpSpPr>
          <a:xfrm>
            <a:off x="5556062" y="2120663"/>
            <a:ext cx="499025" cy="489519"/>
            <a:chOff x="-1183550" y="3586525"/>
            <a:chExt cx="296175" cy="290550"/>
          </a:xfrm>
        </p:grpSpPr>
        <p:sp>
          <p:nvSpPr>
            <p:cNvPr id="548" name="Google Shape;548;p42"/>
            <p:cNvSpPr/>
            <p:nvPr/>
          </p:nvSpPr>
          <p:spPr>
            <a:xfrm>
              <a:off x="-927575" y="3671500"/>
              <a:ext cx="40200" cy="16575"/>
            </a:xfrm>
            <a:custGeom>
              <a:avLst/>
              <a:gdLst/>
              <a:ahLst/>
              <a:cxnLst/>
              <a:rect l="l" t="t" r="r" b="b"/>
              <a:pathLst>
                <a:path w="1608" h="663" extrusionOk="0">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2"/>
            <p:cNvSpPr/>
            <p:nvPr/>
          </p:nvSpPr>
          <p:spPr>
            <a:xfrm>
              <a:off x="-1183550" y="3671500"/>
              <a:ext cx="39400" cy="16575"/>
            </a:xfrm>
            <a:custGeom>
              <a:avLst/>
              <a:gdLst/>
              <a:ahLst/>
              <a:cxnLst/>
              <a:rect l="l" t="t" r="r" b="b"/>
              <a:pathLst>
                <a:path w="1576" h="663" extrusionOk="0">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2"/>
            <p:cNvSpPr/>
            <p:nvPr/>
          </p:nvSpPr>
          <p:spPr>
            <a:xfrm>
              <a:off x="-944250" y="3603025"/>
              <a:ext cx="39525" cy="26375"/>
            </a:xfrm>
            <a:custGeom>
              <a:avLst/>
              <a:gdLst/>
              <a:ahLst/>
              <a:cxnLst/>
              <a:rect l="l" t="t" r="r" b="b"/>
              <a:pathLst>
                <a:path w="1581" h="1055" extrusionOk="0">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2"/>
            <p:cNvSpPr/>
            <p:nvPr/>
          </p:nvSpPr>
          <p:spPr>
            <a:xfrm>
              <a:off x="-1166200" y="3731225"/>
              <a:ext cx="39700" cy="26075"/>
            </a:xfrm>
            <a:custGeom>
              <a:avLst/>
              <a:gdLst/>
              <a:ahLst/>
              <a:cxnLst/>
              <a:rect l="l" t="t" r="r" b="b"/>
              <a:pathLst>
                <a:path w="1588" h="1043" extrusionOk="0">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p:cNvSpPr/>
            <p:nvPr/>
          </p:nvSpPr>
          <p:spPr>
            <a:xfrm>
              <a:off x="-944925" y="3730950"/>
              <a:ext cx="40200" cy="26375"/>
            </a:xfrm>
            <a:custGeom>
              <a:avLst/>
              <a:gdLst/>
              <a:ahLst/>
              <a:cxnLst/>
              <a:rect l="l" t="t" r="r" b="b"/>
              <a:pathLst>
                <a:path w="1608" h="1055" extrusionOk="0">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2"/>
            <p:cNvSpPr/>
            <p:nvPr/>
          </p:nvSpPr>
          <p:spPr>
            <a:xfrm>
              <a:off x="-1167000" y="3603025"/>
              <a:ext cx="40200" cy="26375"/>
            </a:xfrm>
            <a:custGeom>
              <a:avLst/>
              <a:gdLst/>
              <a:ahLst/>
              <a:cxnLst/>
              <a:rect l="l" t="t" r="r" b="b"/>
              <a:pathLst>
                <a:path w="1608" h="1055" extrusionOk="0">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2"/>
            <p:cNvSpPr/>
            <p:nvPr/>
          </p:nvSpPr>
          <p:spPr>
            <a:xfrm>
              <a:off x="-1065400" y="3658900"/>
              <a:ext cx="59875" cy="77200"/>
            </a:xfrm>
            <a:custGeom>
              <a:avLst/>
              <a:gdLst/>
              <a:ahLst/>
              <a:cxnLst/>
              <a:rect l="l" t="t" r="r" b="b"/>
              <a:pathLst>
                <a:path w="2395" h="3088" extrusionOk="0">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2"/>
            <p:cNvSpPr/>
            <p:nvPr/>
          </p:nvSpPr>
          <p:spPr>
            <a:xfrm>
              <a:off x="-1078000" y="3809325"/>
              <a:ext cx="85075" cy="67750"/>
            </a:xfrm>
            <a:custGeom>
              <a:avLst/>
              <a:gdLst/>
              <a:ahLst/>
              <a:cxnLst/>
              <a:rect l="l" t="t" r="r" b="b"/>
              <a:pathLst>
                <a:path w="3403" h="2710" extrusionOk="0">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2"/>
            <p:cNvSpPr/>
            <p:nvPr/>
          </p:nvSpPr>
          <p:spPr>
            <a:xfrm>
              <a:off x="-1135500" y="3586525"/>
              <a:ext cx="193775" cy="204700"/>
            </a:xfrm>
            <a:custGeom>
              <a:avLst/>
              <a:gdLst/>
              <a:ahLst/>
              <a:cxnLst/>
              <a:rect l="l" t="t" r="r" b="b"/>
              <a:pathLst>
                <a:path w="7751" h="8188" extrusionOk="0">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2"/>
          <p:cNvGrpSpPr/>
          <p:nvPr/>
        </p:nvGrpSpPr>
        <p:grpSpPr>
          <a:xfrm>
            <a:off x="5586536" y="3426643"/>
            <a:ext cx="478363" cy="468815"/>
            <a:chOff x="-60988625" y="3740800"/>
            <a:chExt cx="316650" cy="310350"/>
          </a:xfrm>
        </p:grpSpPr>
        <p:sp>
          <p:nvSpPr>
            <p:cNvPr id="558" name="Google Shape;558;p42"/>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2"/>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2"/>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367"/>
        <p:cNvGrpSpPr/>
        <p:nvPr/>
      </p:nvGrpSpPr>
      <p:grpSpPr>
        <a:xfrm>
          <a:off x="0" y="0"/>
          <a:ext cx="0" cy="0"/>
          <a:chOff x="0" y="0"/>
          <a:chExt cx="0" cy="0"/>
        </a:xfrm>
      </p:grpSpPr>
      <p:sp>
        <p:nvSpPr>
          <p:cNvPr id="369" name="Google Shape;369;p3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err="1"/>
              <a:t>Description</a:t>
            </a:r>
            <a:r>
              <a:rPr lang="es-ES"/>
              <a:t> of </a:t>
            </a:r>
            <a:r>
              <a:rPr lang="es-ES" err="1"/>
              <a:t>Recordarium</a:t>
            </a:r>
            <a:endParaRPr/>
          </a:p>
        </p:txBody>
      </p:sp>
      <p:sp>
        <p:nvSpPr>
          <p:cNvPr id="368" name="Google Shape;368;p33"/>
          <p:cNvSpPr txBox="1">
            <a:spLocks noGrp="1"/>
          </p:cNvSpPr>
          <p:nvPr>
            <p:ph type="body" idx="1"/>
          </p:nvPr>
        </p:nvSpPr>
        <p:spPr>
          <a:xfrm>
            <a:off x="114300" y="981075"/>
            <a:ext cx="8039100" cy="1676400"/>
          </a:xfrm>
          <a:prstGeom prst="rect">
            <a:avLst/>
          </a:prstGeom>
        </p:spPr>
        <p:txBody>
          <a:bodyPr spcFirstLastPara="1" wrap="square" lIns="91425" tIns="91425" rIns="91425" bIns="91425" anchor="t" anchorCtr="0">
            <a:noAutofit/>
          </a:bodyPr>
          <a:lstStyle/>
          <a:p>
            <a:pPr algn="just"/>
            <a:r>
              <a:rPr lang="en-US" sz="1050" dirty="0"/>
              <a:t>In 2019, 417,625 people died in Spain. An average of 1,144 deaths occur each day in Spain, a country with 47 million inhabitants (</a:t>
            </a:r>
            <a:r>
              <a:rPr lang="en-US" sz="1050" dirty="0" err="1"/>
              <a:t>España</a:t>
            </a:r>
            <a:r>
              <a:rPr lang="en-US" sz="1050" dirty="0"/>
              <a:t> - </a:t>
            </a:r>
            <a:r>
              <a:rPr lang="en-US" sz="1050" dirty="0" err="1"/>
              <a:t>Mortalidad</a:t>
            </a:r>
            <a:r>
              <a:rPr lang="en-US" sz="1050" dirty="0"/>
              <a:t> 2019, 2020). 41% of the population already chooses cremation these days, and this share is predicted to rise to 56% by 2025 </a:t>
            </a:r>
            <a:r>
              <a:rPr lang="es-ES" sz="1050" dirty="0"/>
              <a:t>('</a:t>
            </a:r>
            <a:r>
              <a:rPr lang="es-ES" sz="1050" dirty="0" err="1"/>
              <a:t>Recordarium</a:t>
            </a:r>
            <a:r>
              <a:rPr lang="es-ES" sz="1050" dirty="0"/>
              <a:t>', el final ecológico, sostenible y legal para las cenizas de un ser querido, 2020)</a:t>
            </a:r>
            <a:endParaRPr lang="en-US" sz="1050" dirty="0"/>
          </a:p>
          <a:p>
            <a:pPr algn="just"/>
            <a:r>
              <a:rPr lang="en-GB" sz="1050" dirty="0"/>
              <a:t>This industry is quite polluting and its consequences are harmful to public health and the environment. The direct consequences are the production of greenhouse gases </a:t>
            </a:r>
            <a:r>
              <a:rPr lang="en-US" sz="1050" dirty="0"/>
              <a:t>through the combustion of fossil fuels in funeral homes, crematoriums, and other such facilities</a:t>
            </a:r>
            <a:r>
              <a:rPr lang="en-GB" sz="1050" dirty="0"/>
              <a:t>.</a:t>
            </a:r>
            <a:r>
              <a:rPr lang="en-US" sz="1050" dirty="0"/>
              <a:t> Indirect effects, associated with the funeral home but physically </a:t>
            </a:r>
            <a:r>
              <a:rPr lang="en-US" sz="1050" dirty="0" err="1"/>
              <a:t>occuring</a:t>
            </a:r>
            <a:r>
              <a:rPr lang="en-US" sz="1050" dirty="0"/>
              <a:t> elsewhere, include: the wood used to make coffins, the chemicals used in </a:t>
            </a:r>
            <a:r>
              <a:rPr lang="en-US" sz="1050" dirty="0" err="1"/>
              <a:t>thanatopraxy</a:t>
            </a:r>
            <a:r>
              <a:rPr lang="en-US" sz="1050" dirty="0"/>
              <a:t> (body preservation), and the emissions associated with the management of other waste generated</a:t>
            </a:r>
          </a:p>
          <a:p>
            <a:endParaRPr lang="en-US" sz="1100" dirty="0"/>
          </a:p>
          <a:p>
            <a:endParaRPr lang="en-GB" dirty="0"/>
          </a:p>
          <a:p>
            <a:pPr marL="152400" indent="0">
              <a:buNone/>
            </a:pPr>
            <a:r>
              <a:rPr lang="en-GB" dirty="0"/>
              <a:t> </a:t>
            </a:r>
            <a:endParaRPr lang="en-US" dirty="0"/>
          </a:p>
        </p:txBody>
      </p:sp>
      <p:sp>
        <p:nvSpPr>
          <p:cNvPr id="5" name="Google Shape;368;p33"/>
          <p:cNvSpPr txBox="1">
            <a:spLocks/>
          </p:cNvSpPr>
          <p:nvPr/>
        </p:nvSpPr>
        <p:spPr>
          <a:xfrm>
            <a:off x="3695701" y="2535236"/>
            <a:ext cx="4648200" cy="22002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1pPr>
            <a:lvl2pPr marL="914400" marR="0" lvl="1"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2pPr>
            <a:lvl3pPr marL="1371600" marR="0" lvl="2"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3pPr>
            <a:lvl4pPr marL="1828800" marR="0" lvl="3"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4pPr>
            <a:lvl5pPr marL="2286000" marR="0" lvl="4"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5pPr>
            <a:lvl6pPr marL="2743200" marR="0" lvl="5"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6pPr>
            <a:lvl7pPr marL="3200400" marR="0" lvl="6"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7pPr>
            <a:lvl8pPr marL="3657600" marR="0" lvl="7"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8pPr>
            <a:lvl9pPr marL="4114800" marR="0" lvl="8" indent="-304800" algn="l" rtl="0">
              <a:lnSpc>
                <a:spcPct val="100000"/>
              </a:lnSpc>
              <a:spcBef>
                <a:spcPts val="1600"/>
              </a:spcBef>
              <a:spcAft>
                <a:spcPts val="160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9pPr>
          </a:lstStyle>
          <a:p>
            <a:pPr algn="just"/>
            <a:r>
              <a:rPr lang="en-GB" sz="1050" dirty="0" err="1"/>
              <a:t>Recordarium</a:t>
            </a:r>
            <a:r>
              <a:rPr lang="en-GB" sz="1050" dirty="0"/>
              <a:t> is just 30 minutes away from Madrid (Spain). It is a place dedicated to the memory of those who are not with us anymore. A natural environment made up of forests, vineyards, fields and lakes. It is a place where the ashes are used as biodegradable fertilizer for the trees, so that in each tree the positive memory survives and the cycle of life continues. It is a legal alternative to depositing the ashes in a natural and ecological way.</a:t>
            </a:r>
            <a:endParaRPr lang="en-US" sz="1050" dirty="0"/>
          </a:p>
          <a:p>
            <a:pPr algn="just"/>
            <a:r>
              <a:rPr lang="en-GB" sz="1050" dirty="0"/>
              <a:t>It helps reforestation, recuperation and maintenance of a natural environment by planting native trees and flora. </a:t>
            </a:r>
          </a:p>
          <a:p>
            <a:pPr algn="just"/>
            <a:r>
              <a:rPr lang="en-GB" sz="1050" dirty="0" err="1"/>
              <a:t>Recordarium</a:t>
            </a:r>
            <a:r>
              <a:rPr lang="en-GB" sz="1050" dirty="0"/>
              <a:t> is open to every person, respecting every belief. The families can decide their preferred type of ceremony, it being possible to play music, recount memories of the person’s life, and share a video stream, among other services.</a:t>
            </a:r>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2622548"/>
            <a:ext cx="3038476" cy="2025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Google Shape;368;p33"/>
          <p:cNvSpPr txBox="1">
            <a:spLocks/>
          </p:cNvSpPr>
          <p:nvPr/>
        </p:nvSpPr>
        <p:spPr>
          <a:xfrm>
            <a:off x="657224" y="4572000"/>
            <a:ext cx="3200401" cy="41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1pPr>
            <a:lvl2pPr marL="914400" marR="0" lvl="1"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2pPr>
            <a:lvl3pPr marL="1371600" marR="0" lvl="2"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3pPr>
            <a:lvl4pPr marL="1828800" marR="0" lvl="3"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4pPr>
            <a:lvl5pPr marL="2286000" marR="0" lvl="4"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5pPr>
            <a:lvl6pPr marL="2743200" marR="0" lvl="5"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6pPr>
            <a:lvl7pPr marL="3200400" marR="0" lvl="6"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7pPr>
            <a:lvl8pPr marL="3657600" marR="0" lvl="7"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8pPr>
            <a:lvl9pPr marL="4114800" marR="0" lvl="8" indent="-304800" algn="l" rtl="0">
              <a:lnSpc>
                <a:spcPct val="100000"/>
              </a:lnSpc>
              <a:spcBef>
                <a:spcPts val="1600"/>
              </a:spcBef>
              <a:spcAft>
                <a:spcPts val="160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9pPr>
          </a:lstStyle>
          <a:p>
            <a:pPr marL="152400" indent="0">
              <a:buNone/>
            </a:pPr>
            <a:r>
              <a:rPr lang="es-ES" sz="1100"/>
              <a:t>(</a:t>
            </a:r>
            <a:r>
              <a:rPr lang="es-ES" sz="1100" err="1"/>
              <a:t>Recordarium</a:t>
            </a:r>
            <a:r>
              <a:rPr lang="es-ES" sz="1100"/>
              <a:t>, 2020)</a:t>
            </a:r>
            <a:endParaRPr lang="en-US" sz="11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394"/>
        <p:cNvGrpSpPr/>
        <p:nvPr/>
      </p:nvGrpSpPr>
      <p:grpSpPr>
        <a:xfrm>
          <a:off x="0" y="0"/>
          <a:ext cx="0" cy="0"/>
          <a:chOff x="0" y="0"/>
          <a:chExt cx="0" cy="0"/>
        </a:xfrm>
      </p:grpSpPr>
      <p:sp>
        <p:nvSpPr>
          <p:cNvPr id="395" name="Google Shape;395;p35"/>
          <p:cNvSpPr txBox="1">
            <a:spLocks noGrp="1"/>
          </p:cNvSpPr>
          <p:nvPr>
            <p:ph type="title"/>
          </p:nvPr>
        </p:nvSpPr>
        <p:spPr>
          <a:xfrm>
            <a:off x="2257425" y="819149"/>
            <a:ext cx="4264150" cy="532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Value proposition</a:t>
            </a:r>
            <a:endParaRPr/>
          </a:p>
        </p:txBody>
      </p:sp>
      <p:sp>
        <p:nvSpPr>
          <p:cNvPr id="396" name="Google Shape;396;p35"/>
          <p:cNvSpPr txBox="1">
            <a:spLocks noGrp="1"/>
          </p:cNvSpPr>
          <p:nvPr>
            <p:ph type="subTitle" idx="1"/>
          </p:nvPr>
        </p:nvSpPr>
        <p:spPr>
          <a:xfrm>
            <a:off x="1543050" y="1707050"/>
            <a:ext cx="6076950" cy="1409700"/>
          </a:xfrm>
          <a:prstGeom prst="rect">
            <a:avLst/>
          </a:prstGeom>
        </p:spPr>
        <p:txBody>
          <a:bodyPr spcFirstLastPara="1" wrap="square" lIns="91425" tIns="91425" rIns="91425" bIns="91425" anchor="t" anchorCtr="0">
            <a:noAutofit/>
          </a:bodyPr>
          <a:lstStyle/>
          <a:p>
            <a:pPr marL="0" lvl="0" indent="0">
              <a:spcAft>
                <a:spcPts val="1600"/>
              </a:spcAft>
              <a:buClr>
                <a:schemeClr val="dk1"/>
              </a:buClr>
              <a:buSzPts val="1100"/>
            </a:pPr>
            <a:r>
              <a:rPr lang="en-US" dirty="0" err="1"/>
              <a:t>Recordarium</a:t>
            </a:r>
            <a:r>
              <a:rPr lang="en-US" dirty="0"/>
              <a:t> offers a legal and ecological alternative to say goodbye to those who have departed. The clients can choose either to bury the ashes in a biodegradable urn or directly spread the ashes in their favorite part of the facilities. It is a space in nature, a reforestation area, a garden for depositing the ashes of loved ones. It offers an eco-friendly way to become part of the circle of life. In addition, it decreases the amount of land being used for graveyards, which prevent that land being used for other purposes, and imposes no maintenance or land rental costs on the families of the deceased.</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437"/>
        <p:cNvGrpSpPr/>
        <p:nvPr/>
      </p:nvGrpSpPr>
      <p:grpSpPr>
        <a:xfrm>
          <a:off x="0" y="0"/>
          <a:ext cx="0" cy="0"/>
          <a:chOff x="0" y="0"/>
          <a:chExt cx="0" cy="0"/>
        </a:xfrm>
      </p:grpSpPr>
      <p:sp>
        <p:nvSpPr>
          <p:cNvPr id="8" name="Google Shape;395;p35">
            <a:extLst>
              <a:ext uri="{FF2B5EF4-FFF2-40B4-BE49-F238E27FC236}">
                <a16:creationId xmlns:a16="http://schemas.microsoft.com/office/drawing/2014/main" id="{16797879-16EA-4463-B8C3-32C67157B3BB}"/>
              </a:ext>
            </a:extLst>
          </p:cNvPr>
          <p:cNvSpPr txBox="1">
            <a:spLocks noGrp="1"/>
          </p:cNvSpPr>
          <p:nvPr>
            <p:ph type="title"/>
          </p:nvPr>
        </p:nvSpPr>
        <p:spPr>
          <a:xfrm>
            <a:off x="2257425" y="819149"/>
            <a:ext cx="4264150" cy="532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What makes it circular?</a:t>
            </a:r>
            <a:endParaRPr sz="3000"/>
          </a:p>
        </p:txBody>
      </p:sp>
      <p:sp>
        <p:nvSpPr>
          <p:cNvPr id="9" name="Google Shape;396;p35">
            <a:extLst>
              <a:ext uri="{FF2B5EF4-FFF2-40B4-BE49-F238E27FC236}">
                <a16:creationId xmlns:a16="http://schemas.microsoft.com/office/drawing/2014/main" id="{F6990455-BD15-4A40-8B22-33D6C321F7FB}"/>
              </a:ext>
            </a:extLst>
          </p:cNvPr>
          <p:cNvSpPr txBox="1">
            <a:spLocks noGrp="1"/>
          </p:cNvSpPr>
          <p:nvPr>
            <p:ph type="subTitle" idx="1"/>
          </p:nvPr>
        </p:nvSpPr>
        <p:spPr>
          <a:xfrm>
            <a:off x="742950" y="1933575"/>
            <a:ext cx="7267575" cy="2305050"/>
          </a:xfrm>
          <a:prstGeom prst="rect">
            <a:avLst/>
          </a:prstGeom>
        </p:spPr>
        <p:txBody>
          <a:bodyPr spcFirstLastPara="1" wrap="square" lIns="91425" tIns="91425" rIns="91425" bIns="91425" anchor="t" anchorCtr="0">
            <a:noAutofit/>
          </a:bodyPr>
          <a:lstStyle/>
          <a:p>
            <a:pPr algn="just">
              <a:buFont typeface="Arial" pitchFamily="34" charset="0"/>
              <a:buChar char="•"/>
            </a:pPr>
            <a:r>
              <a:rPr lang="es-ES" sz="1400" dirty="0" err="1"/>
              <a:t>The</a:t>
            </a:r>
            <a:r>
              <a:rPr lang="es-ES" sz="1400" dirty="0"/>
              <a:t> </a:t>
            </a:r>
            <a:r>
              <a:rPr lang="es-ES" sz="1400" dirty="0" err="1"/>
              <a:t>main</a:t>
            </a:r>
            <a:r>
              <a:rPr lang="es-ES" sz="1400" dirty="0"/>
              <a:t> idea of </a:t>
            </a:r>
            <a:r>
              <a:rPr lang="es-ES" sz="1400" dirty="0" err="1"/>
              <a:t>Recordarium</a:t>
            </a:r>
            <a:r>
              <a:rPr lang="es-ES" sz="1400" dirty="0"/>
              <a:t> </a:t>
            </a:r>
            <a:r>
              <a:rPr lang="es-ES" sz="1400" dirty="0" err="1"/>
              <a:t>is</a:t>
            </a:r>
            <a:r>
              <a:rPr lang="es-ES" sz="1400" dirty="0"/>
              <a:t> </a:t>
            </a:r>
            <a:r>
              <a:rPr lang="en-US" sz="1400" dirty="0"/>
              <a:t>to allow those who have passed away to return to nature</a:t>
            </a:r>
            <a:r>
              <a:rPr lang="es-ES" sz="1400" dirty="0"/>
              <a:t> </a:t>
            </a:r>
            <a:r>
              <a:rPr lang="es-ES" sz="1400" dirty="0" err="1"/>
              <a:t>by</a:t>
            </a:r>
            <a:r>
              <a:rPr lang="es-ES" sz="1400" dirty="0"/>
              <a:t> </a:t>
            </a:r>
            <a:r>
              <a:rPr lang="es-ES" sz="1400" dirty="0" err="1"/>
              <a:t>using</a:t>
            </a:r>
            <a:r>
              <a:rPr lang="es-ES" sz="1400" dirty="0"/>
              <a:t> </a:t>
            </a:r>
            <a:r>
              <a:rPr lang="es-ES" sz="1400" dirty="0" err="1"/>
              <a:t>their</a:t>
            </a:r>
            <a:r>
              <a:rPr lang="es-ES" sz="1400" dirty="0"/>
              <a:t> </a:t>
            </a:r>
            <a:r>
              <a:rPr lang="es-ES" sz="1400" dirty="0" err="1"/>
              <a:t>ashes</a:t>
            </a:r>
            <a:r>
              <a:rPr lang="es-ES" sz="1400" dirty="0"/>
              <a:t> as </a:t>
            </a:r>
            <a:r>
              <a:rPr lang="es-ES" sz="1400" dirty="0" err="1"/>
              <a:t>ecological</a:t>
            </a:r>
            <a:r>
              <a:rPr lang="es-ES" sz="1400" dirty="0"/>
              <a:t> </a:t>
            </a:r>
            <a:r>
              <a:rPr lang="es-ES" sz="1400" dirty="0" err="1"/>
              <a:t>fertiliser</a:t>
            </a:r>
            <a:r>
              <a:rPr lang="es-ES" sz="1400" dirty="0"/>
              <a:t>, </a:t>
            </a:r>
            <a:r>
              <a:rPr lang="es-ES" sz="1400" dirty="0" err="1"/>
              <a:t>promoting</a:t>
            </a:r>
            <a:r>
              <a:rPr lang="es-ES" sz="1400" dirty="0"/>
              <a:t> </a:t>
            </a:r>
            <a:r>
              <a:rPr lang="es-ES" sz="1400" dirty="0" err="1"/>
              <a:t>reforestation</a:t>
            </a:r>
            <a:r>
              <a:rPr lang="es-ES" sz="1400" dirty="0"/>
              <a:t> and flora </a:t>
            </a:r>
            <a:r>
              <a:rPr lang="es-ES" sz="1400" dirty="0" err="1"/>
              <a:t>maintenance</a:t>
            </a:r>
            <a:r>
              <a:rPr lang="es-ES" sz="1400" dirty="0"/>
              <a:t>.</a:t>
            </a:r>
          </a:p>
          <a:p>
            <a:pPr marL="139700" indent="0" algn="just"/>
            <a:endParaRPr lang="en-US" sz="1400" dirty="0"/>
          </a:p>
          <a:p>
            <a:pPr algn="just">
              <a:buFont typeface="Arial" pitchFamily="34" charset="0"/>
              <a:buChar char="•"/>
            </a:pPr>
            <a:r>
              <a:rPr lang="en-US" sz="1400" dirty="0"/>
              <a:t>The main building which </a:t>
            </a:r>
            <a:r>
              <a:rPr lang="en-US" sz="1400" dirty="0" err="1"/>
              <a:t>Recordarium</a:t>
            </a:r>
            <a:r>
              <a:rPr lang="en-US" sz="1400" dirty="0"/>
              <a:t> use on-site is intended to achieve 100% ecological efficiency and sustainability. They have opted for it to be a lightweight, modular construction without foundations or concrete, which therefore does not harm the environment.</a:t>
            </a:r>
          </a:p>
          <a:p>
            <a:pPr marL="139700" indent="0" algn="just"/>
            <a:endParaRPr lang="en-US" sz="1400" dirty="0"/>
          </a:p>
          <a:p>
            <a:pPr algn="just">
              <a:buFont typeface="Arial" pitchFamily="34" charset="0"/>
              <a:buChar char="•"/>
            </a:pPr>
            <a:r>
              <a:rPr lang="en-US" sz="1400" dirty="0"/>
              <a:t>The building has only one floor, so it does not cause visual contamination and integrates well with its environment as part of the landscape.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400"/>
        <p:cNvGrpSpPr/>
        <p:nvPr/>
      </p:nvGrpSpPr>
      <p:grpSpPr>
        <a:xfrm>
          <a:off x="0" y="0"/>
          <a:ext cx="0" cy="0"/>
          <a:chOff x="0" y="0"/>
          <a:chExt cx="0" cy="0"/>
        </a:xfrm>
      </p:grpSpPr>
      <p:sp>
        <p:nvSpPr>
          <p:cNvPr id="404" name="Google Shape;404;p36"/>
          <p:cNvSpPr txBox="1">
            <a:spLocks noGrp="1"/>
          </p:cNvSpPr>
          <p:nvPr>
            <p:ph type="title"/>
          </p:nvPr>
        </p:nvSpPr>
        <p:spPr>
          <a:xfrm>
            <a:off x="1390547" y="445025"/>
            <a:ext cx="6563266"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Environmental and economic impact</a:t>
            </a:r>
            <a:endParaRPr/>
          </a:p>
        </p:txBody>
      </p:sp>
      <p:sp>
        <p:nvSpPr>
          <p:cNvPr id="402" name="Google Shape;402;p36"/>
          <p:cNvSpPr txBox="1">
            <a:spLocks noGrp="1"/>
          </p:cNvSpPr>
          <p:nvPr>
            <p:ph type="subTitle" idx="2"/>
          </p:nvPr>
        </p:nvSpPr>
        <p:spPr>
          <a:xfrm>
            <a:off x="605594" y="2537400"/>
            <a:ext cx="1881716" cy="1595204"/>
          </a:xfrm>
          <a:prstGeom prst="rect">
            <a:avLst/>
          </a:prstGeom>
        </p:spPr>
        <p:txBody>
          <a:bodyPr spcFirstLastPara="1" wrap="square" lIns="91425" tIns="91425" rIns="91425" bIns="91425" anchor="ctr" anchorCtr="0">
            <a:noAutofit/>
          </a:bodyPr>
          <a:lstStyle/>
          <a:p>
            <a:pPr marL="0" lvl="0" indent="0" algn="l"/>
            <a:r>
              <a:rPr lang="en-US" sz="1200" dirty="0"/>
              <a:t>Use of renewable energy through photovoltaic and thermal solar panels. Aerothermal heating and cooling system.</a:t>
            </a:r>
          </a:p>
          <a:p>
            <a:pPr marL="0" lvl="0" indent="0"/>
            <a:endParaRPr sz="1200" dirty="0"/>
          </a:p>
        </p:txBody>
      </p:sp>
      <p:sp>
        <p:nvSpPr>
          <p:cNvPr id="408" name="Google Shape;408;p36"/>
          <p:cNvSpPr/>
          <p:nvPr/>
        </p:nvSpPr>
        <p:spPr>
          <a:xfrm>
            <a:off x="5006327" y="156682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6"/>
          <p:cNvSpPr/>
          <p:nvPr/>
        </p:nvSpPr>
        <p:spPr>
          <a:xfrm>
            <a:off x="3181581" y="1577528"/>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6"/>
          <p:cNvSpPr/>
          <p:nvPr/>
        </p:nvSpPr>
        <p:spPr>
          <a:xfrm>
            <a:off x="7076568" y="156909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1" name="Google Shape;411;p36"/>
          <p:cNvGrpSpPr/>
          <p:nvPr/>
        </p:nvGrpSpPr>
        <p:grpSpPr>
          <a:xfrm>
            <a:off x="5156722" y="1715766"/>
            <a:ext cx="499833" cy="495005"/>
            <a:chOff x="5049725" y="1435050"/>
            <a:chExt cx="486550" cy="481850"/>
          </a:xfrm>
        </p:grpSpPr>
        <p:sp>
          <p:nvSpPr>
            <p:cNvPr id="412" name="Google Shape;412;p36"/>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3" name="Google Shape;413;p36"/>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4" name="Google Shape;414;p36"/>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5" name="Google Shape;415;p36"/>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16" name="Google Shape;416;p36"/>
          <p:cNvGrpSpPr/>
          <p:nvPr/>
        </p:nvGrpSpPr>
        <p:grpSpPr>
          <a:xfrm>
            <a:off x="3335328" y="1730070"/>
            <a:ext cx="494902" cy="495005"/>
            <a:chOff x="5049725" y="2027900"/>
            <a:chExt cx="481750" cy="481850"/>
          </a:xfrm>
        </p:grpSpPr>
        <p:sp>
          <p:nvSpPr>
            <p:cNvPr id="417" name="Google Shape;417;p36"/>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8" name="Google Shape;418;p36"/>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9" name="Google Shape;419;p36"/>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 name="Google Shape;420;p36"/>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1" name="Google Shape;421;p36"/>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2" name="Google Shape;422;p36"/>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3" name="Google Shape;423;p36"/>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 name="Google Shape;424;p36"/>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25" name="Google Shape;425;p36"/>
          <p:cNvGrpSpPr/>
          <p:nvPr/>
        </p:nvGrpSpPr>
        <p:grpSpPr>
          <a:xfrm>
            <a:off x="7228307" y="1721587"/>
            <a:ext cx="496905" cy="495005"/>
            <a:chOff x="898875" y="4399275"/>
            <a:chExt cx="483700" cy="481850"/>
          </a:xfrm>
        </p:grpSpPr>
        <p:sp>
          <p:nvSpPr>
            <p:cNvPr id="426" name="Google Shape;426;p36"/>
            <p:cNvSpPr/>
            <p:nvPr/>
          </p:nvSpPr>
          <p:spPr>
            <a:xfrm>
              <a:off x="992750" y="4642900"/>
              <a:ext cx="145300" cy="144100"/>
            </a:xfrm>
            <a:custGeom>
              <a:avLst/>
              <a:gdLst/>
              <a:ahLst/>
              <a:cxnLst/>
              <a:rect l="l" t="t" r="r" b="b"/>
              <a:pathLst>
                <a:path w="5812" h="5764" extrusionOk="0">
                  <a:moveTo>
                    <a:pt x="994" y="0"/>
                  </a:moveTo>
                  <a:lnTo>
                    <a:pt x="988" y="12"/>
                  </a:lnTo>
                  <a:cubicBezTo>
                    <a:pt x="988" y="9"/>
                    <a:pt x="991" y="6"/>
                    <a:pt x="991" y="3"/>
                  </a:cubicBezTo>
                  <a:lnTo>
                    <a:pt x="991" y="3"/>
                  </a:lnTo>
                  <a:lnTo>
                    <a:pt x="979" y="27"/>
                  </a:lnTo>
                  <a:lnTo>
                    <a:pt x="108" y="1759"/>
                  </a:lnTo>
                  <a:cubicBezTo>
                    <a:pt x="0" y="1976"/>
                    <a:pt x="42" y="2241"/>
                    <a:pt x="214" y="2415"/>
                  </a:cubicBezTo>
                  <a:lnTo>
                    <a:pt x="3397" y="5598"/>
                  </a:lnTo>
                  <a:cubicBezTo>
                    <a:pt x="3506" y="5707"/>
                    <a:pt x="3649" y="5763"/>
                    <a:pt x="3795" y="5763"/>
                  </a:cubicBezTo>
                  <a:cubicBezTo>
                    <a:pt x="3883" y="5763"/>
                    <a:pt x="3971" y="5743"/>
                    <a:pt x="4053" y="5701"/>
                  </a:cubicBezTo>
                  <a:lnTo>
                    <a:pt x="5797" y="4827"/>
                  </a:lnTo>
                  <a:lnTo>
                    <a:pt x="5800" y="4824"/>
                  </a:lnTo>
                  <a:lnTo>
                    <a:pt x="5812" y="4818"/>
                  </a:lnTo>
                  <a:lnTo>
                    <a:pt x="9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7" name="Google Shape;427;p36"/>
            <p:cNvSpPr/>
            <p:nvPr/>
          </p:nvSpPr>
          <p:spPr>
            <a:xfrm>
              <a:off x="1138025" y="4763350"/>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8" name="Google Shape;428;p36"/>
            <p:cNvSpPr/>
            <p:nvPr/>
          </p:nvSpPr>
          <p:spPr>
            <a:xfrm>
              <a:off x="1269550" y="4399275"/>
              <a:ext cx="113025" cy="112125"/>
            </a:xfrm>
            <a:custGeom>
              <a:avLst/>
              <a:gdLst/>
              <a:ahLst/>
              <a:cxnLst/>
              <a:rect l="l" t="t" r="r" b="b"/>
              <a:pathLst>
                <a:path w="4521" h="4485" extrusionOk="0">
                  <a:moveTo>
                    <a:pt x="3066" y="1"/>
                  </a:moveTo>
                  <a:cubicBezTo>
                    <a:pt x="1947" y="1"/>
                    <a:pt x="938" y="82"/>
                    <a:pt x="0" y="239"/>
                  </a:cubicBezTo>
                  <a:lnTo>
                    <a:pt x="9" y="895"/>
                  </a:lnTo>
                  <a:cubicBezTo>
                    <a:pt x="34" y="2862"/>
                    <a:pt x="1623" y="4452"/>
                    <a:pt x="3590" y="4476"/>
                  </a:cubicBezTo>
                  <a:lnTo>
                    <a:pt x="4243" y="4485"/>
                  </a:lnTo>
                  <a:cubicBezTo>
                    <a:pt x="4439" y="3313"/>
                    <a:pt x="4520" y="2028"/>
                    <a:pt x="4469" y="561"/>
                  </a:cubicBezTo>
                  <a:cubicBezTo>
                    <a:pt x="4457" y="266"/>
                    <a:pt x="4219" y="28"/>
                    <a:pt x="3924" y="16"/>
                  </a:cubicBezTo>
                  <a:cubicBezTo>
                    <a:pt x="3631" y="6"/>
                    <a:pt x="3345" y="1"/>
                    <a:pt x="3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9" name="Google Shape;429;p36"/>
            <p:cNvSpPr/>
            <p:nvPr/>
          </p:nvSpPr>
          <p:spPr>
            <a:xfrm>
              <a:off x="1161975" y="4531175"/>
              <a:ext cx="91400" cy="84350"/>
            </a:xfrm>
            <a:custGeom>
              <a:avLst/>
              <a:gdLst/>
              <a:ahLst/>
              <a:cxnLst/>
              <a:rect l="l" t="t" r="r" b="b"/>
              <a:pathLst>
                <a:path w="3656" h="3374" extrusionOk="0">
                  <a:moveTo>
                    <a:pt x="1821" y="1"/>
                  </a:moveTo>
                  <a:cubicBezTo>
                    <a:pt x="1137" y="1"/>
                    <a:pt x="523" y="415"/>
                    <a:pt x="262" y="1046"/>
                  </a:cubicBezTo>
                  <a:cubicBezTo>
                    <a:pt x="0" y="1678"/>
                    <a:pt x="145" y="2410"/>
                    <a:pt x="633" y="2894"/>
                  </a:cubicBezTo>
                  <a:cubicBezTo>
                    <a:pt x="952" y="3214"/>
                    <a:pt x="1391" y="3373"/>
                    <a:pt x="1830" y="3373"/>
                  </a:cubicBezTo>
                  <a:cubicBezTo>
                    <a:pt x="2269" y="3373"/>
                    <a:pt x="2707" y="3214"/>
                    <a:pt x="3027" y="2894"/>
                  </a:cubicBezTo>
                  <a:cubicBezTo>
                    <a:pt x="3511" y="2410"/>
                    <a:pt x="3656" y="1681"/>
                    <a:pt x="3394" y="1046"/>
                  </a:cubicBezTo>
                  <a:cubicBezTo>
                    <a:pt x="3132" y="413"/>
                    <a:pt x="2515" y="1"/>
                    <a:pt x="1828" y="1"/>
                  </a:cubicBezTo>
                  <a:cubicBezTo>
                    <a:pt x="1826" y="1"/>
                    <a:pt x="1823" y="1"/>
                    <a:pt x="1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0" name="Google Shape;430;p36"/>
            <p:cNvSpPr/>
            <p:nvPr/>
          </p:nvSpPr>
          <p:spPr>
            <a:xfrm>
              <a:off x="1031050" y="4411100"/>
              <a:ext cx="338650" cy="338725"/>
            </a:xfrm>
            <a:custGeom>
              <a:avLst/>
              <a:gdLst/>
              <a:ahLst/>
              <a:cxnLst/>
              <a:rect l="l" t="t" r="r" b="b"/>
              <a:pathLst>
                <a:path w="13546" h="13549" extrusionOk="0">
                  <a:moveTo>
                    <a:pt x="7066" y="3673"/>
                  </a:moveTo>
                  <a:cubicBezTo>
                    <a:pt x="7800" y="3673"/>
                    <a:pt x="8522" y="3960"/>
                    <a:pt x="9062" y="4500"/>
                  </a:cubicBezTo>
                  <a:cubicBezTo>
                    <a:pt x="10170" y="5602"/>
                    <a:pt x="10170" y="7393"/>
                    <a:pt x="9062" y="8492"/>
                  </a:cubicBezTo>
                  <a:cubicBezTo>
                    <a:pt x="8522" y="9032"/>
                    <a:pt x="7800" y="9319"/>
                    <a:pt x="7066" y="9319"/>
                  </a:cubicBezTo>
                  <a:cubicBezTo>
                    <a:pt x="6702" y="9319"/>
                    <a:pt x="6334" y="9248"/>
                    <a:pt x="5984" y="9104"/>
                  </a:cubicBezTo>
                  <a:cubicBezTo>
                    <a:pt x="4930" y="8667"/>
                    <a:pt x="4244" y="7637"/>
                    <a:pt x="4244" y="6496"/>
                  </a:cubicBezTo>
                  <a:cubicBezTo>
                    <a:pt x="4244" y="5355"/>
                    <a:pt x="4930" y="4325"/>
                    <a:pt x="5984" y="3888"/>
                  </a:cubicBezTo>
                  <a:cubicBezTo>
                    <a:pt x="6334" y="3744"/>
                    <a:pt x="6702" y="3673"/>
                    <a:pt x="7066" y="3673"/>
                  </a:cubicBezTo>
                  <a:close/>
                  <a:moveTo>
                    <a:pt x="3868" y="9124"/>
                  </a:moveTo>
                  <a:cubicBezTo>
                    <a:pt x="4006" y="9124"/>
                    <a:pt x="4147" y="9176"/>
                    <a:pt x="4262" y="9290"/>
                  </a:cubicBezTo>
                  <a:cubicBezTo>
                    <a:pt x="4481" y="9510"/>
                    <a:pt x="4481" y="9869"/>
                    <a:pt x="4262" y="10088"/>
                  </a:cubicBezTo>
                  <a:cubicBezTo>
                    <a:pt x="4147" y="10204"/>
                    <a:pt x="4005" y="10255"/>
                    <a:pt x="3866" y="10255"/>
                  </a:cubicBezTo>
                  <a:cubicBezTo>
                    <a:pt x="3576" y="10255"/>
                    <a:pt x="3298" y="10031"/>
                    <a:pt x="3298" y="9691"/>
                  </a:cubicBezTo>
                  <a:cubicBezTo>
                    <a:pt x="3298" y="9350"/>
                    <a:pt x="3577" y="9124"/>
                    <a:pt x="3868" y="9124"/>
                  </a:cubicBezTo>
                  <a:close/>
                  <a:moveTo>
                    <a:pt x="8414" y="1"/>
                  </a:moveTo>
                  <a:cubicBezTo>
                    <a:pt x="6466" y="507"/>
                    <a:pt x="4888" y="1425"/>
                    <a:pt x="3518" y="2846"/>
                  </a:cubicBezTo>
                  <a:cubicBezTo>
                    <a:pt x="2169" y="4244"/>
                    <a:pt x="1000" y="6282"/>
                    <a:pt x="1" y="8212"/>
                  </a:cubicBezTo>
                  <a:lnTo>
                    <a:pt x="5337" y="13548"/>
                  </a:lnTo>
                  <a:cubicBezTo>
                    <a:pt x="7267" y="12549"/>
                    <a:pt x="9309" y="11380"/>
                    <a:pt x="10706" y="10031"/>
                  </a:cubicBezTo>
                  <a:cubicBezTo>
                    <a:pt x="12124" y="8664"/>
                    <a:pt x="13039" y="7086"/>
                    <a:pt x="13545" y="5138"/>
                  </a:cubicBezTo>
                  <a:lnTo>
                    <a:pt x="13112" y="5129"/>
                  </a:lnTo>
                  <a:cubicBezTo>
                    <a:pt x="10534" y="5099"/>
                    <a:pt x="8453" y="3015"/>
                    <a:pt x="8420" y="440"/>
                  </a:cubicBezTo>
                  <a:lnTo>
                    <a:pt x="84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1" name="Google Shape;431;p36"/>
            <p:cNvSpPr/>
            <p:nvPr/>
          </p:nvSpPr>
          <p:spPr>
            <a:xfrm>
              <a:off x="1130500" y="4740450"/>
              <a:ext cx="108950" cy="111250"/>
            </a:xfrm>
            <a:custGeom>
              <a:avLst/>
              <a:gdLst/>
              <a:ahLst/>
              <a:cxnLst/>
              <a:rect l="l" t="t" r="r" b="b"/>
              <a:pathLst>
                <a:path w="4358" h="4450" extrusionOk="0">
                  <a:moveTo>
                    <a:pt x="4358" y="1"/>
                  </a:moveTo>
                  <a:lnTo>
                    <a:pt x="4358" y="1"/>
                  </a:lnTo>
                  <a:cubicBezTo>
                    <a:pt x="2906" y="877"/>
                    <a:pt x="1437" y="1609"/>
                    <a:pt x="1" y="2332"/>
                  </a:cubicBezTo>
                  <a:cubicBezTo>
                    <a:pt x="58" y="3090"/>
                    <a:pt x="112" y="3789"/>
                    <a:pt x="118" y="3882"/>
                  </a:cubicBezTo>
                  <a:cubicBezTo>
                    <a:pt x="118" y="4211"/>
                    <a:pt x="387" y="4450"/>
                    <a:pt x="683" y="4450"/>
                  </a:cubicBezTo>
                  <a:cubicBezTo>
                    <a:pt x="767" y="4450"/>
                    <a:pt x="854" y="4430"/>
                    <a:pt x="937" y="4388"/>
                  </a:cubicBezTo>
                  <a:cubicBezTo>
                    <a:pt x="1039" y="4295"/>
                    <a:pt x="3858" y="3208"/>
                    <a:pt x="4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2" name="Google Shape;432;p36"/>
            <p:cNvSpPr/>
            <p:nvPr/>
          </p:nvSpPr>
          <p:spPr>
            <a:xfrm>
              <a:off x="927325" y="4539825"/>
              <a:ext cx="114150" cy="109800"/>
            </a:xfrm>
            <a:custGeom>
              <a:avLst/>
              <a:gdLst/>
              <a:ahLst/>
              <a:cxnLst/>
              <a:rect l="l" t="t" r="r" b="b"/>
              <a:pathLst>
                <a:path w="4566" h="4392" extrusionOk="0">
                  <a:moveTo>
                    <a:pt x="4565" y="1"/>
                  </a:moveTo>
                  <a:lnTo>
                    <a:pt x="4565" y="1"/>
                  </a:lnTo>
                  <a:cubicBezTo>
                    <a:pt x="1268" y="459"/>
                    <a:pt x="184" y="3334"/>
                    <a:pt x="91" y="3437"/>
                  </a:cubicBezTo>
                  <a:cubicBezTo>
                    <a:pt x="0" y="3611"/>
                    <a:pt x="9" y="3822"/>
                    <a:pt x="112" y="3988"/>
                  </a:cubicBezTo>
                  <a:cubicBezTo>
                    <a:pt x="295" y="4286"/>
                    <a:pt x="606" y="4232"/>
                    <a:pt x="723" y="4256"/>
                  </a:cubicBezTo>
                  <a:lnTo>
                    <a:pt x="2214" y="4391"/>
                  </a:lnTo>
                  <a:cubicBezTo>
                    <a:pt x="2945" y="2928"/>
                    <a:pt x="3680" y="1458"/>
                    <a:pt x="45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3" name="Google Shape;433;p36"/>
            <p:cNvSpPr/>
            <p:nvPr/>
          </p:nvSpPr>
          <p:spPr>
            <a:xfrm>
              <a:off x="898875" y="4711550"/>
              <a:ext cx="170825" cy="169575"/>
            </a:xfrm>
            <a:custGeom>
              <a:avLst/>
              <a:gdLst/>
              <a:ahLst/>
              <a:cxnLst/>
              <a:rect l="l" t="t" r="r" b="b"/>
              <a:pathLst>
                <a:path w="6833" h="6783" extrusionOk="0">
                  <a:moveTo>
                    <a:pt x="2846" y="1"/>
                  </a:moveTo>
                  <a:cubicBezTo>
                    <a:pt x="1747" y="1052"/>
                    <a:pt x="503" y="4602"/>
                    <a:pt x="63" y="6050"/>
                  </a:cubicBezTo>
                  <a:cubicBezTo>
                    <a:pt x="0" y="6252"/>
                    <a:pt x="54" y="6469"/>
                    <a:pt x="202" y="6616"/>
                  </a:cubicBezTo>
                  <a:cubicBezTo>
                    <a:pt x="309" y="6724"/>
                    <a:pt x="454" y="6782"/>
                    <a:pt x="602" y="6782"/>
                  </a:cubicBezTo>
                  <a:cubicBezTo>
                    <a:pt x="656" y="6782"/>
                    <a:pt x="711" y="6774"/>
                    <a:pt x="765" y="6758"/>
                  </a:cubicBezTo>
                  <a:cubicBezTo>
                    <a:pt x="2225" y="6318"/>
                    <a:pt x="5782" y="5084"/>
                    <a:pt x="6833" y="3981"/>
                  </a:cubicBezTo>
                  <a:cubicBezTo>
                    <a:pt x="6655" y="3900"/>
                    <a:pt x="6492" y="3789"/>
                    <a:pt x="6354" y="3650"/>
                  </a:cubicBezTo>
                  <a:lnTo>
                    <a:pt x="5167" y="2464"/>
                  </a:lnTo>
                  <a:lnTo>
                    <a:pt x="4767" y="2861"/>
                  </a:lnTo>
                  <a:cubicBezTo>
                    <a:pt x="4658" y="2967"/>
                    <a:pt x="4517" y="3020"/>
                    <a:pt x="4375" y="3020"/>
                  </a:cubicBezTo>
                  <a:cubicBezTo>
                    <a:pt x="4231" y="3020"/>
                    <a:pt x="4086" y="2965"/>
                    <a:pt x="3975" y="2855"/>
                  </a:cubicBezTo>
                  <a:cubicBezTo>
                    <a:pt x="3758" y="2638"/>
                    <a:pt x="3755" y="2286"/>
                    <a:pt x="3969" y="2063"/>
                  </a:cubicBezTo>
                  <a:lnTo>
                    <a:pt x="4369" y="1663"/>
                  </a:lnTo>
                  <a:lnTo>
                    <a:pt x="3171" y="464"/>
                  </a:lnTo>
                  <a:cubicBezTo>
                    <a:pt x="3035" y="329"/>
                    <a:pt x="2927" y="172"/>
                    <a:pt x="2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 name="Google Shape;532;p42">
            <a:extLst>
              <a:ext uri="{FF2B5EF4-FFF2-40B4-BE49-F238E27FC236}">
                <a16:creationId xmlns:a16="http://schemas.microsoft.com/office/drawing/2014/main" id="{25ED6147-4B11-48B0-9A63-C0D27A3B2EFB}"/>
              </a:ext>
            </a:extLst>
          </p:cNvPr>
          <p:cNvSpPr/>
          <p:nvPr/>
        </p:nvSpPr>
        <p:spPr>
          <a:xfrm>
            <a:off x="1217222" y="1578141"/>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46;p42">
            <a:extLst>
              <a:ext uri="{FF2B5EF4-FFF2-40B4-BE49-F238E27FC236}">
                <a16:creationId xmlns:a16="http://schemas.microsoft.com/office/drawing/2014/main" id="{A7A7A563-4D2A-4605-B309-5B970831932E}"/>
              </a:ext>
            </a:extLst>
          </p:cNvPr>
          <p:cNvSpPr/>
          <p:nvPr/>
        </p:nvSpPr>
        <p:spPr>
          <a:xfrm>
            <a:off x="1387835" y="1756071"/>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 name="Google Shape;402;p36"/>
          <p:cNvSpPr txBox="1">
            <a:spLocks noGrp="1"/>
          </p:cNvSpPr>
          <p:nvPr>
            <p:ph type="subTitle" idx="2"/>
          </p:nvPr>
        </p:nvSpPr>
        <p:spPr>
          <a:xfrm>
            <a:off x="2522412" y="2704471"/>
            <a:ext cx="2005570" cy="1595204"/>
          </a:xfrm>
          <a:prstGeom prst="rect">
            <a:avLst/>
          </a:prstGeom>
        </p:spPr>
        <p:txBody>
          <a:bodyPr spcFirstLastPara="1" wrap="square" lIns="91425" tIns="91425" rIns="91425" bIns="91425" anchor="ctr" anchorCtr="0">
            <a:noAutofit/>
          </a:bodyPr>
          <a:lstStyle/>
          <a:p>
            <a:pPr marL="0" lvl="0" indent="0" algn="l"/>
            <a:r>
              <a:rPr lang="en-US" sz="1200" dirty="0"/>
              <a:t>Natural supply of water from their own well, with water pumped up during the hours in which they produce energy in order to make maximum use of renewable energy. Wastewater evacuation with compact anaerobic purification.</a:t>
            </a:r>
            <a:endParaRPr sz="1200" dirty="0"/>
          </a:p>
        </p:txBody>
      </p:sp>
      <p:sp>
        <p:nvSpPr>
          <p:cNvPr id="33" name="Google Shape;402;p36"/>
          <p:cNvSpPr txBox="1">
            <a:spLocks noGrp="1"/>
          </p:cNvSpPr>
          <p:nvPr>
            <p:ph type="subTitle" idx="2"/>
          </p:nvPr>
        </p:nvSpPr>
        <p:spPr>
          <a:xfrm>
            <a:off x="4623831" y="2919646"/>
            <a:ext cx="2005570" cy="1595204"/>
          </a:xfrm>
          <a:prstGeom prst="rect">
            <a:avLst/>
          </a:prstGeom>
        </p:spPr>
        <p:txBody>
          <a:bodyPr spcFirstLastPara="1" wrap="square" lIns="91425" tIns="91425" rIns="91425" bIns="91425" anchor="ctr" anchorCtr="0">
            <a:noAutofit/>
          </a:bodyPr>
          <a:lstStyle/>
          <a:p>
            <a:pPr marL="0" indent="0" algn="l"/>
            <a:r>
              <a:rPr lang="en-US" sz="1050" dirty="0"/>
              <a:t>Contribution to the UN Sustainable Development Goals (SDG’s):</a:t>
            </a:r>
          </a:p>
          <a:p>
            <a:pPr marL="0" lvl="0" indent="0" algn="l"/>
            <a:r>
              <a:rPr lang="es-ES" sz="1000" dirty="0"/>
              <a:t>SDG 6: </a:t>
            </a:r>
            <a:r>
              <a:rPr lang="en-GB" sz="1000" dirty="0"/>
              <a:t>Clean water and sanitation</a:t>
            </a:r>
          </a:p>
          <a:p>
            <a:pPr marL="0" lvl="0" indent="0" algn="l"/>
            <a:r>
              <a:rPr lang="en-GB" sz="1000" dirty="0"/>
              <a:t>SDG 7: Affordable and clean energy</a:t>
            </a:r>
          </a:p>
          <a:p>
            <a:pPr marL="0" lvl="0" indent="0" algn="l"/>
            <a:r>
              <a:rPr lang="en-GB" sz="1000" dirty="0"/>
              <a:t>SDG 8: Decent work and economic growth</a:t>
            </a:r>
          </a:p>
          <a:p>
            <a:pPr marL="0" lvl="0" indent="0" algn="l"/>
            <a:r>
              <a:rPr lang="en-GB" sz="1000" dirty="0"/>
              <a:t>SDG 9: Industry, innovation and infrastructure</a:t>
            </a:r>
          </a:p>
          <a:p>
            <a:pPr marL="0" lvl="0" indent="0" algn="l"/>
            <a:r>
              <a:rPr lang="en-GB" sz="1000" dirty="0"/>
              <a:t>SDG 12: Responsible consumption and production</a:t>
            </a:r>
          </a:p>
          <a:p>
            <a:pPr marL="0" lvl="0" indent="0" algn="l"/>
            <a:r>
              <a:rPr lang="en-GB" sz="1000" dirty="0"/>
              <a:t>SDG 13: Climate action</a:t>
            </a:r>
          </a:p>
          <a:p>
            <a:pPr marL="0" lvl="0" indent="0" algn="l"/>
            <a:r>
              <a:rPr lang="en-GB" sz="1000" dirty="0"/>
              <a:t>SDG 15: Life on land</a:t>
            </a:r>
          </a:p>
        </p:txBody>
      </p:sp>
      <p:sp>
        <p:nvSpPr>
          <p:cNvPr id="2" name="1 Rectángulo"/>
          <p:cNvSpPr/>
          <p:nvPr/>
        </p:nvSpPr>
        <p:spPr>
          <a:xfrm>
            <a:off x="6752106" y="2537400"/>
            <a:ext cx="1586862" cy="830997"/>
          </a:xfrm>
          <a:prstGeom prst="rect">
            <a:avLst/>
          </a:prstGeom>
        </p:spPr>
        <p:txBody>
          <a:bodyPr wrap="square">
            <a:spAutoFit/>
          </a:bodyPr>
          <a:lstStyle/>
          <a:p>
            <a:pPr>
              <a:buClr>
                <a:schemeClr val="dk2"/>
              </a:buClr>
              <a:buSzPts val="1400"/>
            </a:pPr>
            <a:r>
              <a:rPr lang="en-US" sz="1200" dirty="0">
                <a:solidFill>
                  <a:schemeClr val="dk2"/>
                </a:solidFill>
                <a:latin typeface="Questrial"/>
                <a:ea typeface="Questrial"/>
                <a:cs typeface="Questrial"/>
                <a:sym typeface="Questrial"/>
              </a:rPr>
              <a:t>Ecological mission involving replanting local trees and plants.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895"/>
        <p:cNvGrpSpPr/>
        <p:nvPr/>
      </p:nvGrpSpPr>
      <p:grpSpPr>
        <a:xfrm>
          <a:off x="0" y="0"/>
          <a:ext cx="0" cy="0"/>
          <a:chOff x="0" y="0"/>
          <a:chExt cx="0" cy="0"/>
        </a:xfrm>
      </p:grpSpPr>
      <p:sp>
        <p:nvSpPr>
          <p:cNvPr id="896" name="Google Shape;896;p58"/>
          <p:cNvSpPr txBox="1">
            <a:spLocks noGrp="1"/>
          </p:cNvSpPr>
          <p:nvPr>
            <p:ph type="title"/>
          </p:nvPr>
        </p:nvSpPr>
        <p:spPr>
          <a:xfrm>
            <a:off x="746998" y="540676"/>
            <a:ext cx="7650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Re</a:t>
            </a:r>
            <a:r>
              <a:rPr lang="es-ES" dirty="0"/>
              <a:t>ferences and </a:t>
            </a:r>
            <a:r>
              <a:rPr lang="en-GB" dirty="0"/>
              <a:t>useful info</a:t>
            </a:r>
          </a:p>
        </p:txBody>
      </p:sp>
      <p:pic>
        <p:nvPicPr>
          <p:cNvPr id="6" name="Obraz 3" descr="Immagine che contiene disegnando, cibo, segnale, piatto&#10;&#10;Descrizione generata automaticamente">
            <a:extLst>
              <a:ext uri="{FF2B5EF4-FFF2-40B4-BE49-F238E27FC236}">
                <a16:creationId xmlns:a16="http://schemas.microsoft.com/office/drawing/2014/main" id="{065A045F-1B99-8B4A-A97B-7DA41D16E78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471071" y="91732"/>
            <a:ext cx="407513" cy="502285"/>
          </a:xfrm>
          <a:prstGeom prst="rect">
            <a:avLst/>
          </a:prstGeom>
        </p:spPr>
      </p:pic>
      <p:pic>
        <p:nvPicPr>
          <p:cNvPr id="7" name="Imagem 6" descr="EU flag-Erasmus+_FRASE">
            <a:extLst>
              <a:ext uri="{FF2B5EF4-FFF2-40B4-BE49-F238E27FC236}">
                <a16:creationId xmlns:a16="http://schemas.microsoft.com/office/drawing/2014/main" id="{06F7EC76-5D8C-A743-9599-B3A199EB581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676715" y="145071"/>
            <a:ext cx="1379855" cy="395605"/>
          </a:xfrm>
          <a:prstGeom prst="rect">
            <a:avLst/>
          </a:prstGeom>
          <a:noFill/>
          <a:ln>
            <a:noFill/>
          </a:ln>
        </p:spPr>
      </p:pic>
      <p:sp>
        <p:nvSpPr>
          <p:cNvPr id="11" name="Google Shape;897;p58">
            <a:extLst>
              <a:ext uri="{FF2B5EF4-FFF2-40B4-BE49-F238E27FC236}">
                <a16:creationId xmlns:a16="http://schemas.microsoft.com/office/drawing/2014/main" id="{803B19EC-9CE9-B143-8164-3240CAB76CE5}"/>
              </a:ext>
            </a:extLst>
          </p:cNvPr>
          <p:cNvSpPr txBox="1">
            <a:spLocks/>
          </p:cNvSpPr>
          <p:nvPr/>
        </p:nvSpPr>
        <p:spPr>
          <a:xfrm>
            <a:off x="922097" y="1034156"/>
            <a:ext cx="7299802" cy="24221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1pPr>
            <a:lvl2pPr marL="914400" marR="0" lvl="1"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2pPr>
            <a:lvl3pPr marL="1371600" marR="0" lvl="2"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3pPr>
            <a:lvl4pPr marL="1828800" marR="0" lvl="3"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4pPr>
            <a:lvl5pPr marL="2286000" marR="0" lvl="4"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5pPr>
            <a:lvl6pPr marL="2743200" marR="0" lvl="5"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6pPr>
            <a:lvl7pPr marL="3200400" marR="0" lvl="6"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7pPr>
            <a:lvl8pPr marL="3657600" marR="0" lvl="7"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8pPr>
            <a:lvl9pPr marL="4114800" marR="0" lvl="8" indent="-317500" algn="ctr" rtl="0">
              <a:lnSpc>
                <a:spcPct val="100000"/>
              </a:lnSpc>
              <a:spcBef>
                <a:spcPts val="1600"/>
              </a:spcBef>
              <a:spcAft>
                <a:spcPts val="160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9pPr>
          </a:lstStyle>
          <a:p>
            <a:pPr marL="0" indent="0">
              <a:spcBef>
                <a:spcPts val="1600"/>
              </a:spcBef>
              <a:buFont typeface="Questrial"/>
              <a:buNone/>
            </a:pPr>
            <a:r>
              <a:rPr lang="en-GB" sz="1200" dirty="0">
                <a:solidFill>
                  <a:schemeClr val="dk1"/>
                </a:solidFill>
                <a:latin typeface="Montserrat Black"/>
                <a:ea typeface="Montserrat Black"/>
                <a:cs typeface="Montserrat Black"/>
                <a:sym typeface="Montserrat Black"/>
              </a:rPr>
              <a:t>References</a:t>
            </a:r>
            <a:r>
              <a:rPr lang="es-ES" dirty="0">
                <a:solidFill>
                  <a:schemeClr val="dk1"/>
                </a:solidFill>
                <a:latin typeface="Montserrat Black"/>
                <a:ea typeface="Montserrat Black"/>
                <a:cs typeface="Montserrat Black"/>
                <a:sym typeface="Montserrat Black"/>
              </a:rPr>
              <a:t>:</a:t>
            </a:r>
          </a:p>
          <a:p>
            <a:pPr marL="171450" indent="-171450">
              <a:spcBef>
                <a:spcPts val="1600"/>
              </a:spcBef>
            </a:pPr>
            <a:r>
              <a:rPr lang="en-GB" sz="1000" dirty="0"/>
              <a:t>datosmacro.com. 2020. </a:t>
            </a:r>
            <a:r>
              <a:rPr lang="es-ES" sz="1000" i="1" dirty="0"/>
              <a:t>España - Mortalidad </a:t>
            </a:r>
            <a:r>
              <a:rPr lang="en-GB" sz="1000" i="1" dirty="0"/>
              <a:t>2019</a:t>
            </a:r>
            <a:r>
              <a:rPr lang="en-GB" sz="1000" dirty="0"/>
              <a:t>. [online] Available at: &lt;https://datosmacro.expansion.com/demografia/mortalidad/espana#:~:text=En%202019%20murieron%20en%20Espa%C3%B1a,poblaci%C3%B3n%20en%20Espa%C3%B1a%20por%20sexos&gt; [Accessed 3 December 2020].</a:t>
            </a:r>
          </a:p>
          <a:p>
            <a:pPr marL="171450" indent="-171450">
              <a:spcBef>
                <a:spcPts val="1600"/>
              </a:spcBef>
            </a:pPr>
            <a:r>
              <a:rPr lang="es-ES" sz="1000" dirty="0" err="1"/>
              <a:t>Nius</a:t>
            </a:r>
            <a:r>
              <a:rPr lang="es-ES" sz="1000" dirty="0"/>
              <a:t> </a:t>
            </a:r>
            <a:r>
              <a:rPr lang="en-GB" sz="1000" dirty="0" err="1"/>
              <a:t>Diario</a:t>
            </a:r>
            <a:r>
              <a:rPr lang="en-GB" sz="1000" dirty="0"/>
              <a:t>. 2020. </a:t>
            </a:r>
            <a:r>
              <a:rPr lang="es-ES" sz="1000" i="1" dirty="0"/>
              <a:t>'</a:t>
            </a:r>
            <a:r>
              <a:rPr lang="es-ES" sz="1000" i="1" dirty="0" err="1"/>
              <a:t>Recordarium</a:t>
            </a:r>
            <a:r>
              <a:rPr lang="es-ES" sz="1000" i="1" dirty="0"/>
              <a:t>', El final ecológico, sostenible y legal para las cenizas de un ser querido</a:t>
            </a:r>
            <a:r>
              <a:rPr lang="en-GB" sz="1000" i="1" dirty="0"/>
              <a:t>.</a:t>
            </a:r>
            <a:r>
              <a:rPr lang="en-GB" sz="1000" dirty="0"/>
              <a:t> [online] Available at: &lt;https://www.niusdiario.es/sociedad/recordarium-espacio-bosque-recuerdo-cenizas-ecologico-sostenible_18_3033720043.html&gt; [Accessed 4 December 2020].</a:t>
            </a:r>
          </a:p>
          <a:p>
            <a:pPr marL="171450" indent="-171450">
              <a:spcBef>
                <a:spcPts val="1600"/>
              </a:spcBef>
            </a:pPr>
            <a:r>
              <a:rPr lang="be-BY" sz="1000" dirty="0"/>
              <a:t>Recordarium - Donde descansarán las cenizas de tu ser querido. 2020. </a:t>
            </a:r>
            <a:r>
              <a:rPr lang="be-BY" sz="1000" i="1" dirty="0"/>
              <a:t>Enterrar o esparcir las cenizas de tu ser querido en Recordarium</a:t>
            </a:r>
            <a:r>
              <a:rPr lang="be-BY" sz="1000" dirty="0"/>
              <a:t>. [online] Available at: &lt;https://www.recordarium.com/&gt; [Accessed 3 December </a:t>
            </a:r>
            <a:r>
              <a:rPr lang="be-BY" sz="1050" dirty="0"/>
              <a:t>2020].</a:t>
            </a:r>
          </a:p>
          <a:p>
            <a:pPr marL="0" indent="0">
              <a:spcBef>
                <a:spcPts val="1600"/>
              </a:spcBef>
              <a:buNone/>
            </a:pPr>
            <a:endParaRPr lang="es-ES" dirty="0">
              <a:solidFill>
                <a:schemeClr val="dk1"/>
              </a:solidFill>
              <a:latin typeface="Montserrat Black"/>
            </a:endParaRPr>
          </a:p>
        </p:txBody>
      </p:sp>
      <p:sp>
        <p:nvSpPr>
          <p:cNvPr id="4" name="3 Rectángulo"/>
          <p:cNvSpPr/>
          <p:nvPr/>
        </p:nvSpPr>
        <p:spPr>
          <a:xfrm>
            <a:off x="2286000" y="1771531"/>
            <a:ext cx="4572000" cy="253916"/>
          </a:xfrm>
          <a:prstGeom prst="rect">
            <a:avLst/>
          </a:prstGeom>
        </p:spPr>
        <p:txBody>
          <a:bodyPr>
            <a:spAutoFit/>
          </a:bodyPr>
          <a:lstStyle/>
          <a:p>
            <a:pPr marL="171450" indent="-171450" algn="ctr">
              <a:spcBef>
                <a:spcPts val="1600"/>
              </a:spcBef>
              <a:buClr>
                <a:schemeClr val="dk2"/>
              </a:buClr>
              <a:buSzPts val="1400"/>
              <a:buFont typeface="Questrial"/>
              <a:buChar char="●"/>
            </a:pPr>
            <a:endParaRPr lang="en-US" sz="1050">
              <a:solidFill>
                <a:schemeClr val="dk2"/>
              </a:solidFill>
              <a:latin typeface="Questrial"/>
              <a:ea typeface="Questrial"/>
              <a:cs typeface="Questrial"/>
              <a:sym typeface="Questrial"/>
            </a:endParaRPr>
          </a:p>
        </p:txBody>
      </p:sp>
      <p:sp>
        <p:nvSpPr>
          <p:cNvPr id="9" name="Rettangolo 1">
            <a:extLst>
              <a:ext uri="{FF2B5EF4-FFF2-40B4-BE49-F238E27FC236}">
                <a16:creationId xmlns:a16="http://schemas.microsoft.com/office/drawing/2014/main" id="{43178C86-EC47-41A4-A5D1-C028F5E99F78}"/>
              </a:ext>
            </a:extLst>
          </p:cNvPr>
          <p:cNvSpPr/>
          <p:nvPr/>
        </p:nvSpPr>
        <p:spPr>
          <a:xfrm>
            <a:off x="992481" y="3329745"/>
            <a:ext cx="7159034" cy="461665"/>
          </a:xfrm>
          <a:prstGeom prst="rect">
            <a:avLst/>
          </a:prstGeom>
        </p:spPr>
        <p:txBody>
          <a:bodyPr wrap="square">
            <a:spAutoFit/>
          </a:bodyPr>
          <a:lstStyle/>
          <a:p>
            <a:r>
              <a:rPr lang="en-GB" sz="1200" dirty="0">
                <a:solidFill>
                  <a:schemeClr val="dk2"/>
                </a:solidFill>
                <a:latin typeface="Questrial"/>
                <a:sym typeface="Questrial"/>
              </a:rPr>
              <a:t>The related content to this case study has been identified from the public information which is published by the owners of the content</a:t>
            </a:r>
            <a:r>
              <a:rPr lang="it-IT" sz="1200" dirty="0">
                <a:solidFill>
                  <a:schemeClr val="dk2"/>
                </a:solidFill>
                <a:latin typeface="Questrial"/>
                <a:sym typeface="Questrial"/>
              </a:rPr>
              <a:t>.</a:t>
            </a:r>
            <a:endParaRPr lang="en-US" sz="1200" dirty="0">
              <a:solidFill>
                <a:schemeClr val="dk2"/>
              </a:solidFill>
              <a:latin typeface="Questrial"/>
              <a:sym typeface="Questrial"/>
            </a:endParaRPr>
          </a:p>
        </p:txBody>
      </p:sp>
      <p:sp>
        <p:nvSpPr>
          <p:cNvPr id="10" name="Rettangolo 2">
            <a:extLst>
              <a:ext uri="{FF2B5EF4-FFF2-40B4-BE49-F238E27FC236}">
                <a16:creationId xmlns:a16="http://schemas.microsoft.com/office/drawing/2014/main" id="{AAB22766-C3AA-4D68-A568-C829E1C21C20}"/>
              </a:ext>
            </a:extLst>
          </p:cNvPr>
          <p:cNvSpPr/>
          <p:nvPr/>
        </p:nvSpPr>
        <p:spPr>
          <a:xfrm>
            <a:off x="956430" y="3791410"/>
            <a:ext cx="7440570" cy="830997"/>
          </a:xfrm>
          <a:prstGeom prst="rect">
            <a:avLst/>
          </a:prstGeom>
        </p:spPr>
        <p:txBody>
          <a:bodyPr wrap="square">
            <a:spAutoFit/>
          </a:bodyPr>
          <a:lstStyle/>
          <a:p>
            <a:r>
              <a:rPr lang="en-GB" sz="1200" dirty="0">
                <a:solidFill>
                  <a:schemeClr val="dk2"/>
                </a:solidFill>
                <a:latin typeface="Questrial"/>
              </a:rPr>
              <a:t>Disclaimer:</a:t>
            </a:r>
          </a:p>
          <a:p>
            <a:r>
              <a:rPr lang="en-GB" sz="1200" dirty="0">
                <a:solidFill>
                  <a:schemeClr val="dk2"/>
                </a:solidFill>
                <a:latin typeface="Questria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US" sz="1200" dirty="0"/>
          </a:p>
        </p:txBody>
      </p:sp>
    </p:spTree>
    <p:extLst>
      <p:ext uri="{BB962C8B-B14F-4D97-AF65-F5344CB8AC3E}">
        <p14:creationId xmlns:p14="http://schemas.microsoft.com/office/powerpoint/2010/main" val="3445175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12" name="Imagen 11" descr="Un dibujo de una persona&#10;&#10;Descripción generada automáticamente con confianza baja">
            <a:extLst>
              <a:ext uri="{FF2B5EF4-FFF2-40B4-BE49-F238E27FC236}">
                <a16:creationId xmlns:a16="http://schemas.microsoft.com/office/drawing/2014/main" id="{012E477F-56D9-4052-A7F8-D9C03E23ACC0}"/>
              </a:ext>
            </a:extLst>
          </p:cNvPr>
          <p:cNvPicPr>
            <a:picLocks noChangeAspect="1"/>
          </p:cNvPicPr>
          <p:nvPr/>
        </p:nvPicPr>
        <p:blipFill>
          <a:blip r:embed="rId3">
            <a:duotone>
              <a:prstClr val="black"/>
              <a:schemeClr val="accent2">
                <a:lumMod val="75000"/>
                <a:tint val="45000"/>
                <a:satMod val="400000"/>
              </a:schemeClr>
            </a:duotone>
          </a:blip>
          <a:stretch>
            <a:fillRect/>
          </a:stretch>
        </p:blipFill>
        <p:spPr>
          <a:xfrm>
            <a:off x="-241859" y="1552150"/>
            <a:ext cx="5015877" cy="2633335"/>
          </a:xfrm>
          <a:prstGeom prst="rect">
            <a:avLst/>
          </a:prstGeom>
        </p:spPr>
      </p:pic>
      <p:sp>
        <p:nvSpPr>
          <p:cNvPr id="362" name="Google Shape;362;p32"/>
          <p:cNvSpPr txBox="1">
            <a:spLocks noGrp="1"/>
          </p:cNvSpPr>
          <p:nvPr>
            <p:ph type="ctrTitle"/>
          </p:nvPr>
        </p:nvSpPr>
        <p:spPr>
          <a:xfrm>
            <a:off x="4317655" y="1028337"/>
            <a:ext cx="4417381" cy="154341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dirty="0"/>
              <a:t>MARGENT FARM: FLAT HOUSE</a:t>
            </a:r>
            <a:endParaRPr sz="3200" dirty="0"/>
          </a:p>
        </p:txBody>
      </p:sp>
      <p:sp>
        <p:nvSpPr>
          <p:cNvPr id="363" name="Google Shape;363;p32"/>
          <p:cNvSpPr txBox="1">
            <a:spLocks noGrp="1"/>
          </p:cNvSpPr>
          <p:nvPr>
            <p:ph type="subTitle" idx="1"/>
          </p:nvPr>
        </p:nvSpPr>
        <p:spPr>
          <a:xfrm>
            <a:off x="4465679" y="2687058"/>
            <a:ext cx="4121335" cy="75236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800" dirty="0"/>
              <a:t>Construction and Demolition</a:t>
            </a:r>
          </a:p>
          <a:p>
            <a:pPr marL="0" lvl="0" indent="0" algn="ctr" rtl="0">
              <a:spcBef>
                <a:spcPts val="0"/>
              </a:spcBef>
              <a:spcAft>
                <a:spcPts val="0"/>
              </a:spcAft>
              <a:buNone/>
            </a:pPr>
            <a:r>
              <a:rPr lang="en-US" sz="1600" dirty="0"/>
              <a:t>Identified case study from the research at International level (UK)</a:t>
            </a:r>
          </a:p>
        </p:txBody>
      </p:sp>
      <p:pic>
        <p:nvPicPr>
          <p:cNvPr id="7" name="Imagen 6" descr="Icono  Descripción generada automáticamente">
            <a:extLst>
              <a:ext uri="{FF2B5EF4-FFF2-40B4-BE49-F238E27FC236}">
                <a16:creationId xmlns:a16="http://schemas.microsoft.com/office/drawing/2014/main" id="{C9C80291-CA15-4B03-A9AE-C01638D0BB01}"/>
              </a:ext>
            </a:extLst>
          </p:cNvPr>
          <p:cNvPicPr>
            <a:picLocks noChangeAspect="1"/>
          </p:cNvPicPr>
          <p:nvPr/>
        </p:nvPicPr>
        <p:blipFill>
          <a:blip r:embed="rId4"/>
          <a:stretch>
            <a:fillRect/>
          </a:stretch>
        </p:blipFill>
        <p:spPr>
          <a:xfrm>
            <a:off x="6160655" y="295982"/>
            <a:ext cx="1670293" cy="423124"/>
          </a:xfrm>
          <a:prstGeom prst="rect">
            <a:avLst/>
          </a:prstGeom>
        </p:spPr>
      </p:pic>
      <p:pic>
        <p:nvPicPr>
          <p:cNvPr id="9" name="Gráfico 8" descr="Marca1 con relleno sólido">
            <a:extLst>
              <a:ext uri="{FF2B5EF4-FFF2-40B4-BE49-F238E27FC236}">
                <a16:creationId xmlns:a16="http://schemas.microsoft.com/office/drawing/2014/main" id="{D21B0F26-E821-4070-B503-CBB05BF33C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1577" y="1958710"/>
            <a:ext cx="389004" cy="389004"/>
          </a:xfrm>
          <a:prstGeom prst="rect">
            <a:avLst/>
          </a:prstGeom>
        </p:spPr>
      </p:pic>
      <p:pic>
        <p:nvPicPr>
          <p:cNvPr id="10" name="Imagen 9" descr="Logotipo  Descripción generada automáticamente">
            <a:extLst>
              <a:ext uri="{FF2B5EF4-FFF2-40B4-BE49-F238E27FC236}">
                <a16:creationId xmlns:a16="http://schemas.microsoft.com/office/drawing/2014/main" id="{691EA92A-01F4-4AC2-B291-842364294231}"/>
              </a:ext>
            </a:extLst>
          </p:cNvPr>
          <p:cNvPicPr>
            <a:picLocks noChangeAspect="1"/>
          </p:cNvPicPr>
          <p:nvPr/>
        </p:nvPicPr>
        <p:blipFill>
          <a:blip r:embed="rId7"/>
          <a:stretch>
            <a:fillRect/>
          </a:stretch>
        </p:blipFill>
        <p:spPr>
          <a:xfrm>
            <a:off x="1019685" y="179043"/>
            <a:ext cx="495304" cy="584191"/>
          </a:xfrm>
          <a:prstGeom prst="rect">
            <a:avLst/>
          </a:prstGeom>
        </p:spPr>
      </p:pic>
      <p:pic>
        <p:nvPicPr>
          <p:cNvPr id="11" name="Imagen 10" descr="Imagen que contiene firmar, naranja, azul, gente  Descripción generada automáticamente">
            <a:extLst>
              <a:ext uri="{FF2B5EF4-FFF2-40B4-BE49-F238E27FC236}">
                <a16:creationId xmlns:a16="http://schemas.microsoft.com/office/drawing/2014/main" id="{EA25E2E0-23F8-43A0-BBD7-0CE4DC33EE17}"/>
              </a:ext>
            </a:extLst>
          </p:cNvPr>
          <p:cNvPicPr>
            <a:picLocks noChangeAspect="1"/>
          </p:cNvPicPr>
          <p:nvPr/>
        </p:nvPicPr>
        <p:blipFill>
          <a:blip r:embed="rId8"/>
          <a:stretch>
            <a:fillRect/>
          </a:stretch>
        </p:blipFill>
        <p:spPr>
          <a:xfrm>
            <a:off x="1588647" y="281369"/>
            <a:ext cx="1646808" cy="37953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42"/>
          <p:cNvSpPr/>
          <p:nvPr/>
        </p:nvSpPr>
        <p:spPr>
          <a:xfrm>
            <a:off x="3088925" y="1630325"/>
            <a:ext cx="2924674" cy="2811175"/>
          </a:xfrm>
          <a:custGeom>
            <a:avLst/>
            <a:gdLst/>
            <a:ahLst/>
            <a:cxnLst/>
            <a:rect l="l" t="t" r="r" b="b"/>
            <a:pathLst>
              <a:path w="2963" h="2848" extrusionOk="0">
                <a:moveTo>
                  <a:pt x="1537" y="751"/>
                </a:moveTo>
                <a:cubicBezTo>
                  <a:pt x="1908" y="751"/>
                  <a:pt x="2209" y="1052"/>
                  <a:pt x="2212" y="1423"/>
                </a:cubicBezTo>
                <a:cubicBezTo>
                  <a:pt x="2212" y="1829"/>
                  <a:pt x="1879" y="2098"/>
                  <a:pt x="1533" y="2098"/>
                </a:cubicBezTo>
                <a:cubicBezTo>
                  <a:pt x="1367" y="2098"/>
                  <a:pt x="1199" y="2037"/>
                  <a:pt x="1063" y="1900"/>
                </a:cubicBezTo>
                <a:cubicBezTo>
                  <a:pt x="639" y="1476"/>
                  <a:pt x="940" y="751"/>
                  <a:pt x="1537" y="751"/>
                </a:cubicBezTo>
                <a:close/>
                <a:moveTo>
                  <a:pt x="1537" y="0"/>
                </a:moveTo>
                <a:cubicBezTo>
                  <a:pt x="1167" y="0"/>
                  <a:pt x="804" y="144"/>
                  <a:pt x="530" y="416"/>
                </a:cubicBezTo>
                <a:cubicBezTo>
                  <a:pt x="124" y="825"/>
                  <a:pt x="0" y="1437"/>
                  <a:pt x="221" y="1970"/>
                </a:cubicBezTo>
                <a:cubicBezTo>
                  <a:pt x="442" y="2500"/>
                  <a:pt x="960" y="2848"/>
                  <a:pt x="1537" y="2848"/>
                </a:cubicBezTo>
                <a:cubicBezTo>
                  <a:pt x="2324" y="2848"/>
                  <a:pt x="2963" y="2212"/>
                  <a:pt x="2963" y="1423"/>
                </a:cubicBezTo>
                <a:cubicBezTo>
                  <a:pt x="2963" y="848"/>
                  <a:pt x="2615" y="327"/>
                  <a:pt x="2082" y="109"/>
                </a:cubicBezTo>
                <a:cubicBezTo>
                  <a:pt x="1906" y="36"/>
                  <a:pt x="1721" y="0"/>
                  <a:pt x="1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Brief overview of the Case Study</a:t>
            </a:r>
            <a:endParaRPr dirty="0"/>
          </a:p>
        </p:txBody>
      </p:sp>
      <p:sp>
        <p:nvSpPr>
          <p:cNvPr id="529" name="Google Shape;529;p42"/>
          <p:cNvSpPr/>
          <p:nvPr/>
        </p:nvSpPr>
        <p:spPr>
          <a:xfrm>
            <a:off x="541448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2"/>
          <p:cNvSpPr/>
          <p:nvPr/>
        </p:nvSpPr>
        <p:spPr>
          <a:xfrm>
            <a:off x="292913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2"/>
          <p:cNvSpPr/>
          <p:nvPr/>
        </p:nvSpPr>
        <p:spPr>
          <a:xfrm>
            <a:off x="5414484" y="32346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2"/>
          <p:cNvSpPr/>
          <p:nvPr/>
        </p:nvSpPr>
        <p:spPr>
          <a:xfrm>
            <a:off x="2929134" y="32346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2"/>
          <p:cNvSpPr/>
          <p:nvPr/>
        </p:nvSpPr>
        <p:spPr>
          <a:xfrm>
            <a:off x="4433018" y="2897087"/>
            <a:ext cx="277977" cy="277673"/>
          </a:xfrm>
          <a:custGeom>
            <a:avLst/>
            <a:gdLst/>
            <a:ahLst/>
            <a:cxnLst/>
            <a:rect l="l" t="t" r="r" b="b"/>
            <a:pathLst>
              <a:path w="914" h="913" extrusionOk="0">
                <a:moveTo>
                  <a:pt x="457" y="0"/>
                </a:moveTo>
                <a:cubicBezTo>
                  <a:pt x="204" y="0"/>
                  <a:pt x="1" y="206"/>
                  <a:pt x="1" y="457"/>
                </a:cubicBezTo>
                <a:cubicBezTo>
                  <a:pt x="1" y="710"/>
                  <a:pt x="204" y="913"/>
                  <a:pt x="457" y="913"/>
                </a:cubicBezTo>
                <a:cubicBezTo>
                  <a:pt x="708" y="913"/>
                  <a:pt x="914" y="710"/>
                  <a:pt x="914" y="457"/>
                </a:cubicBezTo>
                <a:cubicBezTo>
                  <a:pt x="914" y="206"/>
                  <a:pt x="708"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2"/>
          <p:cNvSpPr txBox="1"/>
          <p:nvPr/>
        </p:nvSpPr>
        <p:spPr>
          <a:xfrm>
            <a:off x="614057" y="1351704"/>
            <a:ext cx="2321003" cy="143858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rgbClr val="474747"/>
                </a:solidFill>
                <a:latin typeface="Questrial"/>
                <a:ea typeface="Questrial"/>
                <a:cs typeface="Questrial"/>
                <a:sym typeface="Questrial"/>
              </a:rPr>
              <a:t>Many of the core materials used in construction are carbon intensive and also difficult to separate and reuse at their end of life stage. </a:t>
            </a:r>
            <a:endParaRPr lang="es-ES" dirty="0">
              <a:solidFill>
                <a:srgbClr val="474747"/>
              </a:solidFill>
              <a:latin typeface="Questrial"/>
              <a:ea typeface="Questrial"/>
              <a:cs typeface="Questrial"/>
              <a:sym typeface="Questrial"/>
            </a:endParaRPr>
          </a:p>
        </p:txBody>
      </p:sp>
      <p:sp>
        <p:nvSpPr>
          <p:cNvPr id="536" name="Google Shape;536;p42"/>
          <p:cNvSpPr txBox="1"/>
          <p:nvPr/>
        </p:nvSpPr>
        <p:spPr>
          <a:xfrm>
            <a:off x="535290" y="3531760"/>
            <a:ext cx="2476610" cy="126364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rgbClr val="474747"/>
                </a:solidFill>
                <a:latin typeface="Questrial"/>
                <a:ea typeface="Questrial"/>
                <a:cs typeface="Questrial"/>
                <a:sym typeface="Questrial"/>
              </a:rPr>
              <a:t>Hemp is increasingly being employed as an eco-friendly building material because of its ability to sequester carbon.</a:t>
            </a:r>
            <a:endParaRPr lang="es-ES" dirty="0">
              <a:solidFill>
                <a:srgbClr val="474747"/>
              </a:solidFill>
              <a:latin typeface="Questrial"/>
              <a:ea typeface="Questrial"/>
              <a:cs typeface="Questrial"/>
              <a:sym typeface="Questrial"/>
            </a:endParaRPr>
          </a:p>
        </p:txBody>
      </p:sp>
      <p:sp>
        <p:nvSpPr>
          <p:cNvPr id="537" name="Google Shape;537;p42"/>
          <p:cNvSpPr txBox="1"/>
          <p:nvPr/>
        </p:nvSpPr>
        <p:spPr>
          <a:xfrm>
            <a:off x="1369886" y="1037899"/>
            <a:ext cx="2032500" cy="42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Montserrat Black"/>
                <a:ea typeface="Montserrat Black"/>
                <a:cs typeface="Montserrat Black"/>
                <a:sym typeface="Montserrat Black"/>
              </a:rPr>
              <a:t>Challenge</a:t>
            </a:r>
            <a:endParaRPr sz="1600" dirty="0">
              <a:solidFill>
                <a:srgbClr val="000000"/>
              </a:solidFill>
              <a:latin typeface="Montserrat Black"/>
              <a:ea typeface="Montserrat Black"/>
              <a:cs typeface="Montserrat Black"/>
              <a:sym typeface="Montserrat Black"/>
            </a:endParaRPr>
          </a:p>
        </p:txBody>
      </p:sp>
      <p:sp>
        <p:nvSpPr>
          <p:cNvPr id="538" name="Google Shape;538;p42"/>
          <p:cNvSpPr txBox="1"/>
          <p:nvPr/>
        </p:nvSpPr>
        <p:spPr>
          <a:xfrm>
            <a:off x="420311" y="2945388"/>
            <a:ext cx="2399432" cy="4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rgbClr val="000000"/>
                </a:solidFill>
                <a:latin typeface="Montserrat Black"/>
                <a:ea typeface="Montserrat Black"/>
                <a:cs typeface="Montserrat Black"/>
                <a:sym typeface="Montserrat Black"/>
              </a:rPr>
              <a:t>Impact or economic information</a:t>
            </a:r>
            <a:endParaRPr sz="1600" dirty="0">
              <a:solidFill>
                <a:srgbClr val="000000"/>
              </a:solidFill>
              <a:latin typeface="Montserrat Black"/>
              <a:ea typeface="Montserrat Black"/>
              <a:cs typeface="Montserrat Black"/>
              <a:sym typeface="Montserrat Black"/>
            </a:endParaRPr>
          </a:p>
        </p:txBody>
      </p:sp>
      <p:sp>
        <p:nvSpPr>
          <p:cNvPr id="539" name="Google Shape;539;p42"/>
          <p:cNvSpPr txBox="1"/>
          <p:nvPr/>
        </p:nvSpPr>
        <p:spPr>
          <a:xfrm>
            <a:off x="6113630" y="1599695"/>
            <a:ext cx="2336088" cy="161398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rgbClr val="474747"/>
                </a:solidFill>
                <a:latin typeface="Questrial"/>
                <a:ea typeface="Questrial"/>
                <a:cs typeface="Questrial"/>
                <a:sym typeface="Questrial"/>
              </a:rPr>
              <a:t>Development of an innovative bio-based material, “hempcrete”, using their own crop, to use on construction. </a:t>
            </a:r>
          </a:p>
        </p:txBody>
      </p:sp>
      <p:sp>
        <p:nvSpPr>
          <p:cNvPr id="540" name="Google Shape;540;p42"/>
          <p:cNvSpPr txBox="1"/>
          <p:nvPr/>
        </p:nvSpPr>
        <p:spPr>
          <a:xfrm>
            <a:off x="6179967" y="1041325"/>
            <a:ext cx="2032500" cy="4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latin typeface="Montserrat Black"/>
                <a:ea typeface="Montserrat Black"/>
                <a:cs typeface="Montserrat Black"/>
                <a:sym typeface="Montserrat Black"/>
              </a:rPr>
              <a:t>Value proposition</a:t>
            </a:r>
            <a:endParaRPr sz="1600" dirty="0">
              <a:solidFill>
                <a:srgbClr val="000000"/>
              </a:solidFill>
              <a:latin typeface="Montserrat Black"/>
              <a:ea typeface="Montserrat Black"/>
              <a:cs typeface="Montserrat Black"/>
              <a:sym typeface="Montserrat Black"/>
            </a:endParaRPr>
          </a:p>
        </p:txBody>
      </p:sp>
      <p:sp>
        <p:nvSpPr>
          <p:cNvPr id="541" name="Google Shape;541;p42"/>
          <p:cNvSpPr txBox="1"/>
          <p:nvPr/>
        </p:nvSpPr>
        <p:spPr>
          <a:xfrm>
            <a:off x="6121123" y="3013990"/>
            <a:ext cx="2032500" cy="420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600" dirty="0">
                <a:latin typeface="Montserrat Black"/>
                <a:ea typeface="Montserrat Black"/>
                <a:cs typeface="Montserrat Black"/>
                <a:sym typeface="Montserrat Black"/>
              </a:rPr>
              <a:t>Description</a:t>
            </a:r>
            <a:endParaRPr sz="1600" dirty="0">
              <a:solidFill>
                <a:srgbClr val="000000"/>
              </a:solidFill>
              <a:latin typeface="Montserrat Black"/>
              <a:ea typeface="Montserrat Black"/>
              <a:cs typeface="Montserrat Black"/>
              <a:sym typeface="Montserrat Black"/>
            </a:endParaRPr>
          </a:p>
        </p:txBody>
      </p:sp>
      <p:sp>
        <p:nvSpPr>
          <p:cNvPr id="542" name="Google Shape;542;p42"/>
          <p:cNvSpPr txBox="1"/>
          <p:nvPr/>
        </p:nvSpPr>
        <p:spPr>
          <a:xfrm>
            <a:off x="6271107" y="3303518"/>
            <a:ext cx="2337603" cy="161398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rgbClr val="474747"/>
                </a:solidFill>
                <a:latin typeface="Questrial"/>
                <a:ea typeface="Questrial"/>
                <a:cs typeface="Questrial"/>
                <a:sym typeface="Questrial"/>
              </a:rPr>
              <a:t>Flat House is located on Margent Farm, a 53-acre farming facility that aims to show off the capabilities of hemp – a fast-growing strain of the cannabis plant.</a:t>
            </a:r>
            <a:endParaRPr lang="es-ES" dirty="0">
              <a:solidFill>
                <a:srgbClr val="474747"/>
              </a:solidFill>
              <a:latin typeface="Questrial"/>
              <a:ea typeface="Questrial"/>
              <a:cs typeface="Questrial"/>
              <a:sym typeface="Questrial"/>
            </a:endParaRPr>
          </a:p>
        </p:txBody>
      </p:sp>
      <p:grpSp>
        <p:nvGrpSpPr>
          <p:cNvPr id="543" name="Google Shape;543;p42"/>
          <p:cNvGrpSpPr/>
          <p:nvPr/>
        </p:nvGrpSpPr>
        <p:grpSpPr>
          <a:xfrm>
            <a:off x="3088849" y="2207743"/>
            <a:ext cx="487394" cy="255828"/>
            <a:chOff x="2084325" y="363300"/>
            <a:chExt cx="484150" cy="254100"/>
          </a:xfrm>
        </p:grpSpPr>
        <p:sp>
          <p:nvSpPr>
            <p:cNvPr id="544" name="Google Shape;544;p42"/>
            <p:cNvSpPr/>
            <p:nvPr/>
          </p:nvSpPr>
          <p:spPr>
            <a:xfrm>
              <a:off x="2084325" y="363300"/>
              <a:ext cx="484150" cy="254100"/>
            </a:xfrm>
            <a:custGeom>
              <a:avLst/>
              <a:gdLst/>
              <a:ahLst/>
              <a:cxnLst/>
              <a:rect l="l" t="t" r="r" b="b"/>
              <a:pathLst>
                <a:path w="19366" h="10164" extrusionOk="0">
                  <a:moveTo>
                    <a:pt x="9686" y="1128"/>
                  </a:moveTo>
                  <a:cubicBezTo>
                    <a:pt x="10195" y="1128"/>
                    <a:pt x="10707" y="1226"/>
                    <a:pt x="11196" y="1428"/>
                  </a:cubicBezTo>
                  <a:cubicBezTo>
                    <a:pt x="12671" y="2042"/>
                    <a:pt x="13635" y="3482"/>
                    <a:pt x="13635" y="5081"/>
                  </a:cubicBezTo>
                  <a:cubicBezTo>
                    <a:pt x="13632" y="7264"/>
                    <a:pt x="11864" y="9031"/>
                    <a:pt x="9684" y="9034"/>
                  </a:cubicBezTo>
                  <a:cubicBezTo>
                    <a:pt x="8085" y="9034"/>
                    <a:pt x="6643" y="8071"/>
                    <a:pt x="6032" y="6592"/>
                  </a:cubicBezTo>
                  <a:cubicBezTo>
                    <a:pt x="5420" y="5117"/>
                    <a:pt x="5758" y="3415"/>
                    <a:pt x="6887" y="2286"/>
                  </a:cubicBezTo>
                  <a:cubicBezTo>
                    <a:pt x="7645" y="1530"/>
                    <a:pt x="8657" y="1128"/>
                    <a:pt x="9686" y="1128"/>
                  </a:cubicBezTo>
                  <a:close/>
                  <a:moveTo>
                    <a:pt x="9684" y="1"/>
                  </a:moveTo>
                  <a:cubicBezTo>
                    <a:pt x="4502" y="1"/>
                    <a:pt x="361" y="4512"/>
                    <a:pt x="190" y="4704"/>
                  </a:cubicBezTo>
                  <a:cubicBezTo>
                    <a:pt x="0" y="4918"/>
                    <a:pt x="0" y="5243"/>
                    <a:pt x="190" y="5457"/>
                  </a:cubicBezTo>
                  <a:cubicBezTo>
                    <a:pt x="361" y="5650"/>
                    <a:pt x="4502" y="10164"/>
                    <a:pt x="9684" y="10164"/>
                  </a:cubicBezTo>
                  <a:cubicBezTo>
                    <a:pt x="14867" y="10164"/>
                    <a:pt x="19004" y="5650"/>
                    <a:pt x="19176" y="5457"/>
                  </a:cubicBezTo>
                  <a:cubicBezTo>
                    <a:pt x="19365" y="5243"/>
                    <a:pt x="19365" y="4918"/>
                    <a:pt x="19176" y="4704"/>
                  </a:cubicBezTo>
                  <a:cubicBezTo>
                    <a:pt x="19004" y="4512"/>
                    <a:pt x="14867" y="1"/>
                    <a:pt x="9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5" name="Google Shape;545;p42"/>
            <p:cNvSpPr/>
            <p:nvPr/>
          </p:nvSpPr>
          <p:spPr>
            <a:xfrm>
              <a:off x="2250600" y="419775"/>
              <a:ext cx="145175" cy="141125"/>
            </a:xfrm>
            <a:custGeom>
              <a:avLst/>
              <a:gdLst/>
              <a:ahLst/>
              <a:cxnLst/>
              <a:rect l="l" t="t" r="r" b="b"/>
              <a:pathLst>
                <a:path w="5807" h="5645" extrusionOk="0">
                  <a:moveTo>
                    <a:pt x="3018" y="0"/>
                  </a:moveTo>
                  <a:cubicBezTo>
                    <a:pt x="1922" y="0"/>
                    <a:pt x="929" y="634"/>
                    <a:pt x="468" y="1626"/>
                  </a:cubicBezTo>
                  <a:cubicBezTo>
                    <a:pt x="1" y="2623"/>
                    <a:pt x="158" y="3797"/>
                    <a:pt x="862" y="4637"/>
                  </a:cubicBezTo>
                  <a:cubicBezTo>
                    <a:pt x="1407" y="5287"/>
                    <a:pt x="2203" y="5645"/>
                    <a:pt x="3025" y="5645"/>
                  </a:cubicBezTo>
                  <a:cubicBezTo>
                    <a:pt x="3270" y="5645"/>
                    <a:pt x="3518" y="5613"/>
                    <a:pt x="3762" y="5547"/>
                  </a:cubicBezTo>
                  <a:cubicBezTo>
                    <a:pt x="4825" y="5258"/>
                    <a:pt x="5620" y="4382"/>
                    <a:pt x="5807" y="3297"/>
                  </a:cubicBezTo>
                  <a:lnTo>
                    <a:pt x="5807" y="3297"/>
                  </a:lnTo>
                  <a:cubicBezTo>
                    <a:pt x="5625" y="3356"/>
                    <a:pt x="5446" y="3383"/>
                    <a:pt x="5272" y="3383"/>
                  </a:cubicBezTo>
                  <a:cubicBezTo>
                    <a:pt x="4356" y="3383"/>
                    <a:pt x="3596" y="2626"/>
                    <a:pt x="3596" y="1692"/>
                  </a:cubicBezTo>
                  <a:cubicBezTo>
                    <a:pt x="3596" y="1147"/>
                    <a:pt x="3861" y="633"/>
                    <a:pt x="4307" y="316"/>
                  </a:cubicBezTo>
                  <a:cubicBezTo>
                    <a:pt x="3913" y="112"/>
                    <a:pt x="3476" y="3"/>
                    <a:pt x="3033" y="0"/>
                  </a:cubicBezTo>
                  <a:cubicBezTo>
                    <a:pt x="3028" y="0"/>
                    <a:pt x="3023" y="0"/>
                    <a:pt x="3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46" name="Google Shape;546;p42"/>
          <p:cNvSpPr/>
          <p:nvPr/>
        </p:nvSpPr>
        <p:spPr>
          <a:xfrm>
            <a:off x="3099747" y="3412530"/>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547" name="Google Shape;547;p42"/>
          <p:cNvGrpSpPr/>
          <p:nvPr/>
        </p:nvGrpSpPr>
        <p:grpSpPr>
          <a:xfrm>
            <a:off x="5556062" y="2120663"/>
            <a:ext cx="499025" cy="489519"/>
            <a:chOff x="-1183550" y="3586525"/>
            <a:chExt cx="296175" cy="290550"/>
          </a:xfrm>
        </p:grpSpPr>
        <p:sp>
          <p:nvSpPr>
            <p:cNvPr id="548" name="Google Shape;548;p42"/>
            <p:cNvSpPr/>
            <p:nvPr/>
          </p:nvSpPr>
          <p:spPr>
            <a:xfrm>
              <a:off x="-927575" y="3671500"/>
              <a:ext cx="40200" cy="16575"/>
            </a:xfrm>
            <a:custGeom>
              <a:avLst/>
              <a:gdLst/>
              <a:ahLst/>
              <a:cxnLst/>
              <a:rect l="l" t="t" r="r" b="b"/>
              <a:pathLst>
                <a:path w="1608" h="663" extrusionOk="0">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2"/>
            <p:cNvSpPr/>
            <p:nvPr/>
          </p:nvSpPr>
          <p:spPr>
            <a:xfrm>
              <a:off x="-1183550" y="3671500"/>
              <a:ext cx="39400" cy="16575"/>
            </a:xfrm>
            <a:custGeom>
              <a:avLst/>
              <a:gdLst/>
              <a:ahLst/>
              <a:cxnLst/>
              <a:rect l="l" t="t" r="r" b="b"/>
              <a:pathLst>
                <a:path w="1576" h="663" extrusionOk="0">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2"/>
            <p:cNvSpPr/>
            <p:nvPr/>
          </p:nvSpPr>
          <p:spPr>
            <a:xfrm>
              <a:off x="-944250" y="3603025"/>
              <a:ext cx="39525" cy="26375"/>
            </a:xfrm>
            <a:custGeom>
              <a:avLst/>
              <a:gdLst/>
              <a:ahLst/>
              <a:cxnLst/>
              <a:rect l="l" t="t" r="r" b="b"/>
              <a:pathLst>
                <a:path w="1581" h="1055" extrusionOk="0">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2"/>
            <p:cNvSpPr/>
            <p:nvPr/>
          </p:nvSpPr>
          <p:spPr>
            <a:xfrm>
              <a:off x="-1166200" y="3731225"/>
              <a:ext cx="39700" cy="26075"/>
            </a:xfrm>
            <a:custGeom>
              <a:avLst/>
              <a:gdLst/>
              <a:ahLst/>
              <a:cxnLst/>
              <a:rect l="l" t="t" r="r" b="b"/>
              <a:pathLst>
                <a:path w="1588" h="1043" extrusionOk="0">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p:cNvSpPr/>
            <p:nvPr/>
          </p:nvSpPr>
          <p:spPr>
            <a:xfrm>
              <a:off x="-944925" y="3730950"/>
              <a:ext cx="40200" cy="26375"/>
            </a:xfrm>
            <a:custGeom>
              <a:avLst/>
              <a:gdLst/>
              <a:ahLst/>
              <a:cxnLst/>
              <a:rect l="l" t="t" r="r" b="b"/>
              <a:pathLst>
                <a:path w="1608" h="1055" extrusionOk="0">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2"/>
            <p:cNvSpPr/>
            <p:nvPr/>
          </p:nvSpPr>
          <p:spPr>
            <a:xfrm>
              <a:off x="-1167000" y="3603025"/>
              <a:ext cx="40200" cy="26375"/>
            </a:xfrm>
            <a:custGeom>
              <a:avLst/>
              <a:gdLst/>
              <a:ahLst/>
              <a:cxnLst/>
              <a:rect l="l" t="t" r="r" b="b"/>
              <a:pathLst>
                <a:path w="1608" h="1055" extrusionOk="0">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2"/>
            <p:cNvSpPr/>
            <p:nvPr/>
          </p:nvSpPr>
          <p:spPr>
            <a:xfrm>
              <a:off x="-1065400" y="3658900"/>
              <a:ext cx="59875" cy="77200"/>
            </a:xfrm>
            <a:custGeom>
              <a:avLst/>
              <a:gdLst/>
              <a:ahLst/>
              <a:cxnLst/>
              <a:rect l="l" t="t" r="r" b="b"/>
              <a:pathLst>
                <a:path w="2395" h="3088" extrusionOk="0">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2"/>
            <p:cNvSpPr/>
            <p:nvPr/>
          </p:nvSpPr>
          <p:spPr>
            <a:xfrm>
              <a:off x="-1078000" y="3809325"/>
              <a:ext cx="85075" cy="67750"/>
            </a:xfrm>
            <a:custGeom>
              <a:avLst/>
              <a:gdLst/>
              <a:ahLst/>
              <a:cxnLst/>
              <a:rect l="l" t="t" r="r" b="b"/>
              <a:pathLst>
                <a:path w="3403" h="2710" extrusionOk="0">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2"/>
            <p:cNvSpPr/>
            <p:nvPr/>
          </p:nvSpPr>
          <p:spPr>
            <a:xfrm>
              <a:off x="-1135500" y="3586525"/>
              <a:ext cx="193775" cy="204700"/>
            </a:xfrm>
            <a:custGeom>
              <a:avLst/>
              <a:gdLst/>
              <a:ahLst/>
              <a:cxnLst/>
              <a:rect l="l" t="t" r="r" b="b"/>
              <a:pathLst>
                <a:path w="7751" h="8188" extrusionOk="0">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2"/>
          <p:cNvGrpSpPr/>
          <p:nvPr/>
        </p:nvGrpSpPr>
        <p:grpSpPr>
          <a:xfrm>
            <a:off x="5586536" y="3426643"/>
            <a:ext cx="478363" cy="468815"/>
            <a:chOff x="-60988625" y="3740800"/>
            <a:chExt cx="316650" cy="310350"/>
          </a:xfrm>
        </p:grpSpPr>
        <p:sp>
          <p:nvSpPr>
            <p:cNvPr id="558" name="Google Shape;558;p42"/>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2"/>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2"/>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 name="Imagen 2">
            <a:extLst>
              <a:ext uri="{FF2B5EF4-FFF2-40B4-BE49-F238E27FC236}">
                <a16:creationId xmlns:a16="http://schemas.microsoft.com/office/drawing/2014/main" id="{154E4C83-6CDB-433A-954B-5E03772222E0}"/>
              </a:ext>
            </a:extLst>
          </p:cNvPr>
          <p:cNvPicPr>
            <a:picLocks noChangeAspect="1"/>
          </p:cNvPicPr>
          <p:nvPr/>
        </p:nvPicPr>
        <p:blipFill rotWithShape="1">
          <a:blip r:embed="rId3"/>
          <a:srcRect l="6595" t="17819" r="53636" b="12989"/>
          <a:stretch/>
        </p:blipFill>
        <p:spPr>
          <a:xfrm>
            <a:off x="323273" y="1812615"/>
            <a:ext cx="3964948" cy="2759385"/>
          </a:xfrm>
          <a:prstGeom prst="rect">
            <a:avLst/>
          </a:prstGeom>
        </p:spPr>
      </p:pic>
      <p:sp>
        <p:nvSpPr>
          <p:cNvPr id="369" name="Google Shape;369;p3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dirty="0" err="1"/>
              <a:t>Description</a:t>
            </a:r>
            <a:r>
              <a:rPr lang="es-ES" dirty="0"/>
              <a:t> </a:t>
            </a:r>
            <a:r>
              <a:rPr lang="es-ES" dirty="0" err="1"/>
              <a:t>of</a:t>
            </a:r>
            <a:r>
              <a:rPr lang="es-ES" dirty="0"/>
              <a:t> </a:t>
            </a:r>
            <a:r>
              <a:rPr lang="es-ES" dirty="0" err="1"/>
              <a:t>the</a:t>
            </a:r>
            <a:r>
              <a:rPr lang="es-ES" dirty="0"/>
              <a:t> Case </a:t>
            </a:r>
            <a:r>
              <a:rPr lang="es-ES" dirty="0" err="1"/>
              <a:t>study</a:t>
            </a:r>
            <a:endParaRPr dirty="0"/>
          </a:p>
        </p:txBody>
      </p:sp>
      <p:sp>
        <p:nvSpPr>
          <p:cNvPr id="368" name="Google Shape;368;p33"/>
          <p:cNvSpPr txBox="1">
            <a:spLocks noGrp="1"/>
          </p:cNvSpPr>
          <p:nvPr>
            <p:ph type="body" idx="1"/>
          </p:nvPr>
        </p:nvSpPr>
        <p:spPr>
          <a:xfrm>
            <a:off x="323273" y="1145310"/>
            <a:ext cx="7777018" cy="611228"/>
          </a:xfrm>
          <a:prstGeom prst="rect">
            <a:avLst/>
          </a:prstGeom>
        </p:spPr>
        <p:txBody>
          <a:bodyPr spcFirstLastPara="1" wrap="square" lIns="91425" tIns="91425" rIns="91425" bIns="91425" anchor="t" anchorCtr="0">
            <a:noAutofit/>
          </a:bodyPr>
          <a:lstStyle/>
          <a:p>
            <a:pPr marL="0" lvl="0" indent="0">
              <a:buNone/>
            </a:pPr>
            <a:r>
              <a:rPr lang="en-US" dirty="0"/>
              <a:t>Margent Farm’s farmhouse,  Flat House, was designed by Practice Architecture and made of </a:t>
            </a:r>
            <a:r>
              <a:rPr lang="en-US" b="1" dirty="0"/>
              <a:t>‘hempcrete</a:t>
            </a:r>
            <a:r>
              <a:rPr lang="en-US" dirty="0"/>
              <a:t>’ (a mixture of hemp and lime) produced from their first year’s crop. </a:t>
            </a:r>
          </a:p>
        </p:txBody>
      </p:sp>
      <p:sp>
        <p:nvSpPr>
          <p:cNvPr id="6" name="Google Shape;368;p33">
            <a:extLst>
              <a:ext uri="{FF2B5EF4-FFF2-40B4-BE49-F238E27FC236}">
                <a16:creationId xmlns:a16="http://schemas.microsoft.com/office/drawing/2014/main" id="{663F747A-19F3-46EF-A26F-3711E72C8F7C}"/>
              </a:ext>
            </a:extLst>
          </p:cNvPr>
          <p:cNvSpPr txBox="1">
            <a:spLocks/>
          </p:cNvSpPr>
          <p:nvPr/>
        </p:nvSpPr>
        <p:spPr>
          <a:xfrm>
            <a:off x="4445875" y="1744717"/>
            <a:ext cx="3654416" cy="28171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1pPr>
            <a:lvl2pPr marL="914400" marR="0" lvl="1"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2pPr>
            <a:lvl3pPr marL="1371600" marR="0" lvl="2"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3pPr>
            <a:lvl4pPr marL="1828800" marR="0" lvl="3"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4pPr>
            <a:lvl5pPr marL="2286000" marR="0" lvl="4"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5pPr>
            <a:lvl6pPr marL="2743200" marR="0" lvl="5"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6pPr>
            <a:lvl7pPr marL="3200400" marR="0" lvl="6"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7pPr>
            <a:lvl8pPr marL="3657600" marR="0" lvl="7"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8pPr>
            <a:lvl9pPr marL="4114800" marR="0" lvl="8" indent="-304800" algn="l" rtl="0">
              <a:lnSpc>
                <a:spcPct val="100000"/>
              </a:lnSpc>
              <a:spcBef>
                <a:spcPts val="1600"/>
              </a:spcBef>
              <a:spcAft>
                <a:spcPts val="160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9pPr>
          </a:lstStyle>
          <a:p>
            <a:pPr marL="0" lvl="0" indent="0" algn="just">
              <a:buNone/>
            </a:pPr>
            <a:r>
              <a:rPr lang="en-US" dirty="0"/>
              <a:t>Flat House was designed with the aim of prototyping </a:t>
            </a:r>
            <a:r>
              <a:rPr lang="en-US" b="1" dirty="0"/>
              <a:t>pre-fabricated sustainable hemp-based construction </a:t>
            </a:r>
            <a:r>
              <a:rPr lang="en-US" dirty="0"/>
              <a:t>to be applied to larger scales of house-construction.</a:t>
            </a:r>
          </a:p>
          <a:p>
            <a:pPr marL="0" indent="0" algn="just">
              <a:buFont typeface="Questrial"/>
              <a:buNone/>
            </a:pPr>
            <a:r>
              <a:rPr lang="en-US" dirty="0"/>
              <a:t>Working closely with engineers and material specialists they developed a prefabricated panel infilled with hemp grown on 20 acres of the farm  </a:t>
            </a:r>
            <a:r>
              <a:rPr lang="en-US" sz="1200" dirty="0"/>
              <a:t>(dezeen.com, 2020)</a:t>
            </a:r>
            <a:r>
              <a:rPr lang="en-US" dirty="0"/>
              <a:t>.</a:t>
            </a:r>
          </a:p>
          <a:p>
            <a:pPr marL="0" indent="0" algn="just">
              <a:buNone/>
            </a:pPr>
            <a:r>
              <a:rPr lang="en-US" dirty="0"/>
              <a:t>The hemp plant’s long tap roots can also help to </a:t>
            </a:r>
            <a:r>
              <a:rPr lang="en-US" b="1" dirty="0"/>
              <a:t>regenerate the soil </a:t>
            </a:r>
            <a:r>
              <a:rPr lang="en-US" dirty="0"/>
              <a:t>by channeling water deeper and holding the soil structure in place. The ‘hempcrete’ was </a:t>
            </a:r>
            <a:r>
              <a:rPr lang="en-US" b="1" dirty="0"/>
              <a:t>created from farm waste </a:t>
            </a:r>
            <a:r>
              <a:rPr lang="en-US" dirty="0"/>
              <a:t>and hemp fibers and the property is powered by a sustainable biomass boiler and energy from the sun (</a:t>
            </a:r>
            <a:r>
              <a:rPr lang="en-US" dirty="0">
                <a:uFill>
                  <a:noFill/>
                </a:uFill>
              </a:rPr>
              <a:t>Bitc.org.uk., 2020) </a:t>
            </a:r>
            <a:r>
              <a:rPr lang="en-US" dirty="0"/>
              <a:t>.</a:t>
            </a:r>
          </a:p>
          <a:p>
            <a:pPr marL="0" indent="0">
              <a:buFont typeface="Questrial"/>
              <a:buNone/>
            </a:pPr>
            <a:endParaRPr lang="en-US" dirty="0"/>
          </a:p>
        </p:txBody>
      </p:sp>
      <p:sp>
        <p:nvSpPr>
          <p:cNvPr id="7" name="CasellaDiTesto 1">
            <a:extLst>
              <a:ext uri="{FF2B5EF4-FFF2-40B4-BE49-F238E27FC236}">
                <a16:creationId xmlns:a16="http://schemas.microsoft.com/office/drawing/2014/main" id="{F86DD7B4-11B8-46E6-8BEF-2D18F6E370BF}"/>
              </a:ext>
            </a:extLst>
          </p:cNvPr>
          <p:cNvSpPr txBox="1"/>
          <p:nvPr/>
        </p:nvSpPr>
        <p:spPr>
          <a:xfrm>
            <a:off x="323273" y="4698475"/>
            <a:ext cx="3591883" cy="215444"/>
          </a:xfrm>
          <a:prstGeom prst="rect">
            <a:avLst/>
          </a:prstGeom>
          <a:noFill/>
        </p:spPr>
        <p:txBody>
          <a:bodyPr wrap="square" rtlCol="0">
            <a:spAutoFit/>
          </a:bodyPr>
          <a:lstStyle/>
          <a:p>
            <a:r>
              <a:rPr lang="en-US" sz="800" dirty="0">
                <a:solidFill>
                  <a:schemeClr val="dk2"/>
                </a:solidFill>
                <a:latin typeface="Questrial"/>
              </a:rPr>
              <a:t>Fig 1. Margent Farm Flat House</a:t>
            </a:r>
          </a:p>
        </p:txBody>
      </p:sp>
    </p:spTree>
    <p:extLst>
      <p:ext uri="{BB962C8B-B14F-4D97-AF65-F5344CB8AC3E}">
        <p14:creationId xmlns:p14="http://schemas.microsoft.com/office/powerpoint/2010/main" val="2174262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62;p32">
            <a:extLst>
              <a:ext uri="{FF2B5EF4-FFF2-40B4-BE49-F238E27FC236}">
                <a16:creationId xmlns:a16="http://schemas.microsoft.com/office/drawing/2014/main" id="{2CBFC3D6-3A1D-4764-A6BC-7C30FF49918B}"/>
              </a:ext>
            </a:extLst>
          </p:cNvPr>
          <p:cNvSpPr txBox="1">
            <a:spLocks/>
          </p:cNvSpPr>
          <p:nvPr/>
        </p:nvSpPr>
        <p:spPr>
          <a:xfrm>
            <a:off x="945257" y="1071418"/>
            <a:ext cx="7367470" cy="2185725"/>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itchFamily="34" charset="0"/>
                <a:ea typeface="Arial" pitchFamily="34" charset="0"/>
                <a:cs typeface="Arial"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dirty="0"/>
          </a:p>
        </p:txBody>
      </p:sp>
      <p:sp>
        <p:nvSpPr>
          <p:cNvPr id="3" name="Google Shape;362;p32">
            <a:extLst>
              <a:ext uri="{FF2B5EF4-FFF2-40B4-BE49-F238E27FC236}">
                <a16:creationId xmlns:a16="http://schemas.microsoft.com/office/drawing/2014/main" id="{924D3830-C8D7-4BB8-BFFE-5A8E7C7C9F1A}"/>
              </a:ext>
            </a:extLst>
          </p:cNvPr>
          <p:cNvSpPr txBox="1">
            <a:spLocks/>
          </p:cNvSpPr>
          <p:nvPr/>
        </p:nvSpPr>
        <p:spPr>
          <a:xfrm>
            <a:off x="1105319" y="1071418"/>
            <a:ext cx="7047345" cy="3759199"/>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itchFamily="34" charset="0"/>
                <a:ea typeface="Arial" pitchFamily="34" charset="0"/>
                <a:cs typeface="Arial"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600" b="1" dirty="0">
                <a:solidFill>
                  <a:schemeClr val="accent2">
                    <a:lumMod val="75000"/>
                  </a:schemeClr>
                </a:solidFill>
                <a:latin typeface="Century Gothic" panose="020B0502020202020204" pitchFamily="34" charset="0"/>
              </a:rPr>
              <a:t>CASE STUDIES IDENTIFIED</a:t>
            </a:r>
          </a:p>
          <a:p>
            <a:pPr marL="457200" indent="-457200">
              <a:buFont typeface="+mj-lt"/>
              <a:buAutoNum type="arabicPeriod"/>
            </a:pPr>
            <a:endParaRPr lang="en-US" sz="1200" b="1" dirty="0">
              <a:solidFill>
                <a:schemeClr val="tx2">
                  <a:lumMod val="50000"/>
                </a:schemeClr>
              </a:solidFill>
              <a:latin typeface="Century Gothic" panose="020B0502020202020204" pitchFamily="34" charset="0"/>
            </a:endParaRPr>
          </a:p>
          <a:p>
            <a:pPr marL="228600" indent="-228600">
              <a:buClr>
                <a:schemeClr val="accent6"/>
              </a:buClr>
              <a:buFont typeface="+mj-lt"/>
              <a:buAutoNum type="arabicPeriod"/>
            </a:pPr>
            <a:r>
              <a:rPr lang="en-US" sz="1200" b="1" dirty="0">
                <a:solidFill>
                  <a:schemeClr val="tx2">
                    <a:lumMod val="25000"/>
                  </a:schemeClr>
                </a:solidFill>
                <a:latin typeface="Century Gothic" panose="020B0502020202020204" pitchFamily="34" charset="0"/>
              </a:rPr>
              <a:t>Atelier</a:t>
            </a:r>
            <a:r>
              <a:rPr lang="en-US" sz="1200" dirty="0">
                <a:solidFill>
                  <a:schemeClr val="tx2">
                    <a:lumMod val="25000"/>
                  </a:schemeClr>
                </a:solidFill>
                <a:latin typeface="Century Gothic" panose="020B0502020202020204" pitchFamily="34" charset="0"/>
              </a:rPr>
              <a:t> - </a:t>
            </a:r>
            <a:r>
              <a:rPr lang="es-ES" sz="1200" dirty="0" err="1">
                <a:solidFill>
                  <a:schemeClr val="tx2">
                    <a:lumMod val="25000"/>
                  </a:schemeClr>
                </a:solidFill>
                <a:latin typeface="Century Gothic" panose="020B0502020202020204" pitchFamily="34" charset="0"/>
              </a:rPr>
              <a:t>Construction</a:t>
            </a:r>
            <a:r>
              <a:rPr lang="es-ES" sz="1200" dirty="0">
                <a:solidFill>
                  <a:schemeClr val="tx2">
                    <a:lumMod val="25000"/>
                  </a:schemeClr>
                </a:solidFill>
                <a:latin typeface="Century Gothic" panose="020B0502020202020204" pitchFamily="34" charset="0"/>
              </a:rPr>
              <a:t> and </a:t>
            </a:r>
            <a:r>
              <a:rPr lang="es-ES" sz="1200" dirty="0" err="1">
                <a:solidFill>
                  <a:schemeClr val="tx2">
                    <a:lumMod val="25000"/>
                  </a:schemeClr>
                </a:solidFill>
                <a:latin typeface="Century Gothic" panose="020B0502020202020204" pitchFamily="34" charset="0"/>
              </a:rPr>
              <a:t>Demolition</a:t>
            </a:r>
            <a:r>
              <a:rPr lang="es-ES" sz="1200" dirty="0">
                <a:solidFill>
                  <a:schemeClr val="tx2">
                    <a:lumMod val="25000"/>
                  </a:schemeClr>
                </a:solidFill>
                <a:latin typeface="Century Gothic" panose="020B0502020202020204" pitchFamily="34" charset="0"/>
              </a:rPr>
              <a:t> </a:t>
            </a:r>
            <a:r>
              <a:rPr lang="es-ES" sz="1200" i="1" dirty="0">
                <a:solidFill>
                  <a:schemeClr val="tx2">
                    <a:lumMod val="25000"/>
                  </a:schemeClr>
                </a:solidFill>
                <a:latin typeface="Century Gothic" panose="020B0502020202020204" pitchFamily="34" charset="0"/>
              </a:rPr>
              <a:t>page 2</a:t>
            </a:r>
          </a:p>
          <a:p>
            <a:pPr marL="228600" indent="-228600">
              <a:buClr>
                <a:schemeClr val="accent6"/>
              </a:buClr>
              <a:buFont typeface="+mj-lt"/>
              <a:buAutoNum type="arabicPeriod"/>
            </a:pPr>
            <a:r>
              <a:rPr lang="es-ES" sz="1200" b="1" dirty="0" err="1">
                <a:solidFill>
                  <a:schemeClr val="tx2">
                    <a:lumMod val="25000"/>
                  </a:schemeClr>
                </a:solidFill>
                <a:latin typeface="Century Gothic" panose="020B0502020202020204" pitchFamily="34" charset="0"/>
              </a:rPr>
              <a:t>Recordarium</a:t>
            </a:r>
            <a:r>
              <a:rPr lang="es-ES" sz="1200" dirty="0">
                <a:solidFill>
                  <a:schemeClr val="tx2">
                    <a:lumMod val="25000"/>
                  </a:schemeClr>
                </a:solidFill>
                <a:latin typeface="Century Gothic" panose="020B0502020202020204" pitchFamily="34" charset="0"/>
              </a:rPr>
              <a:t> - </a:t>
            </a:r>
            <a:r>
              <a:rPr lang="es-ES" sz="1200" dirty="0" err="1">
                <a:solidFill>
                  <a:schemeClr val="tx2">
                    <a:lumMod val="25000"/>
                  </a:schemeClr>
                </a:solidFill>
                <a:latin typeface="Century Gothic" panose="020B0502020202020204" pitchFamily="34" charset="0"/>
              </a:rPr>
              <a:t>Construction</a:t>
            </a:r>
            <a:r>
              <a:rPr lang="es-ES" sz="1200" dirty="0">
                <a:solidFill>
                  <a:schemeClr val="tx2">
                    <a:lumMod val="25000"/>
                  </a:schemeClr>
                </a:solidFill>
                <a:latin typeface="Century Gothic" panose="020B0502020202020204" pitchFamily="34" charset="0"/>
              </a:rPr>
              <a:t> and </a:t>
            </a:r>
            <a:r>
              <a:rPr lang="es-ES" sz="1200" dirty="0" err="1">
                <a:solidFill>
                  <a:schemeClr val="tx2">
                    <a:lumMod val="25000"/>
                  </a:schemeClr>
                </a:solidFill>
                <a:latin typeface="Century Gothic" panose="020B0502020202020204" pitchFamily="34" charset="0"/>
              </a:rPr>
              <a:t>Demolition</a:t>
            </a:r>
            <a:r>
              <a:rPr lang="es-ES" sz="1200" dirty="0">
                <a:solidFill>
                  <a:schemeClr val="tx2">
                    <a:lumMod val="25000"/>
                  </a:schemeClr>
                </a:solidFill>
                <a:latin typeface="Century Gothic" panose="020B0502020202020204" pitchFamily="34" charset="0"/>
              </a:rPr>
              <a:t> </a:t>
            </a:r>
            <a:r>
              <a:rPr lang="es-ES" sz="1200" i="1" dirty="0">
                <a:solidFill>
                  <a:schemeClr val="tx2">
                    <a:lumMod val="25000"/>
                  </a:schemeClr>
                </a:solidFill>
                <a:latin typeface="Century Gothic" panose="020B0502020202020204" pitchFamily="34" charset="0"/>
              </a:rPr>
              <a:t>page 9 </a:t>
            </a:r>
          </a:p>
          <a:p>
            <a:pPr marL="228600" indent="-228600">
              <a:buClr>
                <a:schemeClr val="accent6"/>
              </a:buClr>
              <a:buFont typeface="+mj-lt"/>
              <a:buAutoNum type="arabicPeriod"/>
            </a:pPr>
            <a:r>
              <a:rPr lang="es-ES" sz="1200" b="1" dirty="0" err="1">
                <a:solidFill>
                  <a:schemeClr val="tx2">
                    <a:lumMod val="25000"/>
                  </a:schemeClr>
                </a:solidFill>
                <a:latin typeface="Century Gothic" panose="020B0502020202020204" pitchFamily="34" charset="0"/>
              </a:rPr>
              <a:t>Margent</a:t>
            </a:r>
            <a:r>
              <a:rPr lang="es-ES" sz="1200" b="1" dirty="0">
                <a:solidFill>
                  <a:schemeClr val="tx2">
                    <a:lumMod val="25000"/>
                  </a:schemeClr>
                </a:solidFill>
                <a:latin typeface="Century Gothic" panose="020B0502020202020204" pitchFamily="34" charset="0"/>
              </a:rPr>
              <a:t> </a:t>
            </a:r>
            <a:r>
              <a:rPr lang="es-ES" sz="1200" b="1" dirty="0" err="1">
                <a:solidFill>
                  <a:schemeClr val="tx2">
                    <a:lumMod val="25000"/>
                  </a:schemeClr>
                </a:solidFill>
                <a:latin typeface="Century Gothic" panose="020B0502020202020204" pitchFamily="34" charset="0"/>
              </a:rPr>
              <a:t>Farm</a:t>
            </a:r>
            <a:r>
              <a:rPr lang="es-ES" sz="1200" b="1" dirty="0">
                <a:solidFill>
                  <a:schemeClr val="tx2">
                    <a:lumMod val="25000"/>
                  </a:schemeClr>
                </a:solidFill>
                <a:latin typeface="Century Gothic" panose="020B0502020202020204" pitchFamily="34" charset="0"/>
              </a:rPr>
              <a:t> </a:t>
            </a:r>
            <a:r>
              <a:rPr lang="es-ES" sz="1200" dirty="0">
                <a:solidFill>
                  <a:schemeClr val="tx2">
                    <a:lumMod val="25000"/>
                  </a:schemeClr>
                </a:solidFill>
                <a:latin typeface="Century Gothic" panose="020B0502020202020204" pitchFamily="34" charset="0"/>
              </a:rPr>
              <a:t>- </a:t>
            </a:r>
            <a:r>
              <a:rPr lang="es-ES" sz="1200" dirty="0" err="1">
                <a:solidFill>
                  <a:schemeClr val="tx2">
                    <a:lumMod val="25000"/>
                  </a:schemeClr>
                </a:solidFill>
                <a:latin typeface="Century Gothic" panose="020B0502020202020204" pitchFamily="34" charset="0"/>
              </a:rPr>
              <a:t>Construction</a:t>
            </a:r>
            <a:r>
              <a:rPr lang="es-ES" sz="1200" dirty="0">
                <a:solidFill>
                  <a:schemeClr val="tx2">
                    <a:lumMod val="25000"/>
                  </a:schemeClr>
                </a:solidFill>
                <a:latin typeface="Century Gothic" panose="020B0502020202020204" pitchFamily="34" charset="0"/>
              </a:rPr>
              <a:t> and </a:t>
            </a:r>
            <a:r>
              <a:rPr lang="es-ES" sz="1200" dirty="0" err="1">
                <a:solidFill>
                  <a:schemeClr val="tx2">
                    <a:lumMod val="25000"/>
                  </a:schemeClr>
                </a:solidFill>
                <a:latin typeface="Century Gothic" panose="020B0502020202020204" pitchFamily="34" charset="0"/>
              </a:rPr>
              <a:t>Demolition</a:t>
            </a:r>
            <a:r>
              <a:rPr lang="es-ES" sz="1200" dirty="0">
                <a:solidFill>
                  <a:schemeClr val="tx2">
                    <a:lumMod val="25000"/>
                  </a:schemeClr>
                </a:solidFill>
                <a:latin typeface="Century Gothic" panose="020B0502020202020204" pitchFamily="34" charset="0"/>
              </a:rPr>
              <a:t> </a:t>
            </a:r>
            <a:r>
              <a:rPr lang="es-ES" sz="1200" i="1" dirty="0">
                <a:solidFill>
                  <a:schemeClr val="tx2">
                    <a:lumMod val="25000"/>
                  </a:schemeClr>
                </a:solidFill>
                <a:latin typeface="Century Gothic" panose="020B0502020202020204" pitchFamily="34" charset="0"/>
              </a:rPr>
              <a:t>page16</a:t>
            </a:r>
            <a:endParaRPr lang="es-ES" sz="1200" dirty="0">
              <a:solidFill>
                <a:schemeClr val="tx2">
                  <a:lumMod val="25000"/>
                </a:schemeClr>
              </a:solidFill>
              <a:latin typeface="Century Gothic" panose="020B0502020202020204" pitchFamily="34" charset="0"/>
            </a:endParaRPr>
          </a:p>
          <a:p>
            <a:pPr marL="228600" indent="-228600">
              <a:buClr>
                <a:schemeClr val="accent6"/>
              </a:buClr>
              <a:buFont typeface="+mj-lt"/>
              <a:buAutoNum type="arabicPeriod"/>
            </a:pPr>
            <a:r>
              <a:rPr lang="es-ES" sz="1200" b="1" dirty="0">
                <a:solidFill>
                  <a:schemeClr val="tx2">
                    <a:lumMod val="25000"/>
                  </a:schemeClr>
                </a:solidFill>
                <a:latin typeface="Century Gothic" panose="020B0502020202020204" pitchFamily="34" charset="0"/>
              </a:rPr>
              <a:t>Cicle centre </a:t>
            </a:r>
            <a:r>
              <a:rPr lang="es-ES" sz="1200" dirty="0">
                <a:solidFill>
                  <a:schemeClr val="tx2">
                    <a:lumMod val="25000"/>
                  </a:schemeClr>
                </a:solidFill>
                <a:latin typeface="Century Gothic" panose="020B0502020202020204" pitchFamily="34" charset="0"/>
              </a:rPr>
              <a:t>- </a:t>
            </a:r>
            <a:r>
              <a:rPr lang="en-US" sz="1200" dirty="0">
                <a:solidFill>
                  <a:schemeClr val="tx2">
                    <a:lumMod val="25000"/>
                  </a:schemeClr>
                </a:solidFill>
                <a:latin typeface="Century Gothic" panose="020B0502020202020204" pitchFamily="34" charset="0"/>
              </a:rPr>
              <a:t>Digitalization, Sharing Platforms, and Services </a:t>
            </a:r>
            <a:r>
              <a:rPr lang="es-ES" sz="1200" i="1" dirty="0">
                <a:solidFill>
                  <a:schemeClr val="tx2">
                    <a:lumMod val="25000"/>
                  </a:schemeClr>
                </a:solidFill>
                <a:latin typeface="Century Gothic" panose="020B0502020202020204" pitchFamily="34" charset="0"/>
              </a:rPr>
              <a:t>page 23</a:t>
            </a:r>
            <a:endParaRPr lang="es-ES" sz="1200" dirty="0">
              <a:solidFill>
                <a:schemeClr val="tx2">
                  <a:lumMod val="25000"/>
                </a:schemeClr>
              </a:solidFill>
              <a:latin typeface="Century Gothic" panose="020B0502020202020204" pitchFamily="34" charset="0"/>
            </a:endParaRPr>
          </a:p>
          <a:p>
            <a:pPr marL="228600" indent="-228600">
              <a:buClr>
                <a:schemeClr val="accent6"/>
              </a:buClr>
              <a:buFont typeface="+mj-lt"/>
              <a:buAutoNum type="arabicPeriod"/>
            </a:pPr>
            <a:r>
              <a:rPr lang="es-ES" sz="1200" b="1" dirty="0">
                <a:solidFill>
                  <a:schemeClr val="tx2">
                    <a:lumMod val="25000"/>
                  </a:schemeClr>
                </a:solidFill>
                <a:latin typeface="Century Gothic" panose="020B0502020202020204" pitchFamily="34" charset="0"/>
              </a:rPr>
              <a:t>Eco cheques </a:t>
            </a:r>
            <a:r>
              <a:rPr lang="es-ES" sz="1200" dirty="0">
                <a:solidFill>
                  <a:schemeClr val="tx2">
                    <a:lumMod val="25000"/>
                  </a:schemeClr>
                </a:solidFill>
                <a:latin typeface="Century Gothic" panose="020B0502020202020204" pitchFamily="34" charset="0"/>
              </a:rPr>
              <a:t>- </a:t>
            </a:r>
            <a:r>
              <a:rPr lang="en-US" sz="1200" dirty="0">
                <a:solidFill>
                  <a:schemeClr val="tx2">
                    <a:lumMod val="25000"/>
                  </a:schemeClr>
                </a:solidFill>
                <a:latin typeface="Century Gothic" panose="020B0502020202020204" pitchFamily="34" charset="0"/>
              </a:rPr>
              <a:t>Digitalization, Sharing Platforms, and Services </a:t>
            </a:r>
            <a:r>
              <a:rPr lang="es-ES" sz="1200" i="1" dirty="0">
                <a:solidFill>
                  <a:schemeClr val="tx2">
                    <a:lumMod val="25000"/>
                  </a:schemeClr>
                </a:solidFill>
                <a:latin typeface="Century Gothic" panose="020B0502020202020204" pitchFamily="34" charset="0"/>
              </a:rPr>
              <a:t>page 30</a:t>
            </a:r>
            <a:endParaRPr lang="es-ES" sz="1200" dirty="0">
              <a:solidFill>
                <a:schemeClr val="tx2">
                  <a:lumMod val="25000"/>
                </a:schemeClr>
              </a:solidFill>
              <a:latin typeface="Century Gothic" panose="020B0502020202020204" pitchFamily="34" charset="0"/>
            </a:endParaRPr>
          </a:p>
          <a:p>
            <a:pPr marL="228600" indent="-228600">
              <a:buClr>
                <a:schemeClr val="accent6"/>
              </a:buClr>
              <a:buFont typeface="+mj-lt"/>
              <a:buAutoNum type="arabicPeriod"/>
            </a:pPr>
            <a:r>
              <a:rPr lang="es-ES" sz="1200" b="1" dirty="0" err="1">
                <a:solidFill>
                  <a:schemeClr val="tx2">
                    <a:lumMod val="25000"/>
                  </a:schemeClr>
                </a:solidFill>
                <a:latin typeface="Century Gothic" panose="020B0502020202020204" pitchFamily="34" charset="0"/>
              </a:rPr>
              <a:t>SomEnergía</a:t>
            </a:r>
            <a:r>
              <a:rPr lang="es-ES" sz="1200" dirty="0">
                <a:solidFill>
                  <a:schemeClr val="tx2">
                    <a:lumMod val="25000"/>
                  </a:schemeClr>
                </a:solidFill>
                <a:latin typeface="Century Gothic" panose="020B0502020202020204" pitchFamily="34" charset="0"/>
              </a:rPr>
              <a:t> - </a:t>
            </a:r>
            <a:r>
              <a:rPr lang="en-US" sz="1200" dirty="0">
                <a:solidFill>
                  <a:schemeClr val="tx2">
                    <a:lumMod val="25000"/>
                  </a:schemeClr>
                </a:solidFill>
                <a:latin typeface="Century Gothic" panose="020B0502020202020204" pitchFamily="34" charset="0"/>
              </a:rPr>
              <a:t>Digitalization, Sharing Platforms, and Services</a:t>
            </a:r>
            <a:r>
              <a:rPr lang="es-ES" sz="1200" dirty="0">
                <a:solidFill>
                  <a:schemeClr val="tx2">
                    <a:lumMod val="25000"/>
                  </a:schemeClr>
                </a:solidFill>
                <a:latin typeface="Century Gothic" panose="020B0502020202020204" pitchFamily="34" charset="0"/>
              </a:rPr>
              <a:t> </a:t>
            </a:r>
            <a:r>
              <a:rPr lang="es-ES" sz="1200" i="1" dirty="0">
                <a:solidFill>
                  <a:schemeClr val="tx2">
                    <a:lumMod val="25000"/>
                  </a:schemeClr>
                </a:solidFill>
                <a:latin typeface="Century Gothic" panose="020B0502020202020204" pitchFamily="34" charset="0"/>
              </a:rPr>
              <a:t>page 37</a:t>
            </a:r>
            <a:endParaRPr lang="es-ES" sz="1200" dirty="0">
              <a:solidFill>
                <a:schemeClr val="tx2">
                  <a:lumMod val="25000"/>
                </a:schemeClr>
              </a:solidFill>
              <a:latin typeface="Century Gothic" panose="020B0502020202020204" pitchFamily="34" charset="0"/>
            </a:endParaRPr>
          </a:p>
          <a:p>
            <a:pPr marL="228600" indent="-228600">
              <a:buClr>
                <a:schemeClr val="accent6"/>
              </a:buClr>
              <a:buFont typeface="+mj-lt"/>
              <a:buAutoNum type="arabicPeriod"/>
            </a:pPr>
            <a:r>
              <a:rPr lang="es-ES" sz="1200" b="1" dirty="0" err="1">
                <a:solidFill>
                  <a:schemeClr val="tx2">
                    <a:lumMod val="25000"/>
                  </a:schemeClr>
                </a:solidFill>
                <a:latin typeface="Century Gothic" panose="020B0502020202020204" pitchFamily="34" charset="0"/>
              </a:rPr>
              <a:t>Bio&amp;Co</a:t>
            </a:r>
            <a:r>
              <a:rPr lang="es-ES" sz="1200" b="1" dirty="0">
                <a:solidFill>
                  <a:schemeClr val="tx2">
                    <a:lumMod val="25000"/>
                  </a:schemeClr>
                </a:solidFill>
                <a:latin typeface="Century Gothic" panose="020B0502020202020204" pitchFamily="34" charset="0"/>
              </a:rPr>
              <a:t> </a:t>
            </a:r>
            <a:r>
              <a:rPr lang="es-ES" sz="1200" dirty="0">
                <a:solidFill>
                  <a:schemeClr val="tx2">
                    <a:lumMod val="25000"/>
                  </a:schemeClr>
                </a:solidFill>
                <a:latin typeface="Century Gothic" panose="020B0502020202020204" pitchFamily="34" charset="0"/>
              </a:rPr>
              <a:t>- </a:t>
            </a:r>
            <a:r>
              <a:rPr lang="en-US" sz="1200" dirty="0">
                <a:solidFill>
                  <a:schemeClr val="tx2">
                    <a:lumMod val="25000"/>
                  </a:schemeClr>
                </a:solidFill>
                <a:latin typeface="Century Gothic" panose="020B0502020202020204" pitchFamily="34" charset="0"/>
              </a:rPr>
              <a:t>Food and Biomass (Agriculture, Forest, Food and Energy) </a:t>
            </a:r>
            <a:r>
              <a:rPr lang="es-ES" sz="1200" i="1" dirty="0">
                <a:solidFill>
                  <a:schemeClr val="tx2">
                    <a:lumMod val="25000"/>
                  </a:schemeClr>
                </a:solidFill>
                <a:latin typeface="Century Gothic" panose="020B0502020202020204" pitchFamily="34" charset="0"/>
              </a:rPr>
              <a:t>page 46</a:t>
            </a:r>
            <a:endParaRPr lang="es-ES" sz="1200" dirty="0">
              <a:solidFill>
                <a:schemeClr val="tx2">
                  <a:lumMod val="25000"/>
                </a:schemeClr>
              </a:solidFill>
              <a:latin typeface="Century Gothic" panose="020B0502020202020204" pitchFamily="34" charset="0"/>
            </a:endParaRPr>
          </a:p>
          <a:p>
            <a:pPr marL="228600" indent="-228600">
              <a:buClr>
                <a:schemeClr val="accent6"/>
              </a:buClr>
              <a:buFont typeface="+mj-lt"/>
              <a:buAutoNum type="arabicPeriod"/>
            </a:pPr>
            <a:r>
              <a:rPr lang="es-ES" sz="1200" b="1" dirty="0">
                <a:solidFill>
                  <a:schemeClr val="tx2">
                    <a:lumMod val="25000"/>
                  </a:schemeClr>
                </a:solidFill>
                <a:latin typeface="Century Gothic" panose="020B0502020202020204" pitchFamily="34" charset="0"/>
              </a:rPr>
              <a:t>Municipal </a:t>
            </a:r>
            <a:r>
              <a:rPr lang="es-ES" sz="1200" b="1" dirty="0" err="1">
                <a:solidFill>
                  <a:schemeClr val="tx2">
                    <a:lumMod val="25000"/>
                  </a:schemeClr>
                </a:solidFill>
                <a:latin typeface="Century Gothic" panose="020B0502020202020204" pitchFamily="34" charset="0"/>
              </a:rPr>
              <a:t>Waste</a:t>
            </a:r>
            <a:r>
              <a:rPr lang="es-ES" sz="1200" b="1" dirty="0">
                <a:solidFill>
                  <a:schemeClr val="tx2">
                    <a:lumMod val="25000"/>
                  </a:schemeClr>
                </a:solidFill>
                <a:latin typeface="Century Gothic" panose="020B0502020202020204" pitchFamily="34" charset="0"/>
              </a:rPr>
              <a:t> Management </a:t>
            </a:r>
            <a:r>
              <a:rPr lang="es-ES" sz="1200" b="1" dirty="0" err="1">
                <a:solidFill>
                  <a:schemeClr val="tx2">
                    <a:lumMod val="25000"/>
                  </a:schemeClr>
                </a:solidFill>
                <a:latin typeface="Century Gothic" panose="020B0502020202020204" pitchFamily="34" charset="0"/>
              </a:rPr>
              <a:t>Program</a:t>
            </a:r>
            <a:r>
              <a:rPr lang="es-ES" sz="1200" b="1" dirty="0">
                <a:solidFill>
                  <a:schemeClr val="tx2">
                    <a:lumMod val="25000"/>
                  </a:schemeClr>
                </a:solidFill>
                <a:latin typeface="Century Gothic" panose="020B0502020202020204" pitchFamily="34" charset="0"/>
              </a:rPr>
              <a:t> in </a:t>
            </a:r>
            <a:r>
              <a:rPr lang="es-ES" sz="1200" b="1" dirty="0" err="1">
                <a:solidFill>
                  <a:schemeClr val="tx2">
                    <a:lumMod val="25000"/>
                  </a:schemeClr>
                </a:solidFill>
                <a:latin typeface="Century Gothic" panose="020B0502020202020204" pitchFamily="34" charset="0"/>
              </a:rPr>
              <a:t>Krakow</a:t>
            </a:r>
            <a:r>
              <a:rPr lang="es-ES" sz="1200" b="1" dirty="0">
                <a:solidFill>
                  <a:schemeClr val="tx2">
                    <a:lumMod val="25000"/>
                  </a:schemeClr>
                </a:solidFill>
                <a:latin typeface="Century Gothic" panose="020B0502020202020204" pitchFamily="34" charset="0"/>
              </a:rPr>
              <a:t> </a:t>
            </a:r>
            <a:r>
              <a:rPr lang="es-ES" sz="1200" dirty="0">
                <a:solidFill>
                  <a:schemeClr val="tx2">
                    <a:lumMod val="25000"/>
                  </a:schemeClr>
                </a:solidFill>
                <a:latin typeface="Century Gothic" panose="020B0502020202020204" pitchFamily="34" charset="0"/>
              </a:rPr>
              <a:t>- </a:t>
            </a:r>
            <a:r>
              <a:rPr lang="en-US" sz="1200" dirty="0">
                <a:solidFill>
                  <a:schemeClr val="tx2">
                    <a:lumMod val="25000"/>
                  </a:schemeClr>
                </a:solidFill>
                <a:latin typeface="Century Gothic" panose="020B0502020202020204" pitchFamily="34" charset="0"/>
              </a:rPr>
              <a:t>Food and Biomass (Agriculture, Forest, Food and Energy) </a:t>
            </a:r>
            <a:r>
              <a:rPr lang="es-ES" sz="1200" i="1" dirty="0">
                <a:solidFill>
                  <a:schemeClr val="tx2">
                    <a:lumMod val="25000"/>
                  </a:schemeClr>
                </a:solidFill>
                <a:latin typeface="Century Gothic" panose="020B0502020202020204" pitchFamily="34" charset="0"/>
              </a:rPr>
              <a:t>page 53</a:t>
            </a:r>
            <a:endParaRPr lang="es-ES" sz="1200" dirty="0">
              <a:solidFill>
                <a:schemeClr val="tx2">
                  <a:lumMod val="25000"/>
                </a:schemeClr>
              </a:solidFill>
              <a:latin typeface="Century Gothic" panose="020B0502020202020204" pitchFamily="34" charset="0"/>
            </a:endParaRPr>
          </a:p>
          <a:p>
            <a:pPr marL="228600" indent="-228600">
              <a:buClr>
                <a:schemeClr val="accent6"/>
              </a:buClr>
              <a:buFont typeface="+mj-lt"/>
              <a:buAutoNum type="arabicPeriod"/>
            </a:pPr>
            <a:r>
              <a:rPr lang="es-ES" sz="1200" b="1" dirty="0" err="1">
                <a:solidFill>
                  <a:schemeClr val="tx2">
                    <a:lumMod val="25000"/>
                  </a:schemeClr>
                </a:solidFill>
                <a:latin typeface="Century Gothic" panose="020B0502020202020204" pitchFamily="34" charset="0"/>
              </a:rPr>
              <a:t>Lufa</a:t>
            </a:r>
            <a:r>
              <a:rPr lang="es-ES" sz="1200" b="1" dirty="0">
                <a:solidFill>
                  <a:schemeClr val="tx2">
                    <a:lumMod val="25000"/>
                  </a:schemeClr>
                </a:solidFill>
                <a:latin typeface="Century Gothic" panose="020B0502020202020204" pitchFamily="34" charset="0"/>
              </a:rPr>
              <a:t> </a:t>
            </a:r>
            <a:r>
              <a:rPr lang="es-ES" sz="1200" b="1" dirty="0" err="1">
                <a:solidFill>
                  <a:schemeClr val="tx2">
                    <a:lumMod val="25000"/>
                  </a:schemeClr>
                </a:solidFill>
                <a:latin typeface="Century Gothic" panose="020B0502020202020204" pitchFamily="34" charset="0"/>
              </a:rPr>
              <a:t>Farms</a:t>
            </a:r>
            <a:r>
              <a:rPr lang="es-ES" sz="1200" b="1" dirty="0">
                <a:solidFill>
                  <a:schemeClr val="tx2">
                    <a:lumMod val="25000"/>
                  </a:schemeClr>
                </a:solidFill>
                <a:latin typeface="Century Gothic" panose="020B0502020202020204" pitchFamily="34" charset="0"/>
              </a:rPr>
              <a:t> </a:t>
            </a:r>
            <a:r>
              <a:rPr lang="es-ES" sz="1200" dirty="0">
                <a:solidFill>
                  <a:schemeClr val="tx2">
                    <a:lumMod val="25000"/>
                  </a:schemeClr>
                </a:solidFill>
                <a:latin typeface="Century Gothic" panose="020B0502020202020204" pitchFamily="34" charset="0"/>
              </a:rPr>
              <a:t>- </a:t>
            </a:r>
            <a:r>
              <a:rPr lang="en-US" sz="1200" dirty="0">
                <a:solidFill>
                  <a:schemeClr val="tx2">
                    <a:lumMod val="25000"/>
                  </a:schemeClr>
                </a:solidFill>
                <a:latin typeface="Century Gothic" panose="020B0502020202020204" pitchFamily="34" charset="0"/>
              </a:rPr>
              <a:t>Food and Biomass (Agriculture, Forest, Food and Energy)</a:t>
            </a:r>
            <a:r>
              <a:rPr lang="es-ES" sz="1200" dirty="0">
                <a:solidFill>
                  <a:schemeClr val="tx2">
                    <a:lumMod val="25000"/>
                  </a:schemeClr>
                </a:solidFill>
                <a:latin typeface="Century Gothic" panose="020B0502020202020204" pitchFamily="34" charset="0"/>
              </a:rPr>
              <a:t> </a:t>
            </a:r>
            <a:r>
              <a:rPr lang="es-ES" sz="1200" i="1" dirty="0">
                <a:solidFill>
                  <a:schemeClr val="tx2">
                    <a:lumMod val="25000"/>
                  </a:schemeClr>
                </a:solidFill>
                <a:latin typeface="Century Gothic" panose="020B0502020202020204" pitchFamily="34" charset="0"/>
              </a:rPr>
              <a:t>page 60</a:t>
            </a:r>
            <a:endParaRPr lang="es-ES" sz="1200" dirty="0">
              <a:solidFill>
                <a:schemeClr val="tx2">
                  <a:lumMod val="25000"/>
                </a:schemeClr>
              </a:solidFill>
              <a:latin typeface="Century Gothic" panose="020B0502020202020204" pitchFamily="34" charset="0"/>
            </a:endParaRPr>
          </a:p>
          <a:p>
            <a:pPr marL="228600" indent="-228600">
              <a:buClr>
                <a:schemeClr val="accent6"/>
              </a:buClr>
              <a:buFont typeface="+mj-lt"/>
              <a:buAutoNum type="arabicPeriod"/>
            </a:pPr>
            <a:r>
              <a:rPr lang="es-ES" sz="1200" b="1" dirty="0" err="1">
                <a:solidFill>
                  <a:schemeClr val="tx2">
                    <a:lumMod val="25000"/>
                  </a:schemeClr>
                </a:solidFill>
                <a:latin typeface="Century Gothic" panose="020B0502020202020204" pitchFamily="34" charset="0"/>
              </a:rPr>
              <a:t>Recupel</a:t>
            </a:r>
            <a:r>
              <a:rPr lang="es-ES" sz="1200" dirty="0">
                <a:solidFill>
                  <a:schemeClr val="tx2">
                    <a:lumMod val="25000"/>
                  </a:schemeClr>
                </a:solidFill>
                <a:latin typeface="Century Gothic" panose="020B0502020202020204" pitchFamily="34" charset="0"/>
              </a:rPr>
              <a:t> - </a:t>
            </a:r>
            <a:r>
              <a:rPr lang="en-US" sz="1200" dirty="0">
                <a:solidFill>
                  <a:schemeClr val="tx2">
                    <a:lumMod val="25000"/>
                  </a:schemeClr>
                </a:solidFill>
                <a:latin typeface="Century Gothic" panose="020B0502020202020204" pitchFamily="34" charset="0"/>
              </a:rPr>
              <a:t>Plastics, Secondary Materials, and Innovation</a:t>
            </a:r>
            <a:r>
              <a:rPr lang="es-ES" sz="1200" dirty="0">
                <a:solidFill>
                  <a:schemeClr val="tx2">
                    <a:lumMod val="25000"/>
                  </a:schemeClr>
                </a:solidFill>
                <a:latin typeface="Century Gothic" panose="020B0502020202020204" pitchFamily="34" charset="0"/>
              </a:rPr>
              <a:t> </a:t>
            </a:r>
            <a:r>
              <a:rPr lang="es-ES" sz="1200" i="1" dirty="0">
                <a:solidFill>
                  <a:schemeClr val="tx2">
                    <a:lumMod val="25000"/>
                  </a:schemeClr>
                </a:solidFill>
                <a:latin typeface="Century Gothic" panose="020B0502020202020204" pitchFamily="34" charset="0"/>
              </a:rPr>
              <a:t>page 68</a:t>
            </a:r>
            <a:endParaRPr lang="es-ES" sz="1200" dirty="0">
              <a:solidFill>
                <a:schemeClr val="tx2">
                  <a:lumMod val="25000"/>
                </a:schemeClr>
              </a:solidFill>
              <a:latin typeface="Century Gothic" panose="020B0502020202020204" pitchFamily="34" charset="0"/>
            </a:endParaRPr>
          </a:p>
          <a:p>
            <a:pPr marL="228600" indent="-228600">
              <a:buClr>
                <a:schemeClr val="accent6"/>
              </a:buClr>
              <a:buFont typeface="+mj-lt"/>
              <a:buAutoNum type="arabicPeriod"/>
            </a:pPr>
            <a:r>
              <a:rPr lang="es-ES" sz="1200" b="1" dirty="0" err="1">
                <a:solidFill>
                  <a:schemeClr val="tx2">
                    <a:lumMod val="25000"/>
                  </a:schemeClr>
                </a:solidFill>
                <a:latin typeface="Century Gothic" panose="020B0502020202020204" pitchFamily="34" charset="0"/>
              </a:rPr>
              <a:t>Siptex</a:t>
            </a:r>
            <a:r>
              <a:rPr lang="es-ES" sz="1200" dirty="0">
                <a:solidFill>
                  <a:schemeClr val="tx2">
                    <a:lumMod val="25000"/>
                  </a:schemeClr>
                </a:solidFill>
                <a:latin typeface="Century Gothic" panose="020B0502020202020204" pitchFamily="34" charset="0"/>
              </a:rPr>
              <a:t> - </a:t>
            </a:r>
            <a:r>
              <a:rPr lang="en-US" sz="1200" dirty="0">
                <a:solidFill>
                  <a:schemeClr val="tx2">
                    <a:lumMod val="25000"/>
                  </a:schemeClr>
                </a:solidFill>
                <a:latin typeface="Century Gothic" panose="020B0502020202020204" pitchFamily="34" charset="0"/>
              </a:rPr>
              <a:t>Plastics, Secondary Materials, and Innovation</a:t>
            </a:r>
            <a:r>
              <a:rPr lang="es-ES" sz="1200" dirty="0">
                <a:solidFill>
                  <a:schemeClr val="tx2">
                    <a:lumMod val="25000"/>
                  </a:schemeClr>
                </a:solidFill>
                <a:latin typeface="Century Gothic" panose="020B0502020202020204" pitchFamily="34" charset="0"/>
              </a:rPr>
              <a:t> </a:t>
            </a:r>
            <a:r>
              <a:rPr lang="es-ES" sz="1200" i="1" dirty="0">
                <a:solidFill>
                  <a:schemeClr val="tx2">
                    <a:lumMod val="25000"/>
                  </a:schemeClr>
                </a:solidFill>
                <a:latin typeface="Century Gothic" panose="020B0502020202020204" pitchFamily="34" charset="0"/>
              </a:rPr>
              <a:t>page 75</a:t>
            </a:r>
            <a:endParaRPr lang="es-ES" sz="1200" dirty="0">
              <a:solidFill>
                <a:schemeClr val="tx2">
                  <a:lumMod val="25000"/>
                </a:schemeClr>
              </a:solidFill>
              <a:latin typeface="Century Gothic" panose="020B0502020202020204" pitchFamily="34" charset="0"/>
            </a:endParaRPr>
          </a:p>
          <a:p>
            <a:pPr marL="228600" indent="-228600">
              <a:buClr>
                <a:schemeClr val="accent6"/>
              </a:buClr>
              <a:buFont typeface="+mj-lt"/>
              <a:buAutoNum type="arabicPeriod"/>
            </a:pPr>
            <a:r>
              <a:rPr lang="es-ES" sz="1200" b="1" dirty="0">
                <a:solidFill>
                  <a:schemeClr val="tx2">
                    <a:lumMod val="25000"/>
                  </a:schemeClr>
                </a:solidFill>
                <a:latin typeface="Century Gothic" panose="020B0502020202020204" pitchFamily="34" charset="0"/>
              </a:rPr>
              <a:t>Water2return</a:t>
            </a:r>
            <a:r>
              <a:rPr lang="es-ES" sz="1200" dirty="0">
                <a:solidFill>
                  <a:schemeClr val="tx2">
                    <a:lumMod val="25000"/>
                  </a:schemeClr>
                </a:solidFill>
                <a:latin typeface="Century Gothic" panose="020B0502020202020204" pitchFamily="34" charset="0"/>
              </a:rPr>
              <a:t> - </a:t>
            </a:r>
            <a:r>
              <a:rPr lang="es-ES" sz="1200" dirty="0" err="1">
                <a:solidFill>
                  <a:schemeClr val="tx2">
                    <a:lumMod val="25000"/>
                  </a:schemeClr>
                </a:solidFill>
                <a:latin typeface="Century Gothic" panose="020B0502020202020204" pitchFamily="34" charset="0"/>
              </a:rPr>
              <a:t>Water</a:t>
            </a:r>
            <a:r>
              <a:rPr lang="es-ES" sz="1200" dirty="0">
                <a:solidFill>
                  <a:schemeClr val="tx2">
                    <a:lumMod val="25000"/>
                  </a:schemeClr>
                </a:solidFill>
                <a:latin typeface="Century Gothic" panose="020B0502020202020204" pitchFamily="34" charset="0"/>
              </a:rPr>
              <a:t> </a:t>
            </a:r>
            <a:r>
              <a:rPr lang="es-ES" sz="1200" dirty="0" err="1">
                <a:solidFill>
                  <a:schemeClr val="tx2">
                    <a:lumMod val="25000"/>
                  </a:schemeClr>
                </a:solidFill>
                <a:latin typeface="Century Gothic" panose="020B0502020202020204" pitchFamily="34" charset="0"/>
              </a:rPr>
              <a:t>Treatment</a:t>
            </a:r>
            <a:r>
              <a:rPr lang="es-ES" sz="1200" dirty="0">
                <a:solidFill>
                  <a:schemeClr val="tx2">
                    <a:lumMod val="25000"/>
                  </a:schemeClr>
                </a:solidFill>
                <a:latin typeface="Century Gothic" panose="020B0502020202020204" pitchFamily="34" charset="0"/>
              </a:rPr>
              <a:t> and </a:t>
            </a:r>
            <a:r>
              <a:rPr lang="es-ES" sz="1200" dirty="0" err="1">
                <a:solidFill>
                  <a:schemeClr val="tx2">
                    <a:lumMod val="25000"/>
                  </a:schemeClr>
                </a:solidFill>
                <a:latin typeface="Century Gothic" panose="020B0502020202020204" pitchFamily="34" charset="0"/>
              </a:rPr>
              <a:t>Reuse</a:t>
            </a:r>
            <a:r>
              <a:rPr lang="es-ES" sz="1200" dirty="0">
                <a:solidFill>
                  <a:schemeClr val="tx2">
                    <a:lumMod val="25000"/>
                  </a:schemeClr>
                </a:solidFill>
                <a:latin typeface="Century Gothic" panose="020B0502020202020204" pitchFamily="34" charset="0"/>
              </a:rPr>
              <a:t> </a:t>
            </a:r>
            <a:r>
              <a:rPr lang="es-ES" sz="1200" i="1" dirty="0">
                <a:solidFill>
                  <a:schemeClr val="tx2">
                    <a:lumMod val="25000"/>
                  </a:schemeClr>
                </a:solidFill>
                <a:latin typeface="Century Gothic" panose="020B0502020202020204" pitchFamily="34" charset="0"/>
              </a:rPr>
              <a:t>page 83</a:t>
            </a:r>
            <a:endParaRPr lang="es-ES" sz="1200" dirty="0">
              <a:solidFill>
                <a:schemeClr val="tx2">
                  <a:lumMod val="25000"/>
                </a:schemeClr>
              </a:solidFill>
              <a:latin typeface="Century Gothic" panose="020B0502020202020204" pitchFamily="34" charset="0"/>
            </a:endParaRPr>
          </a:p>
          <a:p>
            <a:pPr marL="228600" indent="-228600">
              <a:buClr>
                <a:schemeClr val="accent6"/>
              </a:buClr>
              <a:buFont typeface="+mj-lt"/>
              <a:buAutoNum type="arabicPeriod"/>
            </a:pPr>
            <a:r>
              <a:rPr lang="es-ES" sz="1200" b="1" dirty="0" err="1">
                <a:solidFill>
                  <a:schemeClr val="tx2">
                    <a:lumMod val="25000"/>
                  </a:schemeClr>
                </a:solidFill>
                <a:latin typeface="Century Gothic" panose="020B0502020202020204" pitchFamily="34" charset="0"/>
              </a:rPr>
              <a:t>Proeko</a:t>
            </a:r>
            <a:r>
              <a:rPr lang="es-ES" sz="1200" dirty="0">
                <a:solidFill>
                  <a:schemeClr val="tx2">
                    <a:lumMod val="25000"/>
                  </a:schemeClr>
                </a:solidFill>
                <a:latin typeface="Century Gothic" panose="020B0502020202020204" pitchFamily="34" charset="0"/>
              </a:rPr>
              <a:t> - </a:t>
            </a:r>
            <a:r>
              <a:rPr lang="es-ES" sz="1200" dirty="0" err="1">
                <a:solidFill>
                  <a:schemeClr val="tx2">
                    <a:lumMod val="25000"/>
                  </a:schemeClr>
                </a:solidFill>
                <a:latin typeface="Century Gothic" panose="020B0502020202020204" pitchFamily="34" charset="0"/>
              </a:rPr>
              <a:t>Water</a:t>
            </a:r>
            <a:r>
              <a:rPr lang="es-ES" sz="1200" dirty="0">
                <a:solidFill>
                  <a:schemeClr val="tx2">
                    <a:lumMod val="25000"/>
                  </a:schemeClr>
                </a:solidFill>
                <a:latin typeface="Century Gothic" panose="020B0502020202020204" pitchFamily="34" charset="0"/>
              </a:rPr>
              <a:t> </a:t>
            </a:r>
            <a:r>
              <a:rPr lang="es-ES" sz="1200" dirty="0" err="1">
                <a:solidFill>
                  <a:schemeClr val="tx2">
                    <a:lumMod val="25000"/>
                  </a:schemeClr>
                </a:solidFill>
                <a:latin typeface="Century Gothic" panose="020B0502020202020204" pitchFamily="34" charset="0"/>
              </a:rPr>
              <a:t>Treatment</a:t>
            </a:r>
            <a:r>
              <a:rPr lang="es-ES" sz="1200" dirty="0">
                <a:solidFill>
                  <a:schemeClr val="tx2">
                    <a:lumMod val="25000"/>
                  </a:schemeClr>
                </a:solidFill>
                <a:latin typeface="Century Gothic" panose="020B0502020202020204" pitchFamily="34" charset="0"/>
              </a:rPr>
              <a:t> and </a:t>
            </a:r>
            <a:r>
              <a:rPr lang="es-ES" sz="1200" dirty="0" err="1">
                <a:solidFill>
                  <a:schemeClr val="tx2">
                    <a:lumMod val="25000"/>
                  </a:schemeClr>
                </a:solidFill>
                <a:latin typeface="Century Gothic" panose="020B0502020202020204" pitchFamily="34" charset="0"/>
              </a:rPr>
              <a:t>Reuse</a:t>
            </a:r>
            <a:r>
              <a:rPr lang="es-ES" sz="1200" dirty="0">
                <a:solidFill>
                  <a:schemeClr val="tx2">
                    <a:lumMod val="25000"/>
                  </a:schemeClr>
                </a:solidFill>
                <a:latin typeface="Century Gothic" panose="020B0502020202020204" pitchFamily="34" charset="0"/>
              </a:rPr>
              <a:t> </a:t>
            </a:r>
            <a:r>
              <a:rPr lang="es-ES" sz="1200" i="1" dirty="0">
                <a:solidFill>
                  <a:schemeClr val="tx2">
                    <a:lumMod val="25000"/>
                  </a:schemeClr>
                </a:solidFill>
                <a:latin typeface="Century Gothic" panose="020B0502020202020204" pitchFamily="34" charset="0"/>
              </a:rPr>
              <a:t>page 91</a:t>
            </a:r>
            <a:endParaRPr lang="es-ES" sz="1200" dirty="0">
              <a:solidFill>
                <a:schemeClr val="tx2">
                  <a:lumMod val="25000"/>
                </a:schemeClr>
              </a:solidFill>
              <a:latin typeface="Century Gothic" panose="020B0502020202020204" pitchFamily="34" charset="0"/>
            </a:endParaRPr>
          </a:p>
          <a:p>
            <a:pPr algn="ctr"/>
            <a:endParaRPr lang="es-ES" sz="1200" dirty="0"/>
          </a:p>
          <a:p>
            <a:pPr algn="ctr"/>
            <a:endParaRPr lang="en-US" sz="1200" dirty="0">
              <a:latin typeface="Arial Black" panose="020B0A04020102020204" pitchFamily="34" charset="0"/>
            </a:endParaRPr>
          </a:p>
        </p:txBody>
      </p:sp>
      <p:sp>
        <p:nvSpPr>
          <p:cNvPr id="4" name="Google Shape;362;p32">
            <a:extLst>
              <a:ext uri="{FF2B5EF4-FFF2-40B4-BE49-F238E27FC236}">
                <a16:creationId xmlns:a16="http://schemas.microsoft.com/office/drawing/2014/main" id="{7D431B41-12C6-416E-86A5-052234E8388F}"/>
              </a:ext>
            </a:extLst>
          </p:cNvPr>
          <p:cNvSpPr txBox="1">
            <a:spLocks/>
          </p:cNvSpPr>
          <p:nvPr/>
        </p:nvSpPr>
        <p:spPr>
          <a:xfrm>
            <a:off x="1330872" y="96318"/>
            <a:ext cx="6342235" cy="1165107"/>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itchFamily="34" charset="0"/>
                <a:ea typeface="Arial" pitchFamily="34" charset="0"/>
                <a:cs typeface="Arial"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2000" dirty="0">
                <a:solidFill>
                  <a:schemeClr val="bg2"/>
                </a:solidFill>
                <a:latin typeface="Arial Black" panose="020B0A04020102020204" pitchFamily="34" charset="0"/>
              </a:rPr>
              <a:t>U-ECO </a:t>
            </a:r>
            <a:r>
              <a:rPr lang="es-ES" sz="2000" dirty="0" err="1">
                <a:solidFill>
                  <a:schemeClr val="bg2"/>
                </a:solidFill>
                <a:latin typeface="Arial Black" panose="020B0A04020102020204" pitchFamily="34" charset="0"/>
              </a:rPr>
              <a:t>Upskilling</a:t>
            </a:r>
            <a:r>
              <a:rPr lang="es-ES" sz="2000" dirty="0">
                <a:solidFill>
                  <a:schemeClr val="bg2"/>
                </a:solidFill>
                <a:latin typeface="Arial Black" panose="020B0A04020102020204" pitchFamily="34" charset="0"/>
              </a:rPr>
              <a:t> </a:t>
            </a:r>
            <a:r>
              <a:rPr lang="es-ES" sz="2000" dirty="0" err="1">
                <a:solidFill>
                  <a:schemeClr val="bg2"/>
                </a:solidFill>
                <a:latin typeface="Arial Black" panose="020B0A04020102020204" pitchFamily="34" charset="0"/>
              </a:rPr>
              <a:t>for</a:t>
            </a:r>
            <a:r>
              <a:rPr lang="es-ES" sz="2000" dirty="0">
                <a:solidFill>
                  <a:schemeClr val="bg2"/>
                </a:solidFill>
                <a:latin typeface="Arial Black" panose="020B0A04020102020204" pitchFamily="34" charset="0"/>
              </a:rPr>
              <a:t> more </a:t>
            </a:r>
            <a:r>
              <a:rPr lang="es-ES" sz="2000" dirty="0" err="1">
                <a:solidFill>
                  <a:schemeClr val="bg2"/>
                </a:solidFill>
                <a:latin typeface="Arial Black" panose="020B0A04020102020204" pitchFamily="34" charset="0"/>
              </a:rPr>
              <a:t>creative</a:t>
            </a:r>
            <a:r>
              <a:rPr lang="es-ES" sz="2000" dirty="0">
                <a:solidFill>
                  <a:schemeClr val="bg2"/>
                </a:solidFill>
                <a:latin typeface="Arial Black" panose="020B0A04020102020204" pitchFamily="34" charset="0"/>
              </a:rPr>
              <a:t> circular </a:t>
            </a:r>
            <a:r>
              <a:rPr lang="es-ES" sz="2000" dirty="0" err="1">
                <a:solidFill>
                  <a:schemeClr val="bg2"/>
                </a:solidFill>
                <a:latin typeface="Arial Black" panose="020B0A04020102020204" pitchFamily="34" charset="0"/>
              </a:rPr>
              <a:t>economy</a:t>
            </a:r>
            <a:endParaRPr lang="es-ES" sz="2000" dirty="0">
              <a:solidFill>
                <a:schemeClr val="bg2"/>
              </a:solidFill>
              <a:latin typeface="Arial Black" panose="020B0A04020102020204" pitchFamily="34" charset="0"/>
            </a:endParaRPr>
          </a:p>
          <a:p>
            <a:pPr algn="l"/>
            <a:r>
              <a:rPr lang="en-US" dirty="0">
                <a:solidFill>
                  <a:schemeClr val="bg2"/>
                </a:solidFill>
                <a:latin typeface="Arial Black" panose="020B0A04020102020204" pitchFamily="34" charset="0"/>
              </a:rPr>
              <a:t>IO2 Learning from real life</a:t>
            </a:r>
          </a:p>
        </p:txBody>
      </p:sp>
    </p:spTree>
    <p:extLst>
      <p:ext uri="{BB962C8B-B14F-4D97-AF65-F5344CB8AC3E}">
        <p14:creationId xmlns:p14="http://schemas.microsoft.com/office/powerpoint/2010/main" val="497603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5"/>
          <p:cNvSpPr txBox="1">
            <a:spLocks noGrp="1"/>
          </p:cNvSpPr>
          <p:nvPr>
            <p:ph type="title"/>
          </p:nvPr>
        </p:nvSpPr>
        <p:spPr>
          <a:xfrm>
            <a:off x="2257425" y="819149"/>
            <a:ext cx="4264150" cy="532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Value proposition</a:t>
            </a:r>
            <a:endParaRPr dirty="0"/>
          </a:p>
        </p:txBody>
      </p:sp>
      <p:sp>
        <p:nvSpPr>
          <p:cNvPr id="396" name="Google Shape;396;p35"/>
          <p:cNvSpPr txBox="1">
            <a:spLocks noGrp="1"/>
          </p:cNvSpPr>
          <p:nvPr>
            <p:ph type="subTitle" idx="1"/>
          </p:nvPr>
        </p:nvSpPr>
        <p:spPr>
          <a:xfrm>
            <a:off x="2366421" y="1787311"/>
            <a:ext cx="4264150" cy="2458550"/>
          </a:xfrm>
          <a:prstGeom prst="rect">
            <a:avLst/>
          </a:prstGeom>
        </p:spPr>
        <p:txBody>
          <a:bodyPr spcFirstLastPara="1" wrap="square" lIns="91425" tIns="91425" rIns="91425" bIns="91425" anchor="t" anchorCtr="0">
            <a:noAutofit/>
          </a:bodyPr>
          <a:lstStyle/>
          <a:p>
            <a:pPr marL="0" indent="0">
              <a:spcAft>
                <a:spcPts val="1600"/>
              </a:spcAft>
              <a:buClr>
                <a:schemeClr val="dk1"/>
              </a:buClr>
              <a:buSzPts val="1100"/>
            </a:pPr>
            <a:r>
              <a:rPr lang="en-US" dirty="0">
                <a:solidFill>
                  <a:srgbClr val="474747"/>
                </a:solidFill>
                <a:latin typeface="Questrial"/>
                <a:ea typeface="Questrial"/>
                <a:cs typeface="Questrial"/>
                <a:sym typeface="Questrial"/>
              </a:rPr>
              <a:t>The Flat House project was approached from the perspective of using the </a:t>
            </a:r>
            <a:r>
              <a:rPr lang="en-US" b="1" dirty="0">
                <a:solidFill>
                  <a:srgbClr val="474747"/>
                </a:solidFill>
                <a:latin typeface="Questrial"/>
                <a:ea typeface="Questrial"/>
                <a:cs typeface="Questrial"/>
                <a:sym typeface="Questrial"/>
              </a:rPr>
              <a:t>raw material </a:t>
            </a:r>
            <a:r>
              <a:rPr lang="en-US" dirty="0">
                <a:solidFill>
                  <a:srgbClr val="474747"/>
                </a:solidFill>
                <a:latin typeface="Questrial"/>
                <a:ea typeface="Questrial"/>
                <a:cs typeface="Questrial"/>
                <a:sym typeface="Questrial"/>
              </a:rPr>
              <a:t>that was grown on the farm (</a:t>
            </a:r>
            <a:r>
              <a:rPr lang="en-US" dirty="0">
                <a:solidFill>
                  <a:srgbClr val="474747"/>
                </a:solidFill>
              </a:rPr>
              <a:t>f</a:t>
            </a:r>
            <a:r>
              <a:rPr lang="en-US" dirty="0"/>
              <a:t>arm waste and rests of hemp fibers) </a:t>
            </a:r>
            <a:r>
              <a:rPr lang="en-US" dirty="0">
                <a:solidFill>
                  <a:srgbClr val="474747"/>
                </a:solidFill>
                <a:latin typeface="Questrial"/>
                <a:ea typeface="Questrial"/>
                <a:cs typeface="Questrial"/>
                <a:sym typeface="Questrial"/>
              </a:rPr>
              <a:t>and demonstrating how </a:t>
            </a:r>
            <a:r>
              <a:rPr lang="en-US" b="1" dirty="0">
                <a:solidFill>
                  <a:srgbClr val="474747"/>
                </a:solidFill>
                <a:latin typeface="Questrial"/>
                <a:ea typeface="Questrial"/>
                <a:cs typeface="Questrial"/>
                <a:sym typeface="Questrial"/>
              </a:rPr>
              <a:t>hemp-based products </a:t>
            </a:r>
            <a:r>
              <a:rPr lang="en-US" dirty="0">
                <a:solidFill>
                  <a:srgbClr val="474747"/>
                </a:solidFill>
                <a:latin typeface="Questrial"/>
                <a:ea typeface="Questrial"/>
                <a:cs typeface="Questrial"/>
                <a:sym typeface="Questrial"/>
              </a:rPr>
              <a:t>can be used as more sustainable building materials.</a:t>
            </a:r>
          </a:p>
          <a:p>
            <a:pPr marL="0" indent="0">
              <a:spcAft>
                <a:spcPts val="1600"/>
              </a:spcAft>
              <a:buClr>
                <a:schemeClr val="dk1"/>
              </a:buClr>
              <a:buSzPts val="1100"/>
            </a:pPr>
            <a:endParaRPr lang="en-US" dirty="0">
              <a:solidFill>
                <a:schemeClr val="accent2">
                  <a:lumMod val="75000"/>
                </a:scheme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8" name="Google Shape;395;p35">
            <a:extLst>
              <a:ext uri="{FF2B5EF4-FFF2-40B4-BE49-F238E27FC236}">
                <a16:creationId xmlns:a16="http://schemas.microsoft.com/office/drawing/2014/main" id="{16797879-16EA-4463-B8C3-32C67157B3BB}"/>
              </a:ext>
            </a:extLst>
          </p:cNvPr>
          <p:cNvSpPr txBox="1">
            <a:spLocks noGrp="1"/>
          </p:cNvSpPr>
          <p:nvPr>
            <p:ph type="title"/>
          </p:nvPr>
        </p:nvSpPr>
        <p:spPr>
          <a:xfrm>
            <a:off x="2439925" y="582083"/>
            <a:ext cx="4264150" cy="532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t>What makes it circular?</a:t>
            </a:r>
            <a:endParaRPr sz="3000" dirty="0"/>
          </a:p>
        </p:txBody>
      </p:sp>
      <p:sp>
        <p:nvSpPr>
          <p:cNvPr id="4" name="Google Shape;396;p35">
            <a:extLst>
              <a:ext uri="{FF2B5EF4-FFF2-40B4-BE49-F238E27FC236}">
                <a16:creationId xmlns:a16="http://schemas.microsoft.com/office/drawing/2014/main" id="{349229B3-0909-40E9-987A-1EB93DBA0E60}"/>
              </a:ext>
            </a:extLst>
          </p:cNvPr>
          <p:cNvSpPr txBox="1">
            <a:spLocks/>
          </p:cNvSpPr>
          <p:nvPr/>
        </p:nvSpPr>
        <p:spPr>
          <a:xfrm>
            <a:off x="1672936" y="1739648"/>
            <a:ext cx="5798128" cy="36240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1pPr>
            <a:lvl2pPr marL="914400" marR="0" lvl="1" indent="-317500" algn="ctr" rtl="0">
              <a:lnSpc>
                <a:spcPct val="100000"/>
              </a:lnSpc>
              <a:spcBef>
                <a:spcPts val="1600"/>
              </a:spcBef>
              <a:spcAft>
                <a:spcPts val="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2pPr>
            <a:lvl3pPr marL="1371600" marR="0" lvl="2" indent="-317500" algn="ctr" rtl="0">
              <a:lnSpc>
                <a:spcPct val="100000"/>
              </a:lnSpc>
              <a:spcBef>
                <a:spcPts val="1600"/>
              </a:spcBef>
              <a:spcAft>
                <a:spcPts val="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3pPr>
            <a:lvl4pPr marL="1828800" marR="0" lvl="3" indent="-317500" algn="ctr" rtl="0">
              <a:lnSpc>
                <a:spcPct val="100000"/>
              </a:lnSpc>
              <a:spcBef>
                <a:spcPts val="1600"/>
              </a:spcBef>
              <a:spcAft>
                <a:spcPts val="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4pPr>
            <a:lvl5pPr marL="2286000" marR="0" lvl="4" indent="-317500" algn="ctr" rtl="0">
              <a:lnSpc>
                <a:spcPct val="100000"/>
              </a:lnSpc>
              <a:spcBef>
                <a:spcPts val="1600"/>
              </a:spcBef>
              <a:spcAft>
                <a:spcPts val="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5pPr>
            <a:lvl6pPr marL="2743200" marR="0" lvl="5" indent="-317500" algn="ctr" rtl="0">
              <a:lnSpc>
                <a:spcPct val="100000"/>
              </a:lnSpc>
              <a:spcBef>
                <a:spcPts val="1600"/>
              </a:spcBef>
              <a:spcAft>
                <a:spcPts val="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6pPr>
            <a:lvl7pPr marL="3200400" marR="0" lvl="6" indent="-317500" algn="ctr" rtl="0">
              <a:lnSpc>
                <a:spcPct val="100000"/>
              </a:lnSpc>
              <a:spcBef>
                <a:spcPts val="1600"/>
              </a:spcBef>
              <a:spcAft>
                <a:spcPts val="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7pPr>
            <a:lvl8pPr marL="3657600" marR="0" lvl="7" indent="-317500" algn="ctr" rtl="0">
              <a:lnSpc>
                <a:spcPct val="100000"/>
              </a:lnSpc>
              <a:spcBef>
                <a:spcPts val="1600"/>
              </a:spcBef>
              <a:spcAft>
                <a:spcPts val="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8pPr>
            <a:lvl9pPr marL="4114800" marR="0" lvl="8" indent="-317500" algn="ctr" rtl="0">
              <a:lnSpc>
                <a:spcPct val="100000"/>
              </a:lnSpc>
              <a:spcBef>
                <a:spcPts val="1600"/>
              </a:spcBef>
              <a:spcAft>
                <a:spcPts val="160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9pPr>
          </a:lstStyle>
          <a:p>
            <a:pPr marL="0" indent="0" algn="l">
              <a:spcAft>
                <a:spcPts val="600"/>
              </a:spcAft>
              <a:buClr>
                <a:schemeClr val="dk1"/>
              </a:buClr>
              <a:buSzPts val="1100"/>
            </a:pPr>
            <a:r>
              <a:rPr lang="en-US" sz="2000" b="1" dirty="0">
                <a:solidFill>
                  <a:schemeClr val="accent2">
                    <a:lumMod val="75000"/>
                  </a:schemeClr>
                </a:solidFill>
              </a:rPr>
              <a:t>Circular inputs</a:t>
            </a:r>
            <a:endParaRPr lang="es-ES" sz="1100" dirty="0">
              <a:solidFill>
                <a:schemeClr val="accent2">
                  <a:lumMod val="75000"/>
                </a:schemeClr>
              </a:solidFill>
              <a:uFill>
                <a:noFill/>
              </a:uFill>
            </a:endParaRPr>
          </a:p>
          <a:p>
            <a:pPr marL="228600" algn="l">
              <a:spcAft>
                <a:spcPts val="600"/>
              </a:spcAft>
              <a:buClr>
                <a:schemeClr val="accent4"/>
              </a:buClr>
              <a:buSzPts val="1400"/>
              <a:buFont typeface="Questrial"/>
              <a:buChar char="●"/>
            </a:pPr>
            <a:r>
              <a:rPr lang="en-US" sz="1400" dirty="0"/>
              <a:t>Hempcrete was created as a way to use </a:t>
            </a:r>
            <a:r>
              <a:rPr lang="en-US" sz="1400" b="1" dirty="0"/>
              <a:t>farm waste and rests of hemp fibers. </a:t>
            </a:r>
          </a:p>
          <a:p>
            <a:pPr marL="228600" algn="l">
              <a:spcAft>
                <a:spcPts val="600"/>
              </a:spcAft>
              <a:buClr>
                <a:schemeClr val="accent4"/>
              </a:buClr>
              <a:buSzPts val="1400"/>
              <a:buFont typeface="Questrial"/>
              <a:buChar char="●"/>
            </a:pPr>
            <a:r>
              <a:rPr lang="en-US" sz="1400" dirty="0"/>
              <a:t>The property is powered by a sustainable biomass boiler and energy from the sun, so it is </a:t>
            </a:r>
            <a:r>
              <a:rPr lang="en-US" sz="1400" b="1" dirty="0"/>
              <a:t>powered by renewable energy sources</a:t>
            </a:r>
            <a:r>
              <a:rPr lang="en-US" sz="1400" dirty="0"/>
              <a:t>.</a:t>
            </a:r>
          </a:p>
          <a:p>
            <a:pPr marL="228600" algn="l">
              <a:spcAft>
                <a:spcPts val="600"/>
              </a:spcAft>
              <a:buClr>
                <a:schemeClr val="accent4"/>
              </a:buClr>
              <a:buSzPts val="1400"/>
              <a:buFont typeface="Questrial"/>
              <a:buChar char="●"/>
            </a:pPr>
            <a:r>
              <a:rPr lang="en-US" sz="1400" dirty="0"/>
              <a:t>The Flat House was built with the aim of having a construction that </a:t>
            </a:r>
            <a:r>
              <a:rPr lang="en-US" sz="1400" b="1" dirty="0"/>
              <a:t>retains more carbon </a:t>
            </a:r>
            <a:r>
              <a:rPr lang="en-US" sz="1400" dirty="0"/>
              <a:t>that what it consumes.</a:t>
            </a:r>
          </a:p>
          <a:p>
            <a:pPr marL="0" indent="0" algn="l">
              <a:spcAft>
                <a:spcPts val="600"/>
              </a:spcAft>
              <a:buClr>
                <a:schemeClr val="dk1"/>
              </a:buClr>
              <a:buSzPts val="1100"/>
            </a:pPr>
            <a:r>
              <a:rPr lang="es-ES" sz="2000" b="1" dirty="0" err="1">
                <a:solidFill>
                  <a:schemeClr val="accent2">
                    <a:lumMod val="75000"/>
                  </a:schemeClr>
                </a:solidFill>
              </a:rPr>
              <a:t>Resource</a:t>
            </a:r>
            <a:r>
              <a:rPr lang="es-ES" sz="2000" b="1" dirty="0">
                <a:solidFill>
                  <a:schemeClr val="accent2">
                    <a:lumMod val="75000"/>
                  </a:schemeClr>
                </a:solidFill>
              </a:rPr>
              <a:t> </a:t>
            </a:r>
            <a:r>
              <a:rPr lang="es-ES" sz="2000" b="1" dirty="0" err="1">
                <a:solidFill>
                  <a:schemeClr val="accent2">
                    <a:lumMod val="75000"/>
                  </a:schemeClr>
                </a:solidFill>
              </a:rPr>
              <a:t>recovery</a:t>
            </a:r>
            <a:endParaRPr lang="es-ES" sz="1100" dirty="0">
              <a:solidFill>
                <a:schemeClr val="accent2">
                  <a:lumMod val="75000"/>
                </a:schemeClr>
              </a:solidFill>
              <a:uFill>
                <a:noFill/>
              </a:uFill>
            </a:endParaRPr>
          </a:p>
          <a:p>
            <a:pPr marL="228600" lvl="0" indent="-317500" algn="l" rtl="0">
              <a:spcAft>
                <a:spcPts val="600"/>
              </a:spcAft>
              <a:buClr>
                <a:schemeClr val="accent4"/>
              </a:buClr>
              <a:buSzPts val="1400"/>
              <a:buChar char="●"/>
            </a:pPr>
            <a:r>
              <a:rPr lang="en-US" sz="1400" dirty="0"/>
              <a:t>The Flat House is designed to be </a:t>
            </a:r>
            <a:r>
              <a:rPr lang="en-US" sz="1400" b="1" dirty="0"/>
              <a:t>disassembled</a:t>
            </a:r>
            <a:r>
              <a:rPr lang="en-US" sz="1400" dirty="0"/>
              <a:t> so that at the end of it’s life the materials can be separated to be reused.</a:t>
            </a:r>
          </a:p>
          <a:p>
            <a:pPr marL="0" indent="0">
              <a:spcAft>
                <a:spcPts val="1600"/>
              </a:spcAft>
              <a:buClr>
                <a:schemeClr val="dk1"/>
              </a:buClr>
              <a:buSzPts val="1100"/>
              <a:buFont typeface="Arial"/>
              <a:buNone/>
            </a:pPr>
            <a:endParaRPr lang="en-US" sz="1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4" name="Google Shape;404;p36"/>
          <p:cNvSpPr txBox="1">
            <a:spLocks noGrp="1"/>
          </p:cNvSpPr>
          <p:nvPr>
            <p:ph type="title"/>
          </p:nvPr>
        </p:nvSpPr>
        <p:spPr>
          <a:xfrm>
            <a:off x="1390547" y="445025"/>
            <a:ext cx="6563266"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Environmental and economic impact</a:t>
            </a:r>
            <a:endParaRPr dirty="0"/>
          </a:p>
        </p:txBody>
      </p:sp>
      <p:sp>
        <p:nvSpPr>
          <p:cNvPr id="402" name="Google Shape;402;p36"/>
          <p:cNvSpPr txBox="1">
            <a:spLocks noGrp="1"/>
          </p:cNvSpPr>
          <p:nvPr>
            <p:ph type="subTitle" idx="2"/>
          </p:nvPr>
        </p:nvSpPr>
        <p:spPr>
          <a:xfrm>
            <a:off x="4345316" y="2750775"/>
            <a:ext cx="2360284" cy="1921446"/>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sz="1200" dirty="0"/>
              <a:t>The annual </a:t>
            </a:r>
            <a:r>
              <a:rPr lang="en-US" sz="1200" b="1" dirty="0"/>
              <a:t>CO2 emissions </a:t>
            </a:r>
            <a:r>
              <a:rPr lang="en-US" sz="1200" dirty="0"/>
              <a:t>of the property were calculated based on the construction of the home, its heating system, internal lighting and renewable technologies which were installed.</a:t>
            </a:r>
          </a:p>
          <a:p>
            <a:pPr marL="0" lvl="0" indent="0" algn="ctr" rtl="0">
              <a:spcBef>
                <a:spcPts val="0"/>
              </a:spcBef>
              <a:spcAft>
                <a:spcPts val="0"/>
              </a:spcAft>
              <a:buNone/>
            </a:pPr>
            <a:r>
              <a:rPr lang="en-US" sz="1200" dirty="0"/>
              <a:t>Impact Data (</a:t>
            </a:r>
            <a:r>
              <a:rPr lang="en-US" sz="1200" dirty="0">
                <a:uFill>
                  <a:noFill/>
                </a:uFill>
              </a:rPr>
              <a:t>Bitc.org.uk., 2020) </a:t>
            </a:r>
            <a:r>
              <a:rPr lang="en-US" sz="1200" dirty="0"/>
              <a:t>:</a:t>
            </a:r>
          </a:p>
          <a:p>
            <a:pPr marL="171450" lvl="0" indent="-171450" algn="ctr" rtl="0">
              <a:spcBef>
                <a:spcPts val="0"/>
              </a:spcBef>
              <a:spcAft>
                <a:spcPts val="0"/>
              </a:spcAft>
              <a:buClr>
                <a:schemeClr val="accent3"/>
              </a:buClr>
              <a:buFont typeface="Arial" panose="020B0604020202020204" pitchFamily="34" charset="0"/>
              <a:buChar char="•"/>
            </a:pPr>
            <a:r>
              <a:rPr lang="en-US" sz="1200" dirty="0"/>
              <a:t>Annual CO2 emissions -2.32 t/year</a:t>
            </a:r>
          </a:p>
          <a:p>
            <a:pPr marL="171450" lvl="0" indent="-171450" algn="ctr" rtl="0">
              <a:spcBef>
                <a:spcPts val="0"/>
              </a:spcBef>
              <a:spcAft>
                <a:spcPts val="0"/>
              </a:spcAft>
              <a:buClr>
                <a:schemeClr val="accent3"/>
              </a:buClr>
              <a:buFont typeface="Arial" panose="020B0604020202020204" pitchFamily="34" charset="0"/>
              <a:buChar char="•"/>
            </a:pPr>
            <a:r>
              <a:rPr lang="en-US" sz="1200" dirty="0"/>
              <a:t>Dwelling CO2 Emission Rate -21.52 kg / m2 </a:t>
            </a:r>
          </a:p>
        </p:txBody>
      </p:sp>
      <p:sp>
        <p:nvSpPr>
          <p:cNvPr id="33" name="Google Shape;402;p36">
            <a:extLst>
              <a:ext uri="{FF2B5EF4-FFF2-40B4-BE49-F238E27FC236}">
                <a16:creationId xmlns:a16="http://schemas.microsoft.com/office/drawing/2014/main" id="{1D9EDA79-8558-4AC9-BB31-A102DCD6F1DE}"/>
              </a:ext>
            </a:extLst>
          </p:cNvPr>
          <p:cNvSpPr txBox="1">
            <a:spLocks/>
          </p:cNvSpPr>
          <p:nvPr/>
        </p:nvSpPr>
        <p:spPr>
          <a:xfrm>
            <a:off x="663127" y="2422699"/>
            <a:ext cx="1611516" cy="15952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1pPr>
            <a:lvl2pPr marL="914400" marR="0" lvl="1"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2pPr>
            <a:lvl3pPr marL="1371600" marR="0" lvl="2"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3pPr>
            <a:lvl4pPr marL="1828800" marR="0" lvl="3"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4pPr>
            <a:lvl5pPr marL="2286000" marR="0" lvl="4"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5pPr>
            <a:lvl6pPr marL="2743200" marR="0" lvl="5"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6pPr>
            <a:lvl7pPr marL="3200400" marR="0" lvl="6"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7pPr>
            <a:lvl8pPr marL="3657600" marR="0" lvl="7"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8pPr>
            <a:lvl9pPr marL="4114800" marR="0" lvl="8"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9pPr>
          </a:lstStyle>
          <a:p>
            <a:pPr marL="0" lvl="0" indent="0" rtl="0">
              <a:spcBef>
                <a:spcPts val="0"/>
              </a:spcBef>
              <a:spcAft>
                <a:spcPts val="0"/>
              </a:spcAft>
              <a:buNone/>
            </a:pPr>
            <a:r>
              <a:rPr lang="en-US" sz="1200" dirty="0">
                <a:solidFill>
                  <a:srgbClr val="474747"/>
                </a:solidFill>
                <a:latin typeface="Questrial"/>
                <a:ea typeface="Questrial"/>
                <a:cs typeface="Questrial"/>
                <a:sym typeface="Questrial"/>
              </a:rPr>
              <a:t>Hemp is increasingly being employed as an </a:t>
            </a:r>
            <a:r>
              <a:rPr lang="en-US" sz="1200" b="1" dirty="0">
                <a:solidFill>
                  <a:srgbClr val="474747"/>
                </a:solidFill>
                <a:latin typeface="Questrial"/>
                <a:ea typeface="Questrial"/>
                <a:cs typeface="Questrial"/>
                <a:sym typeface="Questrial"/>
              </a:rPr>
              <a:t>eco-friendly building material </a:t>
            </a:r>
            <a:r>
              <a:rPr lang="en-US" sz="1200" dirty="0">
                <a:solidFill>
                  <a:srgbClr val="474747"/>
                </a:solidFill>
                <a:latin typeface="Questrial"/>
                <a:ea typeface="Questrial"/>
                <a:cs typeface="Questrial"/>
                <a:sym typeface="Questrial"/>
              </a:rPr>
              <a:t>because of its ability to sequester carbon.</a:t>
            </a:r>
            <a:endParaRPr lang="es-ES" sz="1200" dirty="0">
              <a:solidFill>
                <a:srgbClr val="474747"/>
              </a:solidFill>
              <a:latin typeface="Questrial"/>
              <a:ea typeface="Questrial"/>
              <a:cs typeface="Questrial"/>
              <a:sym typeface="Questrial"/>
            </a:endParaRPr>
          </a:p>
        </p:txBody>
      </p:sp>
      <p:sp>
        <p:nvSpPr>
          <p:cNvPr id="34" name="Google Shape;402;p36">
            <a:extLst>
              <a:ext uri="{FF2B5EF4-FFF2-40B4-BE49-F238E27FC236}">
                <a16:creationId xmlns:a16="http://schemas.microsoft.com/office/drawing/2014/main" id="{78FB3188-A889-4B08-A6BD-EC54DB8905EA}"/>
              </a:ext>
            </a:extLst>
          </p:cNvPr>
          <p:cNvSpPr txBox="1">
            <a:spLocks/>
          </p:cNvSpPr>
          <p:nvPr/>
        </p:nvSpPr>
        <p:spPr>
          <a:xfrm>
            <a:off x="2642643" y="2571750"/>
            <a:ext cx="1702673" cy="15952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1pPr>
            <a:lvl2pPr marL="914400" marR="0" lvl="1"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2pPr>
            <a:lvl3pPr marL="1371600" marR="0" lvl="2"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3pPr>
            <a:lvl4pPr marL="1828800" marR="0" lvl="3"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4pPr>
            <a:lvl5pPr marL="2286000" marR="0" lvl="4"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5pPr>
            <a:lvl6pPr marL="2743200" marR="0" lvl="5"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6pPr>
            <a:lvl7pPr marL="3200400" marR="0" lvl="6"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7pPr>
            <a:lvl8pPr marL="3657600" marR="0" lvl="7"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8pPr>
            <a:lvl9pPr marL="4114800" marR="0" lvl="8"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9pPr>
          </a:lstStyle>
          <a:p>
            <a:pPr marL="0" indent="0"/>
            <a:r>
              <a:rPr lang="en-US" sz="1200" dirty="0"/>
              <a:t>The house is also </a:t>
            </a:r>
            <a:r>
              <a:rPr lang="en-US" sz="1200" b="1" dirty="0"/>
              <a:t>off-grid</a:t>
            </a:r>
            <a:r>
              <a:rPr lang="en-US" sz="1200" dirty="0"/>
              <a:t>, with heating and power provided by a biomass boiler and a photovoltaic (PV) array – a system of solar-energy panels – on the roof (dezeen.com, 2020)</a:t>
            </a:r>
          </a:p>
        </p:txBody>
      </p:sp>
      <p:sp>
        <p:nvSpPr>
          <p:cNvPr id="54" name="Google Shape;408;p36">
            <a:extLst>
              <a:ext uri="{FF2B5EF4-FFF2-40B4-BE49-F238E27FC236}">
                <a16:creationId xmlns:a16="http://schemas.microsoft.com/office/drawing/2014/main" id="{09AC65A0-2679-49B2-8528-BDC83AF5CD30}"/>
              </a:ext>
            </a:extLst>
          </p:cNvPr>
          <p:cNvSpPr/>
          <p:nvPr/>
        </p:nvSpPr>
        <p:spPr>
          <a:xfrm>
            <a:off x="5006327" y="156682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9;p36">
            <a:extLst>
              <a:ext uri="{FF2B5EF4-FFF2-40B4-BE49-F238E27FC236}">
                <a16:creationId xmlns:a16="http://schemas.microsoft.com/office/drawing/2014/main" id="{1ED3BF96-DA7F-4287-A478-73280D15040D}"/>
              </a:ext>
            </a:extLst>
          </p:cNvPr>
          <p:cNvSpPr/>
          <p:nvPr/>
        </p:nvSpPr>
        <p:spPr>
          <a:xfrm>
            <a:off x="3181581" y="1577528"/>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10;p36">
            <a:extLst>
              <a:ext uri="{FF2B5EF4-FFF2-40B4-BE49-F238E27FC236}">
                <a16:creationId xmlns:a16="http://schemas.microsoft.com/office/drawing/2014/main" id="{F67A3AB1-B0B6-4335-9BAC-EA13470185D2}"/>
              </a:ext>
            </a:extLst>
          </p:cNvPr>
          <p:cNvSpPr/>
          <p:nvPr/>
        </p:nvSpPr>
        <p:spPr>
          <a:xfrm>
            <a:off x="7076568" y="156909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411;p36">
            <a:extLst>
              <a:ext uri="{FF2B5EF4-FFF2-40B4-BE49-F238E27FC236}">
                <a16:creationId xmlns:a16="http://schemas.microsoft.com/office/drawing/2014/main" id="{8920FE9A-8825-49A7-9799-B831E8971050}"/>
              </a:ext>
            </a:extLst>
          </p:cNvPr>
          <p:cNvGrpSpPr/>
          <p:nvPr/>
        </p:nvGrpSpPr>
        <p:grpSpPr>
          <a:xfrm>
            <a:off x="5156722" y="1715766"/>
            <a:ext cx="499833" cy="495005"/>
            <a:chOff x="5049725" y="1435050"/>
            <a:chExt cx="486550" cy="481850"/>
          </a:xfrm>
        </p:grpSpPr>
        <p:sp>
          <p:nvSpPr>
            <p:cNvPr id="58" name="Google Shape;412;p36">
              <a:extLst>
                <a:ext uri="{FF2B5EF4-FFF2-40B4-BE49-F238E27FC236}">
                  <a16:creationId xmlns:a16="http://schemas.microsoft.com/office/drawing/2014/main" id="{753535D9-2D28-43AC-ADCE-CC2D952C2B20}"/>
                </a:ext>
              </a:extLst>
            </p:cNvPr>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9" name="Google Shape;413;p36">
              <a:extLst>
                <a:ext uri="{FF2B5EF4-FFF2-40B4-BE49-F238E27FC236}">
                  <a16:creationId xmlns:a16="http://schemas.microsoft.com/office/drawing/2014/main" id="{A661E738-1B2D-4608-96D0-613BE7B2DDDD}"/>
                </a:ext>
              </a:extLst>
            </p:cNvPr>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0" name="Google Shape;414;p36">
              <a:extLst>
                <a:ext uri="{FF2B5EF4-FFF2-40B4-BE49-F238E27FC236}">
                  <a16:creationId xmlns:a16="http://schemas.microsoft.com/office/drawing/2014/main" id="{76C1D176-8BCE-4776-8B80-F9DB1C9485EC}"/>
                </a:ext>
              </a:extLst>
            </p:cNvPr>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1" name="Google Shape;415;p36">
              <a:extLst>
                <a:ext uri="{FF2B5EF4-FFF2-40B4-BE49-F238E27FC236}">
                  <a16:creationId xmlns:a16="http://schemas.microsoft.com/office/drawing/2014/main" id="{9F1E55F5-3C0B-4CDA-924E-C28469630C74}"/>
                </a:ext>
              </a:extLst>
            </p:cNvPr>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62" name="Google Shape;416;p36">
            <a:extLst>
              <a:ext uri="{FF2B5EF4-FFF2-40B4-BE49-F238E27FC236}">
                <a16:creationId xmlns:a16="http://schemas.microsoft.com/office/drawing/2014/main" id="{78E55FC3-B2A7-4D57-A960-144385E61C92}"/>
              </a:ext>
            </a:extLst>
          </p:cNvPr>
          <p:cNvGrpSpPr/>
          <p:nvPr/>
        </p:nvGrpSpPr>
        <p:grpSpPr>
          <a:xfrm>
            <a:off x="3335328" y="1730070"/>
            <a:ext cx="494902" cy="495005"/>
            <a:chOff x="5049725" y="2027900"/>
            <a:chExt cx="481750" cy="481850"/>
          </a:xfrm>
        </p:grpSpPr>
        <p:sp>
          <p:nvSpPr>
            <p:cNvPr id="63" name="Google Shape;417;p36">
              <a:extLst>
                <a:ext uri="{FF2B5EF4-FFF2-40B4-BE49-F238E27FC236}">
                  <a16:creationId xmlns:a16="http://schemas.microsoft.com/office/drawing/2014/main" id="{54D4DEC5-DF64-4929-9470-C72F6F41D4B3}"/>
                </a:ext>
              </a:extLst>
            </p:cNvPr>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4" name="Google Shape;418;p36">
              <a:extLst>
                <a:ext uri="{FF2B5EF4-FFF2-40B4-BE49-F238E27FC236}">
                  <a16:creationId xmlns:a16="http://schemas.microsoft.com/office/drawing/2014/main" id="{017AB564-CF54-4D71-BE57-2CF7CCAF9A79}"/>
                </a:ext>
              </a:extLst>
            </p:cNvPr>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5" name="Google Shape;419;p36">
              <a:extLst>
                <a:ext uri="{FF2B5EF4-FFF2-40B4-BE49-F238E27FC236}">
                  <a16:creationId xmlns:a16="http://schemas.microsoft.com/office/drawing/2014/main" id="{8E97A5FB-49C5-46D1-BA5A-6ACAE2468219}"/>
                </a:ext>
              </a:extLst>
            </p:cNvPr>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6" name="Google Shape;420;p36">
              <a:extLst>
                <a:ext uri="{FF2B5EF4-FFF2-40B4-BE49-F238E27FC236}">
                  <a16:creationId xmlns:a16="http://schemas.microsoft.com/office/drawing/2014/main" id="{1814CA05-4729-42DC-859E-E86F3D04DB46}"/>
                </a:ext>
              </a:extLst>
            </p:cNvPr>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7" name="Google Shape;421;p36">
              <a:extLst>
                <a:ext uri="{FF2B5EF4-FFF2-40B4-BE49-F238E27FC236}">
                  <a16:creationId xmlns:a16="http://schemas.microsoft.com/office/drawing/2014/main" id="{98AFD9A1-C5E2-4AE7-9A5B-F7B8DA2AB1A3}"/>
                </a:ext>
              </a:extLst>
            </p:cNvPr>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8" name="Google Shape;422;p36">
              <a:extLst>
                <a:ext uri="{FF2B5EF4-FFF2-40B4-BE49-F238E27FC236}">
                  <a16:creationId xmlns:a16="http://schemas.microsoft.com/office/drawing/2014/main" id="{04F0C3A8-2B93-4211-B9D5-5E7F5E2A60A2}"/>
                </a:ext>
              </a:extLst>
            </p:cNvPr>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9" name="Google Shape;423;p36">
              <a:extLst>
                <a:ext uri="{FF2B5EF4-FFF2-40B4-BE49-F238E27FC236}">
                  <a16:creationId xmlns:a16="http://schemas.microsoft.com/office/drawing/2014/main" id="{681172E6-166F-4A29-956C-6E691048008C}"/>
                </a:ext>
              </a:extLst>
            </p:cNvPr>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0" name="Google Shape;424;p36">
              <a:extLst>
                <a:ext uri="{FF2B5EF4-FFF2-40B4-BE49-F238E27FC236}">
                  <a16:creationId xmlns:a16="http://schemas.microsoft.com/office/drawing/2014/main" id="{A1BF404C-7C5F-48C9-A773-2CA2FD508E87}"/>
                </a:ext>
              </a:extLst>
            </p:cNvPr>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71" name="Google Shape;425;p36">
            <a:extLst>
              <a:ext uri="{FF2B5EF4-FFF2-40B4-BE49-F238E27FC236}">
                <a16:creationId xmlns:a16="http://schemas.microsoft.com/office/drawing/2014/main" id="{785563B0-C720-4020-B6DD-83C2666D1E92}"/>
              </a:ext>
            </a:extLst>
          </p:cNvPr>
          <p:cNvGrpSpPr/>
          <p:nvPr/>
        </p:nvGrpSpPr>
        <p:grpSpPr>
          <a:xfrm>
            <a:off x="7228307" y="1721587"/>
            <a:ext cx="496905" cy="495005"/>
            <a:chOff x="898875" y="4399275"/>
            <a:chExt cx="483700" cy="481850"/>
          </a:xfrm>
        </p:grpSpPr>
        <p:sp>
          <p:nvSpPr>
            <p:cNvPr id="72" name="Google Shape;426;p36">
              <a:extLst>
                <a:ext uri="{FF2B5EF4-FFF2-40B4-BE49-F238E27FC236}">
                  <a16:creationId xmlns:a16="http://schemas.microsoft.com/office/drawing/2014/main" id="{B77AEB57-14D4-49E6-BB5F-B48733D6478C}"/>
                </a:ext>
              </a:extLst>
            </p:cNvPr>
            <p:cNvSpPr/>
            <p:nvPr/>
          </p:nvSpPr>
          <p:spPr>
            <a:xfrm>
              <a:off x="992750" y="4642900"/>
              <a:ext cx="145300" cy="144100"/>
            </a:xfrm>
            <a:custGeom>
              <a:avLst/>
              <a:gdLst/>
              <a:ahLst/>
              <a:cxnLst/>
              <a:rect l="l" t="t" r="r" b="b"/>
              <a:pathLst>
                <a:path w="5812" h="5764" extrusionOk="0">
                  <a:moveTo>
                    <a:pt x="994" y="0"/>
                  </a:moveTo>
                  <a:lnTo>
                    <a:pt x="988" y="12"/>
                  </a:lnTo>
                  <a:cubicBezTo>
                    <a:pt x="988" y="9"/>
                    <a:pt x="991" y="6"/>
                    <a:pt x="991" y="3"/>
                  </a:cubicBezTo>
                  <a:lnTo>
                    <a:pt x="991" y="3"/>
                  </a:lnTo>
                  <a:lnTo>
                    <a:pt x="979" y="27"/>
                  </a:lnTo>
                  <a:lnTo>
                    <a:pt x="108" y="1759"/>
                  </a:lnTo>
                  <a:cubicBezTo>
                    <a:pt x="0" y="1976"/>
                    <a:pt x="42" y="2241"/>
                    <a:pt x="214" y="2415"/>
                  </a:cubicBezTo>
                  <a:lnTo>
                    <a:pt x="3397" y="5598"/>
                  </a:lnTo>
                  <a:cubicBezTo>
                    <a:pt x="3506" y="5707"/>
                    <a:pt x="3649" y="5763"/>
                    <a:pt x="3795" y="5763"/>
                  </a:cubicBezTo>
                  <a:cubicBezTo>
                    <a:pt x="3883" y="5763"/>
                    <a:pt x="3971" y="5743"/>
                    <a:pt x="4053" y="5701"/>
                  </a:cubicBezTo>
                  <a:lnTo>
                    <a:pt x="5797" y="4827"/>
                  </a:lnTo>
                  <a:lnTo>
                    <a:pt x="5800" y="4824"/>
                  </a:lnTo>
                  <a:lnTo>
                    <a:pt x="5812" y="4818"/>
                  </a:lnTo>
                  <a:lnTo>
                    <a:pt x="9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3" name="Google Shape;427;p36">
              <a:extLst>
                <a:ext uri="{FF2B5EF4-FFF2-40B4-BE49-F238E27FC236}">
                  <a16:creationId xmlns:a16="http://schemas.microsoft.com/office/drawing/2014/main" id="{E968208D-7D49-4A89-8C3D-8502109AAA44}"/>
                </a:ext>
              </a:extLst>
            </p:cNvPr>
            <p:cNvSpPr/>
            <p:nvPr/>
          </p:nvSpPr>
          <p:spPr>
            <a:xfrm>
              <a:off x="1138025" y="4763350"/>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4" name="Google Shape;428;p36">
              <a:extLst>
                <a:ext uri="{FF2B5EF4-FFF2-40B4-BE49-F238E27FC236}">
                  <a16:creationId xmlns:a16="http://schemas.microsoft.com/office/drawing/2014/main" id="{36A28ABE-3E4C-4BD6-A432-0478700855E7}"/>
                </a:ext>
              </a:extLst>
            </p:cNvPr>
            <p:cNvSpPr/>
            <p:nvPr/>
          </p:nvSpPr>
          <p:spPr>
            <a:xfrm>
              <a:off x="1269550" y="4399275"/>
              <a:ext cx="113025" cy="112125"/>
            </a:xfrm>
            <a:custGeom>
              <a:avLst/>
              <a:gdLst/>
              <a:ahLst/>
              <a:cxnLst/>
              <a:rect l="l" t="t" r="r" b="b"/>
              <a:pathLst>
                <a:path w="4521" h="4485" extrusionOk="0">
                  <a:moveTo>
                    <a:pt x="3066" y="1"/>
                  </a:moveTo>
                  <a:cubicBezTo>
                    <a:pt x="1947" y="1"/>
                    <a:pt x="938" y="82"/>
                    <a:pt x="0" y="239"/>
                  </a:cubicBezTo>
                  <a:lnTo>
                    <a:pt x="9" y="895"/>
                  </a:lnTo>
                  <a:cubicBezTo>
                    <a:pt x="34" y="2862"/>
                    <a:pt x="1623" y="4452"/>
                    <a:pt x="3590" y="4476"/>
                  </a:cubicBezTo>
                  <a:lnTo>
                    <a:pt x="4243" y="4485"/>
                  </a:lnTo>
                  <a:cubicBezTo>
                    <a:pt x="4439" y="3313"/>
                    <a:pt x="4520" y="2028"/>
                    <a:pt x="4469" y="561"/>
                  </a:cubicBezTo>
                  <a:cubicBezTo>
                    <a:pt x="4457" y="266"/>
                    <a:pt x="4219" y="28"/>
                    <a:pt x="3924" y="16"/>
                  </a:cubicBezTo>
                  <a:cubicBezTo>
                    <a:pt x="3631" y="6"/>
                    <a:pt x="3345" y="1"/>
                    <a:pt x="3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5" name="Google Shape;429;p36">
              <a:extLst>
                <a:ext uri="{FF2B5EF4-FFF2-40B4-BE49-F238E27FC236}">
                  <a16:creationId xmlns:a16="http://schemas.microsoft.com/office/drawing/2014/main" id="{B6FAE8E5-F905-44AC-824B-0573C8FA1CA7}"/>
                </a:ext>
              </a:extLst>
            </p:cNvPr>
            <p:cNvSpPr/>
            <p:nvPr/>
          </p:nvSpPr>
          <p:spPr>
            <a:xfrm>
              <a:off x="1161975" y="4531175"/>
              <a:ext cx="91400" cy="84350"/>
            </a:xfrm>
            <a:custGeom>
              <a:avLst/>
              <a:gdLst/>
              <a:ahLst/>
              <a:cxnLst/>
              <a:rect l="l" t="t" r="r" b="b"/>
              <a:pathLst>
                <a:path w="3656" h="3374" extrusionOk="0">
                  <a:moveTo>
                    <a:pt x="1821" y="1"/>
                  </a:moveTo>
                  <a:cubicBezTo>
                    <a:pt x="1137" y="1"/>
                    <a:pt x="523" y="415"/>
                    <a:pt x="262" y="1046"/>
                  </a:cubicBezTo>
                  <a:cubicBezTo>
                    <a:pt x="0" y="1678"/>
                    <a:pt x="145" y="2410"/>
                    <a:pt x="633" y="2894"/>
                  </a:cubicBezTo>
                  <a:cubicBezTo>
                    <a:pt x="952" y="3214"/>
                    <a:pt x="1391" y="3373"/>
                    <a:pt x="1830" y="3373"/>
                  </a:cubicBezTo>
                  <a:cubicBezTo>
                    <a:pt x="2269" y="3373"/>
                    <a:pt x="2707" y="3214"/>
                    <a:pt x="3027" y="2894"/>
                  </a:cubicBezTo>
                  <a:cubicBezTo>
                    <a:pt x="3511" y="2410"/>
                    <a:pt x="3656" y="1681"/>
                    <a:pt x="3394" y="1046"/>
                  </a:cubicBezTo>
                  <a:cubicBezTo>
                    <a:pt x="3132" y="413"/>
                    <a:pt x="2515" y="1"/>
                    <a:pt x="1828" y="1"/>
                  </a:cubicBezTo>
                  <a:cubicBezTo>
                    <a:pt x="1826" y="1"/>
                    <a:pt x="1823" y="1"/>
                    <a:pt x="1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6" name="Google Shape;430;p36">
              <a:extLst>
                <a:ext uri="{FF2B5EF4-FFF2-40B4-BE49-F238E27FC236}">
                  <a16:creationId xmlns:a16="http://schemas.microsoft.com/office/drawing/2014/main" id="{5055CD3D-35D7-47EC-A8DB-6E87ABC9D74B}"/>
                </a:ext>
              </a:extLst>
            </p:cNvPr>
            <p:cNvSpPr/>
            <p:nvPr/>
          </p:nvSpPr>
          <p:spPr>
            <a:xfrm>
              <a:off x="1031050" y="4411100"/>
              <a:ext cx="338650" cy="338725"/>
            </a:xfrm>
            <a:custGeom>
              <a:avLst/>
              <a:gdLst/>
              <a:ahLst/>
              <a:cxnLst/>
              <a:rect l="l" t="t" r="r" b="b"/>
              <a:pathLst>
                <a:path w="13546" h="13549" extrusionOk="0">
                  <a:moveTo>
                    <a:pt x="7066" y="3673"/>
                  </a:moveTo>
                  <a:cubicBezTo>
                    <a:pt x="7800" y="3673"/>
                    <a:pt x="8522" y="3960"/>
                    <a:pt x="9062" y="4500"/>
                  </a:cubicBezTo>
                  <a:cubicBezTo>
                    <a:pt x="10170" y="5602"/>
                    <a:pt x="10170" y="7393"/>
                    <a:pt x="9062" y="8492"/>
                  </a:cubicBezTo>
                  <a:cubicBezTo>
                    <a:pt x="8522" y="9032"/>
                    <a:pt x="7800" y="9319"/>
                    <a:pt x="7066" y="9319"/>
                  </a:cubicBezTo>
                  <a:cubicBezTo>
                    <a:pt x="6702" y="9319"/>
                    <a:pt x="6334" y="9248"/>
                    <a:pt x="5984" y="9104"/>
                  </a:cubicBezTo>
                  <a:cubicBezTo>
                    <a:pt x="4930" y="8667"/>
                    <a:pt x="4244" y="7637"/>
                    <a:pt x="4244" y="6496"/>
                  </a:cubicBezTo>
                  <a:cubicBezTo>
                    <a:pt x="4244" y="5355"/>
                    <a:pt x="4930" y="4325"/>
                    <a:pt x="5984" y="3888"/>
                  </a:cubicBezTo>
                  <a:cubicBezTo>
                    <a:pt x="6334" y="3744"/>
                    <a:pt x="6702" y="3673"/>
                    <a:pt x="7066" y="3673"/>
                  </a:cubicBezTo>
                  <a:close/>
                  <a:moveTo>
                    <a:pt x="3868" y="9124"/>
                  </a:moveTo>
                  <a:cubicBezTo>
                    <a:pt x="4006" y="9124"/>
                    <a:pt x="4147" y="9176"/>
                    <a:pt x="4262" y="9290"/>
                  </a:cubicBezTo>
                  <a:cubicBezTo>
                    <a:pt x="4481" y="9510"/>
                    <a:pt x="4481" y="9869"/>
                    <a:pt x="4262" y="10088"/>
                  </a:cubicBezTo>
                  <a:cubicBezTo>
                    <a:pt x="4147" y="10204"/>
                    <a:pt x="4005" y="10255"/>
                    <a:pt x="3866" y="10255"/>
                  </a:cubicBezTo>
                  <a:cubicBezTo>
                    <a:pt x="3576" y="10255"/>
                    <a:pt x="3298" y="10031"/>
                    <a:pt x="3298" y="9691"/>
                  </a:cubicBezTo>
                  <a:cubicBezTo>
                    <a:pt x="3298" y="9350"/>
                    <a:pt x="3577" y="9124"/>
                    <a:pt x="3868" y="9124"/>
                  </a:cubicBezTo>
                  <a:close/>
                  <a:moveTo>
                    <a:pt x="8414" y="1"/>
                  </a:moveTo>
                  <a:cubicBezTo>
                    <a:pt x="6466" y="507"/>
                    <a:pt x="4888" y="1425"/>
                    <a:pt x="3518" y="2846"/>
                  </a:cubicBezTo>
                  <a:cubicBezTo>
                    <a:pt x="2169" y="4244"/>
                    <a:pt x="1000" y="6282"/>
                    <a:pt x="1" y="8212"/>
                  </a:cubicBezTo>
                  <a:lnTo>
                    <a:pt x="5337" y="13548"/>
                  </a:lnTo>
                  <a:cubicBezTo>
                    <a:pt x="7267" y="12549"/>
                    <a:pt x="9309" y="11380"/>
                    <a:pt x="10706" y="10031"/>
                  </a:cubicBezTo>
                  <a:cubicBezTo>
                    <a:pt x="12124" y="8664"/>
                    <a:pt x="13039" y="7086"/>
                    <a:pt x="13545" y="5138"/>
                  </a:cubicBezTo>
                  <a:lnTo>
                    <a:pt x="13112" y="5129"/>
                  </a:lnTo>
                  <a:cubicBezTo>
                    <a:pt x="10534" y="5099"/>
                    <a:pt x="8453" y="3015"/>
                    <a:pt x="8420" y="440"/>
                  </a:cubicBezTo>
                  <a:lnTo>
                    <a:pt x="84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7" name="Google Shape;431;p36">
              <a:extLst>
                <a:ext uri="{FF2B5EF4-FFF2-40B4-BE49-F238E27FC236}">
                  <a16:creationId xmlns:a16="http://schemas.microsoft.com/office/drawing/2014/main" id="{DEE0101C-D425-4A97-908B-92C095D0ABA2}"/>
                </a:ext>
              </a:extLst>
            </p:cNvPr>
            <p:cNvSpPr/>
            <p:nvPr/>
          </p:nvSpPr>
          <p:spPr>
            <a:xfrm>
              <a:off x="1130500" y="4740450"/>
              <a:ext cx="108950" cy="111250"/>
            </a:xfrm>
            <a:custGeom>
              <a:avLst/>
              <a:gdLst/>
              <a:ahLst/>
              <a:cxnLst/>
              <a:rect l="l" t="t" r="r" b="b"/>
              <a:pathLst>
                <a:path w="4358" h="4450" extrusionOk="0">
                  <a:moveTo>
                    <a:pt x="4358" y="1"/>
                  </a:moveTo>
                  <a:lnTo>
                    <a:pt x="4358" y="1"/>
                  </a:lnTo>
                  <a:cubicBezTo>
                    <a:pt x="2906" y="877"/>
                    <a:pt x="1437" y="1609"/>
                    <a:pt x="1" y="2332"/>
                  </a:cubicBezTo>
                  <a:cubicBezTo>
                    <a:pt x="58" y="3090"/>
                    <a:pt x="112" y="3789"/>
                    <a:pt x="118" y="3882"/>
                  </a:cubicBezTo>
                  <a:cubicBezTo>
                    <a:pt x="118" y="4211"/>
                    <a:pt x="387" y="4450"/>
                    <a:pt x="683" y="4450"/>
                  </a:cubicBezTo>
                  <a:cubicBezTo>
                    <a:pt x="767" y="4450"/>
                    <a:pt x="854" y="4430"/>
                    <a:pt x="937" y="4388"/>
                  </a:cubicBezTo>
                  <a:cubicBezTo>
                    <a:pt x="1039" y="4295"/>
                    <a:pt x="3858" y="3208"/>
                    <a:pt x="4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8" name="Google Shape;432;p36">
              <a:extLst>
                <a:ext uri="{FF2B5EF4-FFF2-40B4-BE49-F238E27FC236}">
                  <a16:creationId xmlns:a16="http://schemas.microsoft.com/office/drawing/2014/main" id="{1028EB7F-FC13-4A13-8781-35F4EFE8FBB9}"/>
                </a:ext>
              </a:extLst>
            </p:cNvPr>
            <p:cNvSpPr/>
            <p:nvPr/>
          </p:nvSpPr>
          <p:spPr>
            <a:xfrm>
              <a:off x="927325" y="4539825"/>
              <a:ext cx="114150" cy="109800"/>
            </a:xfrm>
            <a:custGeom>
              <a:avLst/>
              <a:gdLst/>
              <a:ahLst/>
              <a:cxnLst/>
              <a:rect l="l" t="t" r="r" b="b"/>
              <a:pathLst>
                <a:path w="4566" h="4392" extrusionOk="0">
                  <a:moveTo>
                    <a:pt x="4565" y="1"/>
                  </a:moveTo>
                  <a:lnTo>
                    <a:pt x="4565" y="1"/>
                  </a:lnTo>
                  <a:cubicBezTo>
                    <a:pt x="1268" y="459"/>
                    <a:pt x="184" y="3334"/>
                    <a:pt x="91" y="3437"/>
                  </a:cubicBezTo>
                  <a:cubicBezTo>
                    <a:pt x="0" y="3611"/>
                    <a:pt x="9" y="3822"/>
                    <a:pt x="112" y="3988"/>
                  </a:cubicBezTo>
                  <a:cubicBezTo>
                    <a:pt x="295" y="4286"/>
                    <a:pt x="606" y="4232"/>
                    <a:pt x="723" y="4256"/>
                  </a:cubicBezTo>
                  <a:lnTo>
                    <a:pt x="2214" y="4391"/>
                  </a:lnTo>
                  <a:cubicBezTo>
                    <a:pt x="2945" y="2928"/>
                    <a:pt x="3680" y="1458"/>
                    <a:pt x="45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9" name="Google Shape;433;p36">
              <a:extLst>
                <a:ext uri="{FF2B5EF4-FFF2-40B4-BE49-F238E27FC236}">
                  <a16:creationId xmlns:a16="http://schemas.microsoft.com/office/drawing/2014/main" id="{291B0E65-0EC4-48D1-B550-E7048D0B77DE}"/>
                </a:ext>
              </a:extLst>
            </p:cNvPr>
            <p:cNvSpPr/>
            <p:nvPr/>
          </p:nvSpPr>
          <p:spPr>
            <a:xfrm>
              <a:off x="898875" y="4711550"/>
              <a:ext cx="170825" cy="169575"/>
            </a:xfrm>
            <a:custGeom>
              <a:avLst/>
              <a:gdLst/>
              <a:ahLst/>
              <a:cxnLst/>
              <a:rect l="l" t="t" r="r" b="b"/>
              <a:pathLst>
                <a:path w="6833" h="6783" extrusionOk="0">
                  <a:moveTo>
                    <a:pt x="2846" y="1"/>
                  </a:moveTo>
                  <a:cubicBezTo>
                    <a:pt x="1747" y="1052"/>
                    <a:pt x="503" y="4602"/>
                    <a:pt x="63" y="6050"/>
                  </a:cubicBezTo>
                  <a:cubicBezTo>
                    <a:pt x="0" y="6252"/>
                    <a:pt x="54" y="6469"/>
                    <a:pt x="202" y="6616"/>
                  </a:cubicBezTo>
                  <a:cubicBezTo>
                    <a:pt x="309" y="6724"/>
                    <a:pt x="454" y="6782"/>
                    <a:pt x="602" y="6782"/>
                  </a:cubicBezTo>
                  <a:cubicBezTo>
                    <a:pt x="656" y="6782"/>
                    <a:pt x="711" y="6774"/>
                    <a:pt x="765" y="6758"/>
                  </a:cubicBezTo>
                  <a:cubicBezTo>
                    <a:pt x="2225" y="6318"/>
                    <a:pt x="5782" y="5084"/>
                    <a:pt x="6833" y="3981"/>
                  </a:cubicBezTo>
                  <a:cubicBezTo>
                    <a:pt x="6655" y="3900"/>
                    <a:pt x="6492" y="3789"/>
                    <a:pt x="6354" y="3650"/>
                  </a:cubicBezTo>
                  <a:lnTo>
                    <a:pt x="5167" y="2464"/>
                  </a:lnTo>
                  <a:lnTo>
                    <a:pt x="4767" y="2861"/>
                  </a:lnTo>
                  <a:cubicBezTo>
                    <a:pt x="4658" y="2967"/>
                    <a:pt x="4517" y="3020"/>
                    <a:pt x="4375" y="3020"/>
                  </a:cubicBezTo>
                  <a:cubicBezTo>
                    <a:pt x="4231" y="3020"/>
                    <a:pt x="4086" y="2965"/>
                    <a:pt x="3975" y="2855"/>
                  </a:cubicBezTo>
                  <a:cubicBezTo>
                    <a:pt x="3758" y="2638"/>
                    <a:pt x="3755" y="2286"/>
                    <a:pt x="3969" y="2063"/>
                  </a:cubicBezTo>
                  <a:lnTo>
                    <a:pt x="4369" y="1663"/>
                  </a:lnTo>
                  <a:lnTo>
                    <a:pt x="3171" y="464"/>
                  </a:lnTo>
                  <a:cubicBezTo>
                    <a:pt x="3035" y="329"/>
                    <a:pt x="2927" y="172"/>
                    <a:pt x="2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80" name="Google Shape;532;p42">
            <a:extLst>
              <a:ext uri="{FF2B5EF4-FFF2-40B4-BE49-F238E27FC236}">
                <a16:creationId xmlns:a16="http://schemas.microsoft.com/office/drawing/2014/main" id="{4385493B-DF04-4E7D-9B3B-081CB8011700}"/>
              </a:ext>
            </a:extLst>
          </p:cNvPr>
          <p:cNvSpPr/>
          <p:nvPr/>
        </p:nvSpPr>
        <p:spPr>
          <a:xfrm>
            <a:off x="1217222" y="1578141"/>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46;p42">
            <a:extLst>
              <a:ext uri="{FF2B5EF4-FFF2-40B4-BE49-F238E27FC236}">
                <a16:creationId xmlns:a16="http://schemas.microsoft.com/office/drawing/2014/main" id="{FA5A0504-F496-4810-9AD3-DC8C897ABD96}"/>
              </a:ext>
            </a:extLst>
          </p:cNvPr>
          <p:cNvSpPr/>
          <p:nvPr/>
        </p:nvSpPr>
        <p:spPr>
          <a:xfrm>
            <a:off x="1387835" y="1756071"/>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2" name="Google Shape;402;p36">
            <a:extLst>
              <a:ext uri="{FF2B5EF4-FFF2-40B4-BE49-F238E27FC236}">
                <a16:creationId xmlns:a16="http://schemas.microsoft.com/office/drawing/2014/main" id="{83EC4B78-26F3-45FF-ADC0-D3EFF719AE96}"/>
              </a:ext>
            </a:extLst>
          </p:cNvPr>
          <p:cNvSpPr txBox="1">
            <a:spLocks/>
          </p:cNvSpPr>
          <p:nvPr/>
        </p:nvSpPr>
        <p:spPr>
          <a:xfrm>
            <a:off x="6705600" y="2367196"/>
            <a:ext cx="1611516" cy="15952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1pPr>
            <a:lvl2pPr marL="914400" marR="0" lvl="1"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2pPr>
            <a:lvl3pPr marL="1371600" marR="0" lvl="2"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3pPr>
            <a:lvl4pPr marL="1828800" marR="0" lvl="3"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4pPr>
            <a:lvl5pPr marL="2286000" marR="0" lvl="4"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5pPr>
            <a:lvl6pPr marL="2743200" marR="0" lvl="5"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6pPr>
            <a:lvl7pPr marL="3200400" marR="0" lvl="6"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7pPr>
            <a:lvl8pPr marL="3657600" marR="0" lvl="7"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8pPr>
            <a:lvl9pPr marL="4114800" marR="0" lvl="8"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9pPr>
          </a:lstStyle>
          <a:p>
            <a:pPr marL="0" lvl="0" indent="0" rtl="0">
              <a:spcBef>
                <a:spcPts val="0"/>
              </a:spcBef>
              <a:spcAft>
                <a:spcPts val="0"/>
              </a:spcAft>
              <a:buNone/>
            </a:pPr>
            <a:r>
              <a:rPr lang="en-US" sz="1200" dirty="0">
                <a:solidFill>
                  <a:srgbClr val="474747"/>
                </a:solidFill>
                <a:latin typeface="Questrial"/>
                <a:ea typeface="Questrial"/>
                <a:cs typeface="Questrial"/>
                <a:sym typeface="Questrial"/>
              </a:rPr>
              <a:t>The Flat House can serve as inspiration for </a:t>
            </a:r>
            <a:r>
              <a:rPr lang="en-US" sz="1200" b="1" dirty="0">
                <a:solidFill>
                  <a:srgbClr val="474747"/>
                </a:solidFill>
                <a:latin typeface="Questrial"/>
                <a:ea typeface="Questrial"/>
                <a:cs typeface="Questrial"/>
                <a:sym typeface="Questrial"/>
              </a:rPr>
              <a:t>sustainable construction </a:t>
            </a:r>
            <a:r>
              <a:rPr lang="en-US" sz="1200" dirty="0">
                <a:solidFill>
                  <a:srgbClr val="474747"/>
                </a:solidFill>
                <a:latin typeface="Questrial"/>
                <a:ea typeface="Questrial"/>
                <a:cs typeface="Questrial"/>
                <a:sym typeface="Questrial"/>
              </a:rPr>
              <a:t>and </a:t>
            </a:r>
            <a:r>
              <a:rPr lang="en-US" sz="1200" b="1" dirty="0">
                <a:solidFill>
                  <a:srgbClr val="474747"/>
                </a:solidFill>
                <a:latin typeface="Questrial"/>
                <a:ea typeface="Questrial"/>
                <a:cs typeface="Questrial"/>
                <a:sym typeface="Questrial"/>
              </a:rPr>
              <a:t>material innovation</a:t>
            </a:r>
            <a:endParaRPr lang="es-ES" sz="1200" b="1" dirty="0">
              <a:solidFill>
                <a:srgbClr val="474747"/>
              </a:solidFill>
              <a:latin typeface="Questrial"/>
              <a:ea typeface="Questrial"/>
              <a:cs typeface="Questrial"/>
              <a:sym typeface="Quest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58"/>
          <p:cNvSpPr txBox="1">
            <a:spLocks noGrp="1"/>
          </p:cNvSpPr>
          <p:nvPr>
            <p:ph type="title"/>
          </p:nvPr>
        </p:nvSpPr>
        <p:spPr>
          <a:xfrm>
            <a:off x="747000" y="694405"/>
            <a:ext cx="7650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a:t>
            </a:r>
            <a:r>
              <a:rPr lang="es-ES" dirty="0" err="1"/>
              <a:t>ferences</a:t>
            </a:r>
            <a:r>
              <a:rPr lang="es-ES" dirty="0"/>
              <a:t> and </a:t>
            </a:r>
            <a:r>
              <a:rPr lang="es-ES" dirty="0" err="1"/>
              <a:t>useful</a:t>
            </a:r>
            <a:r>
              <a:rPr lang="es-ES" dirty="0"/>
              <a:t> </a:t>
            </a:r>
            <a:r>
              <a:rPr lang="es-ES" dirty="0" err="1"/>
              <a:t>info</a:t>
            </a:r>
            <a:endParaRPr dirty="0"/>
          </a:p>
        </p:txBody>
      </p:sp>
      <p:sp>
        <p:nvSpPr>
          <p:cNvPr id="897" name="Google Shape;897;p58"/>
          <p:cNvSpPr txBox="1">
            <a:spLocks noGrp="1"/>
          </p:cNvSpPr>
          <p:nvPr>
            <p:ph type="body" idx="1"/>
          </p:nvPr>
        </p:nvSpPr>
        <p:spPr>
          <a:xfrm>
            <a:off x="798371" y="1477817"/>
            <a:ext cx="7547255" cy="1846231"/>
          </a:xfrm>
          <a:prstGeom prst="rect">
            <a:avLst/>
          </a:prstGeom>
        </p:spPr>
        <p:txBody>
          <a:bodyPr spcFirstLastPara="1" wrap="square" lIns="91425" tIns="91425" rIns="91425" bIns="91425" anchor="ctr" anchorCtr="0">
            <a:noAutofit/>
          </a:bodyPr>
          <a:lstStyle/>
          <a:p>
            <a:pPr marL="0" indent="0">
              <a:buClr>
                <a:schemeClr val="accent4"/>
              </a:buClr>
              <a:buNone/>
            </a:pPr>
            <a:r>
              <a:rPr lang="es-ES" dirty="0" err="1">
                <a:solidFill>
                  <a:schemeClr val="accent2">
                    <a:lumMod val="75000"/>
                  </a:schemeClr>
                </a:solidFill>
                <a:uFill>
                  <a:noFill/>
                </a:uFill>
                <a:sym typeface="Montserrat Black"/>
              </a:rPr>
              <a:t>References</a:t>
            </a:r>
            <a:r>
              <a:rPr lang="en" dirty="0">
                <a:solidFill>
                  <a:schemeClr val="accent2">
                    <a:lumMod val="75000"/>
                  </a:schemeClr>
                </a:solidFill>
                <a:uFill>
                  <a:noFill/>
                </a:uFill>
                <a:sym typeface="Montserrat Black"/>
              </a:rPr>
              <a:t>:</a:t>
            </a:r>
          </a:p>
          <a:p>
            <a:pPr marL="0" indent="0">
              <a:buClr>
                <a:schemeClr val="accent4"/>
              </a:buClr>
              <a:buNone/>
            </a:pPr>
            <a:endParaRPr lang="en" dirty="0">
              <a:solidFill>
                <a:schemeClr val="accent2">
                  <a:lumMod val="75000"/>
                </a:schemeClr>
              </a:solidFill>
              <a:uFill>
                <a:noFill/>
              </a:uFill>
              <a:sym typeface="Montserrat Black"/>
            </a:endParaRPr>
          </a:p>
          <a:p>
            <a:pPr marL="228600" lvl="0" indent="-317500" algn="l" rtl="0">
              <a:spcBef>
                <a:spcPts val="0"/>
              </a:spcBef>
              <a:spcAft>
                <a:spcPts val="0"/>
              </a:spcAft>
              <a:buClr>
                <a:schemeClr val="accent4"/>
              </a:buClr>
              <a:buSzPts val="1400"/>
              <a:buChar char="●"/>
            </a:pPr>
            <a:r>
              <a:rPr lang="en-US" sz="1050" dirty="0">
                <a:uFill>
                  <a:noFill/>
                </a:uFill>
              </a:rPr>
              <a:t>Bitc.org.uk. 2020. Advancing Circular Construction. [online] Available at: &lt;https://www.bitc.org.uk/wp-content/uploads/2020/09/BITC_Casestudiesdoc_AdvancingCircularConstruction_September2020.pdf &gt; [Accessed 20 October 2020].</a:t>
            </a:r>
          </a:p>
          <a:p>
            <a:pPr marL="228600" algn="l">
              <a:buClr>
                <a:schemeClr val="accent4"/>
              </a:buClr>
            </a:pPr>
            <a:r>
              <a:rPr lang="en-US" sz="1050" dirty="0">
                <a:uFill>
                  <a:noFill/>
                </a:uFill>
              </a:rPr>
              <a:t>https://www.dezeen.com/2020/01/09/flat-house-hempcrete-practice-architecture-margent-farm/ </a:t>
            </a:r>
          </a:p>
          <a:p>
            <a:pPr marL="0" indent="0">
              <a:buClr>
                <a:schemeClr val="accent4"/>
              </a:buClr>
              <a:buNone/>
            </a:pPr>
            <a:endParaRPr lang="es-ES" dirty="0">
              <a:solidFill>
                <a:schemeClr val="accent2">
                  <a:lumMod val="75000"/>
                </a:schemeClr>
              </a:solidFill>
              <a:uFill>
                <a:noFill/>
              </a:uFill>
              <a:sym typeface="Montserrat Black"/>
            </a:endParaRPr>
          </a:p>
          <a:p>
            <a:pPr marL="0" indent="0">
              <a:buClr>
                <a:schemeClr val="accent4"/>
              </a:buClr>
              <a:buNone/>
            </a:pPr>
            <a:r>
              <a:rPr lang="es-ES" dirty="0" err="1">
                <a:solidFill>
                  <a:schemeClr val="accent2">
                    <a:lumMod val="75000"/>
                  </a:schemeClr>
                </a:solidFill>
                <a:uFill>
                  <a:noFill/>
                </a:uFill>
                <a:sym typeface="Montserrat Black"/>
              </a:rPr>
              <a:t>Useful</a:t>
            </a:r>
            <a:r>
              <a:rPr lang="es-ES" dirty="0">
                <a:solidFill>
                  <a:schemeClr val="accent2">
                    <a:lumMod val="75000"/>
                  </a:schemeClr>
                </a:solidFill>
                <a:uFill>
                  <a:noFill/>
                </a:uFill>
                <a:sym typeface="Montserrat Black"/>
              </a:rPr>
              <a:t> </a:t>
            </a:r>
            <a:r>
              <a:rPr lang="es-ES" dirty="0" err="1">
                <a:solidFill>
                  <a:schemeClr val="accent2">
                    <a:lumMod val="75000"/>
                  </a:schemeClr>
                </a:solidFill>
                <a:uFill>
                  <a:noFill/>
                </a:uFill>
                <a:sym typeface="Montserrat Black"/>
              </a:rPr>
              <a:t>info</a:t>
            </a:r>
            <a:r>
              <a:rPr lang="es-ES" dirty="0">
                <a:solidFill>
                  <a:schemeClr val="accent2">
                    <a:lumMod val="75000"/>
                  </a:schemeClr>
                </a:solidFill>
                <a:uFill>
                  <a:noFill/>
                </a:uFill>
                <a:sym typeface="Montserrat Black"/>
              </a:rPr>
              <a:t>:</a:t>
            </a:r>
          </a:p>
          <a:p>
            <a:pPr marL="228600" lvl="0" indent="-317500" algn="l" rtl="0">
              <a:spcBef>
                <a:spcPts val="0"/>
              </a:spcBef>
              <a:spcAft>
                <a:spcPts val="0"/>
              </a:spcAft>
              <a:buClr>
                <a:schemeClr val="accent4"/>
              </a:buClr>
              <a:buSzPts val="1400"/>
              <a:buChar char="●"/>
            </a:pPr>
            <a:r>
              <a:rPr lang="en-US" sz="1050" dirty="0">
                <a:uFill>
                  <a:noFill/>
                </a:uFill>
              </a:rPr>
              <a:t>Website: https://www.margentfarm.com/</a:t>
            </a:r>
          </a:p>
          <a:p>
            <a:pPr marL="228600" lvl="0" indent="-317500" algn="l" rtl="0">
              <a:spcBef>
                <a:spcPts val="0"/>
              </a:spcBef>
              <a:spcAft>
                <a:spcPts val="0"/>
              </a:spcAft>
              <a:buClr>
                <a:schemeClr val="accent4"/>
              </a:buClr>
              <a:buSzPts val="1400"/>
              <a:buChar char="●"/>
            </a:pPr>
            <a:r>
              <a:rPr lang="en-US" sz="1050" dirty="0">
                <a:uFill>
                  <a:noFill/>
                </a:uFill>
              </a:rPr>
              <a:t>https://practicearchitecture.co.uk/project/flat-house/</a:t>
            </a:r>
          </a:p>
          <a:p>
            <a:pPr marL="228600" lvl="0" indent="-317500" algn="l" rtl="0">
              <a:spcBef>
                <a:spcPts val="0"/>
              </a:spcBef>
              <a:spcAft>
                <a:spcPts val="0"/>
              </a:spcAft>
              <a:buClr>
                <a:schemeClr val="accent4"/>
              </a:buClr>
              <a:buSzPts val="1400"/>
              <a:buChar char="●"/>
            </a:pPr>
            <a:r>
              <a:rPr lang="en-US" sz="1050" dirty="0">
                <a:uFill>
                  <a:noFill/>
                </a:uFill>
              </a:rPr>
              <a:t>https://www.dezeen.com/2015/10/27/martens-van-caimere-architecten-hempcrete-hemp-render-striated-skin-renovated-house-belgium/ </a:t>
            </a:r>
          </a:p>
        </p:txBody>
      </p:sp>
      <p:pic>
        <p:nvPicPr>
          <p:cNvPr id="6" name="Obraz 3" descr="Immagine che contiene disegnando, cibo, segnale, piatto&#10;&#10;Descrizione generata automaticamente">
            <a:extLst>
              <a:ext uri="{FF2B5EF4-FFF2-40B4-BE49-F238E27FC236}">
                <a16:creationId xmlns:a16="http://schemas.microsoft.com/office/drawing/2014/main" id="{33B681CD-8882-4BE5-BBD2-25E9DDEB257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878584" y="215557"/>
            <a:ext cx="407513" cy="502285"/>
          </a:xfrm>
          <a:prstGeom prst="rect">
            <a:avLst/>
          </a:prstGeom>
        </p:spPr>
      </p:pic>
      <p:pic>
        <p:nvPicPr>
          <p:cNvPr id="7" name="Imagem 6" descr="EU flag-Erasmus+_FRASE">
            <a:extLst>
              <a:ext uri="{FF2B5EF4-FFF2-40B4-BE49-F238E27FC236}">
                <a16:creationId xmlns:a16="http://schemas.microsoft.com/office/drawing/2014/main" id="{233E8599-99C4-4255-8FFE-7A990E0CBE8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71999" y="268896"/>
            <a:ext cx="1379855" cy="395605"/>
          </a:xfrm>
          <a:prstGeom prst="rect">
            <a:avLst/>
          </a:prstGeom>
          <a:noFill/>
          <a:ln>
            <a:noFill/>
          </a:ln>
        </p:spPr>
      </p:pic>
      <p:sp>
        <p:nvSpPr>
          <p:cNvPr id="8" name="Rettangolo 1">
            <a:extLst>
              <a:ext uri="{FF2B5EF4-FFF2-40B4-BE49-F238E27FC236}">
                <a16:creationId xmlns:a16="http://schemas.microsoft.com/office/drawing/2014/main" id="{4B7D2B19-2F50-4E77-B5B5-3599C2950E34}"/>
              </a:ext>
            </a:extLst>
          </p:cNvPr>
          <p:cNvSpPr/>
          <p:nvPr/>
        </p:nvSpPr>
        <p:spPr>
          <a:xfrm>
            <a:off x="992481" y="3532945"/>
            <a:ext cx="7159034" cy="461665"/>
          </a:xfrm>
          <a:prstGeom prst="rect">
            <a:avLst/>
          </a:prstGeom>
        </p:spPr>
        <p:txBody>
          <a:bodyPr wrap="square">
            <a:spAutoFit/>
          </a:bodyPr>
          <a:lstStyle/>
          <a:p>
            <a:r>
              <a:rPr lang="en-GB" sz="1200" dirty="0">
                <a:solidFill>
                  <a:schemeClr val="dk2"/>
                </a:solidFill>
                <a:latin typeface="Questrial"/>
                <a:sym typeface="Questrial"/>
              </a:rPr>
              <a:t>The related content to this case study has been identified from the public information which is published by the owners of the content</a:t>
            </a:r>
            <a:r>
              <a:rPr lang="it-IT" sz="1200" dirty="0">
                <a:solidFill>
                  <a:schemeClr val="dk2"/>
                </a:solidFill>
                <a:latin typeface="Questrial"/>
                <a:sym typeface="Questrial"/>
              </a:rPr>
              <a:t>.</a:t>
            </a:r>
            <a:endParaRPr lang="en-US" sz="1200" dirty="0">
              <a:solidFill>
                <a:schemeClr val="dk2"/>
              </a:solidFill>
              <a:latin typeface="Questrial"/>
              <a:sym typeface="Questrial"/>
            </a:endParaRPr>
          </a:p>
        </p:txBody>
      </p:sp>
      <p:sp>
        <p:nvSpPr>
          <p:cNvPr id="9" name="Rettangolo 2">
            <a:extLst>
              <a:ext uri="{FF2B5EF4-FFF2-40B4-BE49-F238E27FC236}">
                <a16:creationId xmlns:a16="http://schemas.microsoft.com/office/drawing/2014/main" id="{9DBE9D65-8976-4A0B-868A-E5713E608EE3}"/>
              </a:ext>
            </a:extLst>
          </p:cNvPr>
          <p:cNvSpPr/>
          <p:nvPr/>
        </p:nvSpPr>
        <p:spPr>
          <a:xfrm>
            <a:off x="956430" y="3994610"/>
            <a:ext cx="7440570" cy="830997"/>
          </a:xfrm>
          <a:prstGeom prst="rect">
            <a:avLst/>
          </a:prstGeom>
        </p:spPr>
        <p:txBody>
          <a:bodyPr wrap="square">
            <a:spAutoFit/>
          </a:bodyPr>
          <a:lstStyle/>
          <a:p>
            <a:r>
              <a:rPr lang="en-GB" sz="1200" dirty="0">
                <a:solidFill>
                  <a:schemeClr val="dk2"/>
                </a:solidFill>
                <a:latin typeface="Questrial"/>
              </a:rPr>
              <a:t>Disclaimer:</a:t>
            </a:r>
          </a:p>
          <a:p>
            <a:r>
              <a:rPr lang="en-GB" sz="1200" dirty="0">
                <a:solidFill>
                  <a:schemeClr val="dk2"/>
                </a:solidFill>
                <a:latin typeface="Questria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US" sz="1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361"/>
        <p:cNvGrpSpPr/>
        <p:nvPr/>
      </p:nvGrpSpPr>
      <p:grpSpPr>
        <a:xfrm>
          <a:off x="0" y="0"/>
          <a:ext cx="0" cy="0"/>
          <a:chOff x="0" y="0"/>
          <a:chExt cx="0" cy="0"/>
        </a:xfrm>
      </p:grpSpPr>
      <p:pic>
        <p:nvPicPr>
          <p:cNvPr id="14" name="Imagen 13" descr="Un dibujo de una persona&#10;&#10;Descripción generada automáticamente con confianza baja">
            <a:extLst>
              <a:ext uri="{FF2B5EF4-FFF2-40B4-BE49-F238E27FC236}">
                <a16:creationId xmlns:a16="http://schemas.microsoft.com/office/drawing/2014/main" id="{606DEF9C-A643-4355-B893-F831C3FA7712}"/>
              </a:ext>
            </a:extLst>
          </p:cNvPr>
          <p:cNvPicPr>
            <a:picLocks noChangeAspect="1"/>
          </p:cNvPicPr>
          <p:nvPr/>
        </p:nvPicPr>
        <p:blipFill>
          <a:blip r:embed="rId3">
            <a:duotone>
              <a:prstClr val="black"/>
              <a:schemeClr val="accent2">
                <a:lumMod val="75000"/>
                <a:tint val="45000"/>
                <a:satMod val="400000"/>
              </a:schemeClr>
            </a:duotone>
          </a:blip>
          <a:stretch>
            <a:fillRect/>
          </a:stretch>
        </p:blipFill>
        <p:spPr>
          <a:xfrm>
            <a:off x="-241859" y="1552150"/>
            <a:ext cx="5015877" cy="2633335"/>
          </a:xfrm>
          <a:prstGeom prst="rect">
            <a:avLst/>
          </a:prstGeom>
        </p:spPr>
      </p:pic>
      <p:sp>
        <p:nvSpPr>
          <p:cNvPr id="362" name="Google Shape;362;p32"/>
          <p:cNvSpPr txBox="1">
            <a:spLocks noGrp="1"/>
          </p:cNvSpPr>
          <p:nvPr>
            <p:ph type="ctrTitle"/>
          </p:nvPr>
        </p:nvSpPr>
        <p:spPr>
          <a:xfrm>
            <a:off x="4614838" y="611422"/>
            <a:ext cx="3598673" cy="180617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 sz="4800" dirty="0" err="1"/>
              <a:t>Circle</a:t>
            </a:r>
            <a:r>
              <a:rPr lang="es-ES" sz="4800" dirty="0"/>
              <a:t> </a:t>
            </a:r>
            <a:r>
              <a:rPr lang="es-ES" sz="4400" dirty="0"/>
              <a:t>Centre</a:t>
            </a:r>
            <a:endParaRPr sz="4800" dirty="0"/>
          </a:p>
        </p:txBody>
      </p:sp>
      <p:sp>
        <p:nvSpPr>
          <p:cNvPr id="363" name="Google Shape;363;p32"/>
          <p:cNvSpPr txBox="1">
            <a:spLocks noGrp="1"/>
          </p:cNvSpPr>
          <p:nvPr>
            <p:ph type="subTitle" idx="1"/>
          </p:nvPr>
        </p:nvSpPr>
        <p:spPr>
          <a:xfrm>
            <a:off x="4774018" y="2349881"/>
            <a:ext cx="3413753" cy="792600"/>
          </a:xfrm>
          <a:prstGeom prst="rect">
            <a:avLst/>
          </a:prstGeom>
        </p:spPr>
        <p:txBody>
          <a:bodyPr spcFirstLastPara="1" wrap="square" lIns="91425" tIns="91425" rIns="91425" bIns="91425" anchor="t" anchorCtr="0">
            <a:noAutofit/>
          </a:bodyPr>
          <a:lstStyle/>
          <a:p>
            <a:pPr marL="0" lvl="0" indent="0" rtl="0"/>
            <a:r>
              <a:rPr lang="en-US" sz="1800" dirty="0"/>
              <a:t>Digitalization, Sharing Platforms, and Services </a:t>
            </a:r>
          </a:p>
        </p:txBody>
      </p:sp>
      <p:sp>
        <p:nvSpPr>
          <p:cNvPr id="2" name="Rettangolo 1">
            <a:extLst>
              <a:ext uri="{FF2B5EF4-FFF2-40B4-BE49-F238E27FC236}">
                <a16:creationId xmlns:a16="http://schemas.microsoft.com/office/drawing/2014/main" id="{C94D6A77-133F-DF49-BBC1-39387CAA6D9C}"/>
              </a:ext>
            </a:extLst>
          </p:cNvPr>
          <p:cNvSpPr/>
          <p:nvPr/>
        </p:nvSpPr>
        <p:spPr>
          <a:xfrm>
            <a:off x="4912591" y="3109010"/>
            <a:ext cx="3136605" cy="523220"/>
          </a:xfrm>
          <a:prstGeom prst="rect">
            <a:avLst/>
          </a:prstGeom>
        </p:spPr>
        <p:txBody>
          <a:bodyPr wrap="square">
            <a:spAutoFit/>
          </a:bodyPr>
          <a:lstStyle/>
          <a:p>
            <a:pPr algn="ctr" rtl="0"/>
            <a:r>
              <a:rPr lang="en-US" dirty="0">
                <a:solidFill>
                  <a:schemeClr val="dk2"/>
                </a:solidFill>
                <a:latin typeface="Century Gothic" panose="020B0502020202020204" pitchFamily="34" charset="0"/>
                <a:sym typeface="Questrial"/>
              </a:rPr>
              <a:t>(Identified case study from the research in Sweden)</a:t>
            </a:r>
          </a:p>
        </p:txBody>
      </p:sp>
      <p:pic>
        <p:nvPicPr>
          <p:cNvPr id="10" name="Picture 4" descr="Image result for Swideas">
            <a:extLst>
              <a:ext uri="{FF2B5EF4-FFF2-40B4-BE49-F238E27FC236}">
                <a16:creationId xmlns:a16="http://schemas.microsoft.com/office/drawing/2014/main" id="{A85D2C41-384E-B045-B50D-41C4D0126C6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263" y="361069"/>
            <a:ext cx="1089025" cy="265430"/>
          </a:xfrm>
          <a:prstGeom prst="rect">
            <a:avLst/>
          </a:prstGeom>
          <a:noFill/>
          <a:ln>
            <a:noFill/>
          </a:ln>
        </p:spPr>
      </p:pic>
      <p:pic>
        <p:nvPicPr>
          <p:cNvPr id="11" name="Gráfico 10" descr="Marca1 con relleno sólido">
            <a:extLst>
              <a:ext uri="{FF2B5EF4-FFF2-40B4-BE49-F238E27FC236}">
                <a16:creationId xmlns:a16="http://schemas.microsoft.com/office/drawing/2014/main" id="{78557332-4600-4005-8D06-65D8238757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01949" y="1810608"/>
            <a:ext cx="389004" cy="389004"/>
          </a:xfrm>
          <a:prstGeom prst="rect">
            <a:avLst/>
          </a:prstGeom>
        </p:spPr>
      </p:pic>
      <p:pic>
        <p:nvPicPr>
          <p:cNvPr id="12" name="Imagen 11" descr="Logotipo  Descripción generada automáticamente">
            <a:extLst>
              <a:ext uri="{FF2B5EF4-FFF2-40B4-BE49-F238E27FC236}">
                <a16:creationId xmlns:a16="http://schemas.microsoft.com/office/drawing/2014/main" id="{D9CB0CD6-B699-42FD-8EB4-79BC008D2BD2}"/>
              </a:ext>
            </a:extLst>
          </p:cNvPr>
          <p:cNvPicPr>
            <a:picLocks noChangeAspect="1"/>
          </p:cNvPicPr>
          <p:nvPr/>
        </p:nvPicPr>
        <p:blipFill>
          <a:blip r:embed="rId7"/>
          <a:stretch>
            <a:fillRect/>
          </a:stretch>
        </p:blipFill>
        <p:spPr>
          <a:xfrm>
            <a:off x="1019685" y="179043"/>
            <a:ext cx="495304" cy="584191"/>
          </a:xfrm>
          <a:prstGeom prst="rect">
            <a:avLst/>
          </a:prstGeom>
        </p:spPr>
      </p:pic>
      <p:pic>
        <p:nvPicPr>
          <p:cNvPr id="13" name="Imagen 12" descr="Imagen que contiene firmar, naranja, azul, gente  Descripción generada automáticamente">
            <a:extLst>
              <a:ext uri="{FF2B5EF4-FFF2-40B4-BE49-F238E27FC236}">
                <a16:creationId xmlns:a16="http://schemas.microsoft.com/office/drawing/2014/main" id="{6521E7FD-9D07-4EFB-9B1E-212EFF475EE8}"/>
              </a:ext>
            </a:extLst>
          </p:cNvPr>
          <p:cNvPicPr>
            <a:picLocks noChangeAspect="1"/>
          </p:cNvPicPr>
          <p:nvPr/>
        </p:nvPicPr>
        <p:blipFill>
          <a:blip r:embed="rId8"/>
          <a:stretch>
            <a:fillRect/>
          </a:stretch>
        </p:blipFill>
        <p:spPr>
          <a:xfrm>
            <a:off x="1588647" y="281369"/>
            <a:ext cx="1646808" cy="37953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525"/>
        <p:cNvGrpSpPr/>
        <p:nvPr/>
      </p:nvGrpSpPr>
      <p:grpSpPr>
        <a:xfrm>
          <a:off x="0" y="0"/>
          <a:ext cx="0" cy="0"/>
          <a:chOff x="0" y="0"/>
          <a:chExt cx="0" cy="0"/>
        </a:xfrm>
      </p:grpSpPr>
      <p:sp>
        <p:nvSpPr>
          <p:cNvPr id="526" name="Google Shape;526;p42"/>
          <p:cNvSpPr/>
          <p:nvPr/>
        </p:nvSpPr>
        <p:spPr>
          <a:xfrm>
            <a:off x="3088925" y="1630325"/>
            <a:ext cx="2924674" cy="2811175"/>
          </a:xfrm>
          <a:custGeom>
            <a:avLst/>
            <a:gdLst/>
            <a:ahLst/>
            <a:cxnLst/>
            <a:rect l="l" t="t" r="r" b="b"/>
            <a:pathLst>
              <a:path w="2963" h="2848" extrusionOk="0">
                <a:moveTo>
                  <a:pt x="1537" y="751"/>
                </a:moveTo>
                <a:cubicBezTo>
                  <a:pt x="1908" y="751"/>
                  <a:pt x="2209" y="1052"/>
                  <a:pt x="2212" y="1423"/>
                </a:cubicBezTo>
                <a:cubicBezTo>
                  <a:pt x="2212" y="1829"/>
                  <a:pt x="1879" y="2098"/>
                  <a:pt x="1533" y="2098"/>
                </a:cubicBezTo>
                <a:cubicBezTo>
                  <a:pt x="1367" y="2098"/>
                  <a:pt x="1199" y="2037"/>
                  <a:pt x="1063" y="1900"/>
                </a:cubicBezTo>
                <a:cubicBezTo>
                  <a:pt x="639" y="1476"/>
                  <a:pt x="940" y="751"/>
                  <a:pt x="1537" y="751"/>
                </a:cubicBezTo>
                <a:close/>
                <a:moveTo>
                  <a:pt x="1537" y="0"/>
                </a:moveTo>
                <a:cubicBezTo>
                  <a:pt x="1167" y="0"/>
                  <a:pt x="804" y="144"/>
                  <a:pt x="530" y="416"/>
                </a:cubicBezTo>
                <a:cubicBezTo>
                  <a:pt x="124" y="825"/>
                  <a:pt x="0" y="1437"/>
                  <a:pt x="221" y="1970"/>
                </a:cubicBezTo>
                <a:cubicBezTo>
                  <a:pt x="442" y="2500"/>
                  <a:pt x="960" y="2848"/>
                  <a:pt x="1537" y="2848"/>
                </a:cubicBezTo>
                <a:cubicBezTo>
                  <a:pt x="2324" y="2848"/>
                  <a:pt x="2963" y="2212"/>
                  <a:pt x="2963" y="1423"/>
                </a:cubicBezTo>
                <a:cubicBezTo>
                  <a:pt x="2963" y="848"/>
                  <a:pt x="2615" y="327"/>
                  <a:pt x="2082" y="109"/>
                </a:cubicBezTo>
                <a:cubicBezTo>
                  <a:pt x="1906" y="36"/>
                  <a:pt x="1721" y="0"/>
                  <a:pt x="1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Brief overview of the Case Study</a:t>
            </a:r>
            <a:endParaRPr/>
          </a:p>
        </p:txBody>
      </p:sp>
      <p:sp>
        <p:nvSpPr>
          <p:cNvPr id="529" name="Google Shape;529;p42"/>
          <p:cNvSpPr/>
          <p:nvPr/>
        </p:nvSpPr>
        <p:spPr>
          <a:xfrm>
            <a:off x="541448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2"/>
          <p:cNvSpPr/>
          <p:nvPr/>
        </p:nvSpPr>
        <p:spPr>
          <a:xfrm>
            <a:off x="292913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2"/>
          <p:cNvSpPr/>
          <p:nvPr/>
        </p:nvSpPr>
        <p:spPr>
          <a:xfrm>
            <a:off x="5414484" y="32346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2"/>
          <p:cNvSpPr/>
          <p:nvPr/>
        </p:nvSpPr>
        <p:spPr>
          <a:xfrm>
            <a:off x="2929134" y="32346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2"/>
          <p:cNvSpPr/>
          <p:nvPr/>
        </p:nvSpPr>
        <p:spPr>
          <a:xfrm>
            <a:off x="4433011" y="2897075"/>
            <a:ext cx="277977" cy="277673"/>
          </a:xfrm>
          <a:custGeom>
            <a:avLst/>
            <a:gdLst/>
            <a:ahLst/>
            <a:cxnLst/>
            <a:rect l="l" t="t" r="r" b="b"/>
            <a:pathLst>
              <a:path w="914" h="913" extrusionOk="0">
                <a:moveTo>
                  <a:pt x="457" y="0"/>
                </a:moveTo>
                <a:cubicBezTo>
                  <a:pt x="204" y="0"/>
                  <a:pt x="1" y="206"/>
                  <a:pt x="1" y="457"/>
                </a:cubicBezTo>
                <a:cubicBezTo>
                  <a:pt x="1" y="710"/>
                  <a:pt x="204" y="913"/>
                  <a:pt x="457" y="913"/>
                </a:cubicBezTo>
                <a:cubicBezTo>
                  <a:pt x="708" y="913"/>
                  <a:pt x="914" y="710"/>
                  <a:pt x="914" y="457"/>
                </a:cubicBezTo>
                <a:cubicBezTo>
                  <a:pt x="914" y="206"/>
                  <a:pt x="708"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2"/>
          <p:cNvSpPr txBox="1"/>
          <p:nvPr/>
        </p:nvSpPr>
        <p:spPr>
          <a:xfrm>
            <a:off x="1070448" y="2066544"/>
            <a:ext cx="2032500" cy="538200"/>
          </a:xfrm>
          <a:prstGeom prst="rect">
            <a:avLst/>
          </a:prstGeom>
          <a:noFill/>
          <a:ln>
            <a:noFill/>
          </a:ln>
        </p:spPr>
        <p:txBody>
          <a:bodyPr spcFirstLastPara="1" wrap="square" lIns="91425" tIns="91425" rIns="91425" bIns="91425" anchor="t" anchorCtr="0">
            <a:noAutofit/>
          </a:bodyPr>
          <a:lstStyle/>
          <a:p>
            <a:pPr lvl="0"/>
            <a:r>
              <a:rPr lang="it-IT" dirty="0" err="1">
                <a:solidFill>
                  <a:srgbClr val="474747"/>
                </a:solidFill>
                <a:latin typeface="Questrial"/>
                <a:ea typeface="Questrial"/>
                <a:cs typeface="Questrial"/>
                <a:sym typeface="Questrial"/>
              </a:rPr>
              <a:t>Tackling</a:t>
            </a:r>
            <a:r>
              <a:rPr lang="it-IT" dirty="0">
                <a:solidFill>
                  <a:srgbClr val="474747"/>
                </a:solidFill>
                <a:latin typeface="Questrial"/>
                <a:ea typeface="Questrial"/>
                <a:cs typeface="Questrial"/>
                <a:sym typeface="Questrial"/>
              </a:rPr>
              <a:t> </a:t>
            </a:r>
            <a:r>
              <a:rPr lang="it-IT" dirty="0" err="1">
                <a:solidFill>
                  <a:srgbClr val="474747"/>
                </a:solidFill>
                <a:latin typeface="Questrial"/>
                <a:ea typeface="Questrial"/>
                <a:cs typeface="Questrial"/>
                <a:sym typeface="Questrial"/>
              </a:rPr>
              <a:t>overconsumption</a:t>
            </a:r>
            <a:r>
              <a:rPr lang="it-IT" dirty="0">
                <a:solidFill>
                  <a:srgbClr val="474747"/>
                </a:solidFill>
                <a:latin typeface="Questrial"/>
                <a:ea typeface="Questrial"/>
                <a:cs typeface="Questrial"/>
                <a:sym typeface="Questrial"/>
              </a:rPr>
              <a:t>.</a:t>
            </a:r>
            <a:endParaRPr dirty="0">
              <a:solidFill>
                <a:srgbClr val="474747"/>
              </a:solidFill>
              <a:latin typeface="Questrial"/>
              <a:ea typeface="Questrial"/>
              <a:cs typeface="Questrial"/>
              <a:sym typeface="Questrial"/>
            </a:endParaRPr>
          </a:p>
        </p:txBody>
      </p:sp>
      <p:sp>
        <p:nvSpPr>
          <p:cNvPr id="536" name="Google Shape;536;p42"/>
          <p:cNvSpPr txBox="1"/>
          <p:nvPr/>
        </p:nvSpPr>
        <p:spPr>
          <a:xfrm>
            <a:off x="6384346" y="1963132"/>
            <a:ext cx="2430038" cy="538200"/>
          </a:xfrm>
          <a:prstGeom prst="rect">
            <a:avLst/>
          </a:prstGeom>
          <a:noFill/>
          <a:ln>
            <a:noFill/>
          </a:ln>
        </p:spPr>
        <p:txBody>
          <a:bodyPr spcFirstLastPara="1" wrap="square" lIns="91425" tIns="91425" rIns="91425" bIns="91425" anchor="t" anchorCtr="0">
            <a:noAutofit/>
          </a:bodyPr>
          <a:lstStyle/>
          <a:p>
            <a:pPr lvl="0"/>
            <a:r>
              <a:rPr lang="es-ES">
                <a:solidFill>
                  <a:srgbClr val="474747"/>
                </a:solidFill>
                <a:latin typeface="Questrial"/>
                <a:ea typeface="Questrial"/>
                <a:cs typeface="Questrial"/>
                <a:sym typeface="Questrial"/>
              </a:rPr>
              <a:t>In </a:t>
            </a:r>
            <a:r>
              <a:rPr lang="es-ES" err="1">
                <a:solidFill>
                  <a:srgbClr val="474747"/>
                </a:solidFill>
                <a:latin typeface="Questrial"/>
                <a:ea typeface="Questrial"/>
                <a:cs typeface="Questrial"/>
                <a:sym typeface="Questrial"/>
              </a:rPr>
              <a:t>order</a:t>
            </a:r>
            <a:r>
              <a:rPr lang="es-ES">
                <a:solidFill>
                  <a:srgbClr val="474747"/>
                </a:solidFill>
                <a:latin typeface="Questrial"/>
                <a:ea typeface="Questrial"/>
                <a:cs typeface="Questrial"/>
                <a:sym typeface="Questrial"/>
              </a:rPr>
              <a:t> to </a:t>
            </a:r>
            <a:r>
              <a:rPr lang="es-ES" err="1">
                <a:solidFill>
                  <a:srgbClr val="474747"/>
                </a:solidFill>
                <a:latin typeface="Questrial"/>
                <a:ea typeface="Questrial"/>
                <a:cs typeface="Questrial"/>
                <a:sym typeface="Questrial"/>
              </a:rPr>
              <a:t>tackle</a:t>
            </a:r>
            <a:r>
              <a:rPr lang="es-ES">
                <a:solidFill>
                  <a:srgbClr val="474747"/>
                </a:solidFill>
                <a:latin typeface="Questrial"/>
                <a:ea typeface="Questrial"/>
                <a:cs typeface="Questrial"/>
                <a:sym typeface="Questrial"/>
              </a:rPr>
              <a:t> </a:t>
            </a:r>
            <a:r>
              <a:rPr lang="es-ES" err="1">
                <a:solidFill>
                  <a:srgbClr val="474747"/>
                </a:solidFill>
                <a:latin typeface="Questrial"/>
                <a:ea typeface="Questrial"/>
                <a:cs typeface="Questrial"/>
                <a:sym typeface="Questrial"/>
              </a:rPr>
              <a:t>the</a:t>
            </a:r>
            <a:r>
              <a:rPr lang="es-ES">
                <a:solidFill>
                  <a:srgbClr val="474747"/>
                </a:solidFill>
                <a:latin typeface="Questrial"/>
                <a:ea typeface="Questrial"/>
                <a:cs typeface="Questrial"/>
                <a:sym typeface="Questrial"/>
              </a:rPr>
              <a:t> </a:t>
            </a:r>
            <a:r>
              <a:rPr lang="es-ES" err="1">
                <a:solidFill>
                  <a:srgbClr val="474747"/>
                </a:solidFill>
                <a:latin typeface="Questrial"/>
                <a:ea typeface="Questrial"/>
                <a:cs typeface="Questrial"/>
                <a:sym typeface="Questrial"/>
              </a:rPr>
              <a:t>increasing</a:t>
            </a:r>
            <a:r>
              <a:rPr lang="es-ES">
                <a:solidFill>
                  <a:srgbClr val="474747"/>
                </a:solidFill>
                <a:latin typeface="Questrial"/>
                <a:ea typeface="Questrial"/>
                <a:cs typeface="Questrial"/>
                <a:sym typeface="Questrial"/>
              </a:rPr>
              <a:t> </a:t>
            </a:r>
            <a:r>
              <a:rPr lang="es-ES" err="1">
                <a:solidFill>
                  <a:srgbClr val="474747"/>
                </a:solidFill>
                <a:latin typeface="Questrial"/>
                <a:ea typeface="Questrial"/>
                <a:cs typeface="Questrial"/>
                <a:sym typeface="Questrial"/>
              </a:rPr>
              <a:t>issue</a:t>
            </a:r>
            <a:r>
              <a:rPr lang="es-ES">
                <a:solidFill>
                  <a:srgbClr val="474747"/>
                </a:solidFill>
                <a:latin typeface="Questrial"/>
                <a:ea typeface="Questrial"/>
                <a:cs typeface="Questrial"/>
                <a:sym typeface="Questrial"/>
              </a:rPr>
              <a:t> of </a:t>
            </a:r>
            <a:r>
              <a:rPr lang="es-ES" err="1">
                <a:solidFill>
                  <a:srgbClr val="474747"/>
                </a:solidFill>
                <a:latin typeface="Questrial"/>
                <a:ea typeface="Questrial"/>
                <a:cs typeface="Questrial"/>
                <a:sym typeface="Questrial"/>
              </a:rPr>
              <a:t>overconsumption</a:t>
            </a:r>
            <a:r>
              <a:rPr lang="es-ES">
                <a:solidFill>
                  <a:srgbClr val="474747"/>
                </a:solidFill>
                <a:latin typeface="Questrial"/>
                <a:ea typeface="Questrial"/>
                <a:cs typeface="Questrial"/>
                <a:sym typeface="Questrial"/>
              </a:rPr>
              <a:t>, </a:t>
            </a:r>
            <a:r>
              <a:rPr lang="es-ES" err="1">
                <a:solidFill>
                  <a:srgbClr val="474747"/>
                </a:solidFill>
                <a:latin typeface="Questrial"/>
                <a:ea typeface="Questrial"/>
                <a:cs typeface="Questrial"/>
                <a:sym typeface="Questrial"/>
              </a:rPr>
              <a:t>Circle</a:t>
            </a:r>
            <a:r>
              <a:rPr lang="es-ES">
                <a:solidFill>
                  <a:srgbClr val="474747"/>
                </a:solidFill>
                <a:latin typeface="Questrial"/>
                <a:ea typeface="Questrial"/>
                <a:cs typeface="Questrial"/>
                <a:sym typeface="Questrial"/>
              </a:rPr>
              <a:t> Centre </a:t>
            </a:r>
            <a:r>
              <a:rPr lang="es-ES" err="1">
                <a:solidFill>
                  <a:srgbClr val="474747"/>
                </a:solidFill>
                <a:latin typeface="Questrial"/>
                <a:ea typeface="Questrial"/>
                <a:cs typeface="Questrial"/>
                <a:sym typeface="Questrial"/>
              </a:rPr>
              <a:t>offers</a:t>
            </a:r>
            <a:r>
              <a:rPr lang="es-ES">
                <a:solidFill>
                  <a:srgbClr val="474747"/>
                </a:solidFill>
                <a:latin typeface="Questrial"/>
                <a:ea typeface="Questrial"/>
                <a:cs typeface="Questrial"/>
                <a:sym typeface="Questrial"/>
              </a:rPr>
              <a:t> a “</a:t>
            </a:r>
            <a:r>
              <a:rPr lang="es-ES" err="1">
                <a:solidFill>
                  <a:srgbClr val="474747"/>
                </a:solidFill>
                <a:latin typeface="Questrial"/>
                <a:ea typeface="Questrial"/>
                <a:cs typeface="Questrial"/>
                <a:sym typeface="Questrial"/>
              </a:rPr>
              <a:t>library</a:t>
            </a:r>
            <a:r>
              <a:rPr lang="es-ES">
                <a:solidFill>
                  <a:srgbClr val="474747"/>
                </a:solidFill>
                <a:latin typeface="Questrial"/>
                <a:ea typeface="Questrial"/>
                <a:cs typeface="Questrial"/>
                <a:sym typeface="Questrial"/>
              </a:rPr>
              <a:t> of </a:t>
            </a:r>
            <a:r>
              <a:rPr lang="es-ES" err="1">
                <a:solidFill>
                  <a:srgbClr val="474747"/>
                </a:solidFill>
                <a:latin typeface="Questrial"/>
                <a:ea typeface="Questrial"/>
                <a:cs typeface="Questrial"/>
                <a:sym typeface="Questrial"/>
              </a:rPr>
              <a:t>goods</a:t>
            </a:r>
            <a:r>
              <a:rPr lang="es-ES">
                <a:solidFill>
                  <a:srgbClr val="474747"/>
                </a:solidFill>
                <a:latin typeface="Questrial"/>
                <a:ea typeface="Questrial"/>
                <a:cs typeface="Questrial"/>
                <a:sym typeface="Questrial"/>
              </a:rPr>
              <a:t>”. </a:t>
            </a:r>
          </a:p>
        </p:txBody>
      </p:sp>
      <p:sp>
        <p:nvSpPr>
          <p:cNvPr id="537" name="Google Shape;537;p42"/>
          <p:cNvSpPr txBox="1"/>
          <p:nvPr/>
        </p:nvSpPr>
        <p:spPr>
          <a:xfrm>
            <a:off x="1036807" y="1793058"/>
            <a:ext cx="2032500" cy="42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Montserrat Black"/>
                <a:ea typeface="Montserrat Black"/>
                <a:cs typeface="Montserrat Black"/>
                <a:sym typeface="Montserrat Black"/>
              </a:rPr>
              <a:t>Challenge</a:t>
            </a:r>
            <a:endParaRPr sz="1600" dirty="0">
              <a:solidFill>
                <a:srgbClr val="000000"/>
              </a:solidFill>
              <a:latin typeface="Montserrat Black"/>
              <a:ea typeface="Montserrat Black"/>
              <a:cs typeface="Montserrat Black"/>
              <a:sym typeface="Montserrat Black"/>
            </a:endParaRPr>
          </a:p>
        </p:txBody>
      </p:sp>
      <p:sp>
        <p:nvSpPr>
          <p:cNvPr id="538" name="Google Shape;538;p42"/>
          <p:cNvSpPr txBox="1"/>
          <p:nvPr/>
        </p:nvSpPr>
        <p:spPr>
          <a:xfrm>
            <a:off x="586596" y="3277609"/>
            <a:ext cx="2399432" cy="420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600" dirty="0">
                <a:solidFill>
                  <a:srgbClr val="000000"/>
                </a:solidFill>
                <a:latin typeface="Montserrat Black"/>
                <a:ea typeface="Montserrat Black"/>
                <a:cs typeface="Montserrat Black"/>
                <a:sym typeface="Montserrat Black"/>
              </a:rPr>
              <a:t>Impact or economic information</a:t>
            </a:r>
            <a:endParaRPr sz="1600" dirty="0">
              <a:solidFill>
                <a:srgbClr val="000000"/>
              </a:solidFill>
              <a:latin typeface="Montserrat Black"/>
              <a:ea typeface="Montserrat Black"/>
              <a:cs typeface="Montserrat Black"/>
              <a:sym typeface="Montserrat Black"/>
            </a:endParaRPr>
          </a:p>
        </p:txBody>
      </p:sp>
      <p:sp>
        <p:nvSpPr>
          <p:cNvPr id="539" name="Google Shape;539;p42"/>
          <p:cNvSpPr txBox="1"/>
          <p:nvPr/>
        </p:nvSpPr>
        <p:spPr>
          <a:xfrm>
            <a:off x="659411" y="3787742"/>
            <a:ext cx="2462552" cy="53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dirty="0">
                <a:solidFill>
                  <a:srgbClr val="474747"/>
                </a:solidFill>
                <a:latin typeface="Questrial"/>
                <a:ea typeface="Questrial"/>
                <a:cs typeface="Questrial"/>
                <a:sym typeface="Questrial"/>
              </a:rPr>
              <a:t>Considerable social, </a:t>
            </a:r>
            <a:r>
              <a:rPr lang="es-ES" dirty="0" err="1">
                <a:solidFill>
                  <a:srgbClr val="474747"/>
                </a:solidFill>
                <a:latin typeface="Questrial"/>
                <a:ea typeface="Questrial"/>
                <a:cs typeface="Questrial"/>
                <a:sym typeface="Questrial"/>
              </a:rPr>
              <a:t>economic</a:t>
            </a:r>
            <a:r>
              <a:rPr lang="es-ES" dirty="0">
                <a:solidFill>
                  <a:srgbClr val="474747"/>
                </a:solidFill>
                <a:latin typeface="Questrial"/>
                <a:ea typeface="Questrial"/>
                <a:cs typeface="Questrial"/>
                <a:sym typeface="Questrial"/>
              </a:rPr>
              <a:t> and </a:t>
            </a:r>
            <a:r>
              <a:rPr lang="es-ES" dirty="0" err="1">
                <a:solidFill>
                  <a:srgbClr val="474747"/>
                </a:solidFill>
                <a:latin typeface="Questrial"/>
                <a:ea typeface="Questrial"/>
                <a:cs typeface="Questrial"/>
                <a:sym typeface="Questrial"/>
              </a:rPr>
              <a:t>environmental</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gains</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derived</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from</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the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practice</a:t>
            </a:r>
            <a:r>
              <a:rPr lang="es-ES" dirty="0">
                <a:solidFill>
                  <a:srgbClr val="474747"/>
                </a:solidFill>
                <a:latin typeface="Questrial"/>
                <a:ea typeface="Questrial"/>
                <a:cs typeface="Questrial"/>
                <a:sym typeface="Questrial"/>
              </a:rPr>
              <a:t> of </a:t>
            </a:r>
            <a:r>
              <a:rPr lang="es-ES" dirty="0" err="1">
                <a:solidFill>
                  <a:srgbClr val="474747"/>
                </a:solidFill>
                <a:latin typeface="Questrial"/>
                <a:ea typeface="Questrial"/>
                <a:cs typeface="Questrial"/>
                <a:sym typeface="Questrial"/>
              </a:rPr>
              <a:t>reuse</a:t>
            </a:r>
            <a:r>
              <a:rPr lang="es-ES" dirty="0">
                <a:solidFill>
                  <a:srgbClr val="474747"/>
                </a:solidFill>
                <a:latin typeface="Questrial"/>
                <a:ea typeface="Questrial"/>
                <a:cs typeface="Questrial"/>
                <a:sym typeface="Questrial"/>
              </a:rPr>
              <a:t>.</a:t>
            </a:r>
          </a:p>
        </p:txBody>
      </p:sp>
      <p:sp>
        <p:nvSpPr>
          <p:cNvPr id="540" name="Google Shape;540;p42"/>
          <p:cNvSpPr txBox="1"/>
          <p:nvPr/>
        </p:nvSpPr>
        <p:spPr>
          <a:xfrm>
            <a:off x="6214883" y="1405718"/>
            <a:ext cx="2032500" cy="420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600" dirty="0">
                <a:latin typeface="Montserrat Black"/>
                <a:ea typeface="Montserrat Black"/>
                <a:cs typeface="Montserrat Black"/>
                <a:sym typeface="Montserrat Black"/>
              </a:rPr>
              <a:t>Value proposition</a:t>
            </a:r>
            <a:endParaRPr sz="1600" dirty="0">
              <a:solidFill>
                <a:srgbClr val="000000"/>
              </a:solidFill>
              <a:latin typeface="Montserrat Black"/>
              <a:ea typeface="Montserrat Black"/>
              <a:cs typeface="Montserrat Black"/>
              <a:sym typeface="Montserrat Black"/>
            </a:endParaRPr>
          </a:p>
        </p:txBody>
      </p:sp>
      <p:sp>
        <p:nvSpPr>
          <p:cNvPr id="541" name="Google Shape;541;p42"/>
          <p:cNvSpPr txBox="1"/>
          <p:nvPr/>
        </p:nvSpPr>
        <p:spPr>
          <a:xfrm>
            <a:off x="5651680" y="3398768"/>
            <a:ext cx="2032500" cy="420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600">
                <a:latin typeface="Montserrat Black"/>
                <a:ea typeface="Montserrat Black"/>
                <a:cs typeface="Montserrat Black"/>
                <a:sym typeface="Montserrat Black"/>
              </a:rPr>
              <a:t>Description</a:t>
            </a:r>
            <a:endParaRPr sz="1600">
              <a:solidFill>
                <a:srgbClr val="000000"/>
              </a:solidFill>
              <a:latin typeface="Montserrat Black"/>
              <a:ea typeface="Montserrat Black"/>
              <a:cs typeface="Montserrat Black"/>
              <a:sym typeface="Montserrat Black"/>
            </a:endParaRPr>
          </a:p>
        </p:txBody>
      </p:sp>
      <p:sp>
        <p:nvSpPr>
          <p:cNvPr id="542" name="Google Shape;542;p42"/>
          <p:cNvSpPr txBox="1"/>
          <p:nvPr/>
        </p:nvSpPr>
        <p:spPr>
          <a:xfrm>
            <a:off x="6319224" y="3697909"/>
            <a:ext cx="2593950" cy="538200"/>
          </a:xfrm>
          <a:prstGeom prst="rect">
            <a:avLst/>
          </a:prstGeom>
          <a:noFill/>
          <a:ln>
            <a:noFill/>
          </a:ln>
        </p:spPr>
        <p:txBody>
          <a:bodyPr spcFirstLastPara="1" wrap="square" lIns="91425" tIns="91425" rIns="91425" bIns="91425" anchor="t" anchorCtr="0">
            <a:noAutofit/>
          </a:bodyPr>
          <a:lstStyle/>
          <a:p>
            <a:pPr lvl="0"/>
            <a:r>
              <a:rPr lang="es-ES" dirty="0" err="1">
                <a:solidFill>
                  <a:srgbClr val="474747"/>
                </a:solidFill>
                <a:latin typeface="Questrial"/>
                <a:ea typeface="Questrial"/>
                <a:cs typeface="Questrial"/>
                <a:sym typeface="Questrial"/>
              </a:rPr>
              <a:t>Circle</a:t>
            </a:r>
            <a:r>
              <a:rPr lang="es-ES" dirty="0">
                <a:solidFill>
                  <a:srgbClr val="474747"/>
                </a:solidFill>
                <a:latin typeface="Questrial"/>
                <a:ea typeface="Questrial"/>
                <a:cs typeface="Questrial"/>
                <a:sym typeface="Questrial"/>
              </a:rPr>
              <a:t> Centre </a:t>
            </a:r>
            <a:r>
              <a:rPr lang="es-ES" dirty="0" err="1">
                <a:solidFill>
                  <a:srgbClr val="474747"/>
                </a:solidFill>
                <a:latin typeface="Questrial"/>
                <a:ea typeface="Questrial"/>
                <a:cs typeface="Questrial"/>
                <a:sym typeface="Questrial"/>
              </a:rPr>
              <a:t>created</a:t>
            </a:r>
            <a:r>
              <a:rPr lang="es-ES" dirty="0">
                <a:solidFill>
                  <a:srgbClr val="474747"/>
                </a:solidFill>
                <a:latin typeface="Questrial"/>
                <a:ea typeface="Questrial"/>
                <a:cs typeface="Questrial"/>
                <a:sym typeface="Questrial"/>
              </a:rPr>
              <a:t> a “</a:t>
            </a:r>
            <a:r>
              <a:rPr lang="es-ES" dirty="0" err="1">
                <a:solidFill>
                  <a:srgbClr val="474747"/>
                </a:solidFill>
                <a:latin typeface="Questrial"/>
                <a:ea typeface="Questrial"/>
                <a:cs typeface="Questrial"/>
                <a:sym typeface="Questrial"/>
              </a:rPr>
              <a:t>library</a:t>
            </a:r>
            <a:r>
              <a:rPr lang="es-ES" dirty="0">
                <a:solidFill>
                  <a:srgbClr val="474747"/>
                </a:solidFill>
                <a:latin typeface="Questrial"/>
                <a:ea typeface="Questrial"/>
                <a:cs typeface="Questrial"/>
                <a:sym typeface="Questrial"/>
              </a:rPr>
              <a:t> of </a:t>
            </a:r>
            <a:r>
              <a:rPr lang="es-ES" dirty="0" err="1">
                <a:solidFill>
                  <a:srgbClr val="474747"/>
                </a:solidFill>
                <a:latin typeface="Questrial"/>
                <a:ea typeface="Questrial"/>
                <a:cs typeface="Questrial"/>
                <a:sym typeface="Questrial"/>
              </a:rPr>
              <a:t>goods</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where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items</a:t>
            </a:r>
            <a:r>
              <a:rPr lang="es-ES" dirty="0">
                <a:solidFill>
                  <a:srgbClr val="474747"/>
                </a:solidFill>
                <a:latin typeface="Questrial"/>
                <a:ea typeface="Questrial"/>
                <a:cs typeface="Questrial"/>
                <a:sym typeface="Questrial"/>
              </a:rPr>
              <a:t> can </a:t>
            </a:r>
            <a:r>
              <a:rPr lang="es-ES" dirty="0" err="1">
                <a:solidFill>
                  <a:srgbClr val="474747"/>
                </a:solidFill>
                <a:latin typeface="Questrial"/>
                <a:ea typeface="Questrial"/>
                <a:cs typeface="Questrial"/>
                <a:sym typeface="Questrial"/>
              </a:rPr>
              <a:t>therefore</a:t>
            </a:r>
            <a:r>
              <a:rPr lang="es-ES" dirty="0">
                <a:solidFill>
                  <a:srgbClr val="474747"/>
                </a:solidFill>
                <a:latin typeface="Questrial"/>
                <a:ea typeface="Questrial"/>
                <a:cs typeface="Questrial"/>
                <a:sym typeface="Questrial"/>
              </a:rPr>
              <a:t> be </a:t>
            </a:r>
            <a:r>
              <a:rPr lang="es-ES" dirty="0" err="1">
                <a:solidFill>
                  <a:srgbClr val="474747"/>
                </a:solidFill>
                <a:latin typeface="Questrial"/>
                <a:ea typeface="Questrial"/>
                <a:cs typeface="Questrial"/>
                <a:sym typeface="Questrial"/>
              </a:rPr>
              <a:t>borrowed</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instead</a:t>
            </a:r>
            <a:r>
              <a:rPr lang="es-ES" dirty="0">
                <a:solidFill>
                  <a:srgbClr val="474747"/>
                </a:solidFill>
                <a:latin typeface="Questrial"/>
                <a:ea typeface="Questrial"/>
                <a:cs typeface="Questrial"/>
                <a:sym typeface="Questrial"/>
              </a:rPr>
              <a:t> of </a:t>
            </a:r>
            <a:r>
              <a:rPr lang="es-ES" dirty="0" err="1">
                <a:solidFill>
                  <a:srgbClr val="474747"/>
                </a:solidFill>
                <a:latin typeface="Questrial"/>
                <a:ea typeface="Questrial"/>
                <a:cs typeface="Questrial"/>
                <a:sym typeface="Questrial"/>
              </a:rPr>
              <a:t>being</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purchased</a:t>
            </a:r>
            <a:r>
              <a:rPr lang="es-ES" dirty="0">
                <a:solidFill>
                  <a:srgbClr val="474747"/>
                </a:solidFill>
                <a:latin typeface="Questrial"/>
                <a:ea typeface="Questrial"/>
                <a:cs typeface="Questrial"/>
                <a:sym typeface="Questrial"/>
              </a:rPr>
              <a:t>.</a:t>
            </a:r>
          </a:p>
        </p:txBody>
      </p:sp>
      <p:grpSp>
        <p:nvGrpSpPr>
          <p:cNvPr id="543" name="Google Shape;543;p42"/>
          <p:cNvGrpSpPr/>
          <p:nvPr/>
        </p:nvGrpSpPr>
        <p:grpSpPr>
          <a:xfrm>
            <a:off x="3088849" y="2207743"/>
            <a:ext cx="487394" cy="255828"/>
            <a:chOff x="2084325" y="363300"/>
            <a:chExt cx="484150" cy="254100"/>
          </a:xfrm>
        </p:grpSpPr>
        <p:sp>
          <p:nvSpPr>
            <p:cNvPr id="544" name="Google Shape;544;p42"/>
            <p:cNvSpPr/>
            <p:nvPr/>
          </p:nvSpPr>
          <p:spPr>
            <a:xfrm>
              <a:off x="2084325" y="363300"/>
              <a:ext cx="484150" cy="254100"/>
            </a:xfrm>
            <a:custGeom>
              <a:avLst/>
              <a:gdLst/>
              <a:ahLst/>
              <a:cxnLst/>
              <a:rect l="l" t="t" r="r" b="b"/>
              <a:pathLst>
                <a:path w="19366" h="10164" extrusionOk="0">
                  <a:moveTo>
                    <a:pt x="9686" y="1128"/>
                  </a:moveTo>
                  <a:cubicBezTo>
                    <a:pt x="10195" y="1128"/>
                    <a:pt x="10707" y="1226"/>
                    <a:pt x="11196" y="1428"/>
                  </a:cubicBezTo>
                  <a:cubicBezTo>
                    <a:pt x="12671" y="2042"/>
                    <a:pt x="13635" y="3482"/>
                    <a:pt x="13635" y="5081"/>
                  </a:cubicBezTo>
                  <a:cubicBezTo>
                    <a:pt x="13632" y="7264"/>
                    <a:pt x="11864" y="9031"/>
                    <a:pt x="9684" y="9034"/>
                  </a:cubicBezTo>
                  <a:cubicBezTo>
                    <a:pt x="8085" y="9034"/>
                    <a:pt x="6643" y="8071"/>
                    <a:pt x="6032" y="6592"/>
                  </a:cubicBezTo>
                  <a:cubicBezTo>
                    <a:pt x="5420" y="5117"/>
                    <a:pt x="5758" y="3415"/>
                    <a:pt x="6887" y="2286"/>
                  </a:cubicBezTo>
                  <a:cubicBezTo>
                    <a:pt x="7645" y="1530"/>
                    <a:pt x="8657" y="1128"/>
                    <a:pt x="9686" y="1128"/>
                  </a:cubicBezTo>
                  <a:close/>
                  <a:moveTo>
                    <a:pt x="9684" y="1"/>
                  </a:moveTo>
                  <a:cubicBezTo>
                    <a:pt x="4502" y="1"/>
                    <a:pt x="361" y="4512"/>
                    <a:pt x="190" y="4704"/>
                  </a:cubicBezTo>
                  <a:cubicBezTo>
                    <a:pt x="0" y="4918"/>
                    <a:pt x="0" y="5243"/>
                    <a:pt x="190" y="5457"/>
                  </a:cubicBezTo>
                  <a:cubicBezTo>
                    <a:pt x="361" y="5650"/>
                    <a:pt x="4502" y="10164"/>
                    <a:pt x="9684" y="10164"/>
                  </a:cubicBezTo>
                  <a:cubicBezTo>
                    <a:pt x="14867" y="10164"/>
                    <a:pt x="19004" y="5650"/>
                    <a:pt x="19176" y="5457"/>
                  </a:cubicBezTo>
                  <a:cubicBezTo>
                    <a:pt x="19365" y="5243"/>
                    <a:pt x="19365" y="4918"/>
                    <a:pt x="19176" y="4704"/>
                  </a:cubicBezTo>
                  <a:cubicBezTo>
                    <a:pt x="19004" y="4512"/>
                    <a:pt x="14867" y="1"/>
                    <a:pt x="9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5" name="Google Shape;545;p42"/>
            <p:cNvSpPr/>
            <p:nvPr/>
          </p:nvSpPr>
          <p:spPr>
            <a:xfrm>
              <a:off x="2250600" y="419775"/>
              <a:ext cx="145175" cy="141125"/>
            </a:xfrm>
            <a:custGeom>
              <a:avLst/>
              <a:gdLst/>
              <a:ahLst/>
              <a:cxnLst/>
              <a:rect l="l" t="t" r="r" b="b"/>
              <a:pathLst>
                <a:path w="5807" h="5645" extrusionOk="0">
                  <a:moveTo>
                    <a:pt x="3018" y="0"/>
                  </a:moveTo>
                  <a:cubicBezTo>
                    <a:pt x="1922" y="0"/>
                    <a:pt x="929" y="634"/>
                    <a:pt x="468" y="1626"/>
                  </a:cubicBezTo>
                  <a:cubicBezTo>
                    <a:pt x="1" y="2623"/>
                    <a:pt x="158" y="3797"/>
                    <a:pt x="862" y="4637"/>
                  </a:cubicBezTo>
                  <a:cubicBezTo>
                    <a:pt x="1407" y="5287"/>
                    <a:pt x="2203" y="5645"/>
                    <a:pt x="3025" y="5645"/>
                  </a:cubicBezTo>
                  <a:cubicBezTo>
                    <a:pt x="3270" y="5645"/>
                    <a:pt x="3518" y="5613"/>
                    <a:pt x="3762" y="5547"/>
                  </a:cubicBezTo>
                  <a:cubicBezTo>
                    <a:pt x="4825" y="5258"/>
                    <a:pt x="5620" y="4382"/>
                    <a:pt x="5807" y="3297"/>
                  </a:cubicBezTo>
                  <a:lnTo>
                    <a:pt x="5807" y="3297"/>
                  </a:lnTo>
                  <a:cubicBezTo>
                    <a:pt x="5625" y="3356"/>
                    <a:pt x="5446" y="3383"/>
                    <a:pt x="5272" y="3383"/>
                  </a:cubicBezTo>
                  <a:cubicBezTo>
                    <a:pt x="4356" y="3383"/>
                    <a:pt x="3596" y="2626"/>
                    <a:pt x="3596" y="1692"/>
                  </a:cubicBezTo>
                  <a:cubicBezTo>
                    <a:pt x="3596" y="1147"/>
                    <a:pt x="3861" y="633"/>
                    <a:pt x="4307" y="316"/>
                  </a:cubicBezTo>
                  <a:cubicBezTo>
                    <a:pt x="3913" y="112"/>
                    <a:pt x="3476" y="3"/>
                    <a:pt x="3033" y="0"/>
                  </a:cubicBezTo>
                  <a:cubicBezTo>
                    <a:pt x="3028" y="0"/>
                    <a:pt x="3023" y="0"/>
                    <a:pt x="3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46" name="Google Shape;546;p42"/>
          <p:cNvSpPr/>
          <p:nvPr/>
        </p:nvSpPr>
        <p:spPr>
          <a:xfrm>
            <a:off x="3099747" y="3412530"/>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547" name="Google Shape;547;p42"/>
          <p:cNvGrpSpPr/>
          <p:nvPr/>
        </p:nvGrpSpPr>
        <p:grpSpPr>
          <a:xfrm>
            <a:off x="5556062" y="2120663"/>
            <a:ext cx="499025" cy="489519"/>
            <a:chOff x="-1183550" y="3586525"/>
            <a:chExt cx="296175" cy="290550"/>
          </a:xfrm>
        </p:grpSpPr>
        <p:sp>
          <p:nvSpPr>
            <p:cNvPr id="548" name="Google Shape;548;p42"/>
            <p:cNvSpPr/>
            <p:nvPr/>
          </p:nvSpPr>
          <p:spPr>
            <a:xfrm>
              <a:off x="-927575" y="3671500"/>
              <a:ext cx="40200" cy="16575"/>
            </a:xfrm>
            <a:custGeom>
              <a:avLst/>
              <a:gdLst/>
              <a:ahLst/>
              <a:cxnLst/>
              <a:rect l="l" t="t" r="r" b="b"/>
              <a:pathLst>
                <a:path w="1608" h="663" extrusionOk="0">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2"/>
            <p:cNvSpPr/>
            <p:nvPr/>
          </p:nvSpPr>
          <p:spPr>
            <a:xfrm>
              <a:off x="-1183550" y="3671500"/>
              <a:ext cx="39400" cy="16575"/>
            </a:xfrm>
            <a:custGeom>
              <a:avLst/>
              <a:gdLst/>
              <a:ahLst/>
              <a:cxnLst/>
              <a:rect l="l" t="t" r="r" b="b"/>
              <a:pathLst>
                <a:path w="1576" h="663" extrusionOk="0">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2"/>
            <p:cNvSpPr/>
            <p:nvPr/>
          </p:nvSpPr>
          <p:spPr>
            <a:xfrm>
              <a:off x="-944250" y="3603025"/>
              <a:ext cx="39525" cy="26375"/>
            </a:xfrm>
            <a:custGeom>
              <a:avLst/>
              <a:gdLst/>
              <a:ahLst/>
              <a:cxnLst/>
              <a:rect l="l" t="t" r="r" b="b"/>
              <a:pathLst>
                <a:path w="1581" h="1055" extrusionOk="0">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2"/>
            <p:cNvSpPr/>
            <p:nvPr/>
          </p:nvSpPr>
          <p:spPr>
            <a:xfrm>
              <a:off x="-1166200" y="3731225"/>
              <a:ext cx="39700" cy="26075"/>
            </a:xfrm>
            <a:custGeom>
              <a:avLst/>
              <a:gdLst/>
              <a:ahLst/>
              <a:cxnLst/>
              <a:rect l="l" t="t" r="r" b="b"/>
              <a:pathLst>
                <a:path w="1588" h="1043" extrusionOk="0">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p:cNvSpPr/>
            <p:nvPr/>
          </p:nvSpPr>
          <p:spPr>
            <a:xfrm>
              <a:off x="-944925" y="3730950"/>
              <a:ext cx="40200" cy="26375"/>
            </a:xfrm>
            <a:custGeom>
              <a:avLst/>
              <a:gdLst/>
              <a:ahLst/>
              <a:cxnLst/>
              <a:rect l="l" t="t" r="r" b="b"/>
              <a:pathLst>
                <a:path w="1608" h="1055" extrusionOk="0">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2"/>
            <p:cNvSpPr/>
            <p:nvPr/>
          </p:nvSpPr>
          <p:spPr>
            <a:xfrm>
              <a:off x="-1167000" y="3603025"/>
              <a:ext cx="40200" cy="26375"/>
            </a:xfrm>
            <a:custGeom>
              <a:avLst/>
              <a:gdLst/>
              <a:ahLst/>
              <a:cxnLst/>
              <a:rect l="l" t="t" r="r" b="b"/>
              <a:pathLst>
                <a:path w="1608" h="1055" extrusionOk="0">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2"/>
            <p:cNvSpPr/>
            <p:nvPr/>
          </p:nvSpPr>
          <p:spPr>
            <a:xfrm>
              <a:off x="-1065400" y="3658900"/>
              <a:ext cx="59875" cy="77200"/>
            </a:xfrm>
            <a:custGeom>
              <a:avLst/>
              <a:gdLst/>
              <a:ahLst/>
              <a:cxnLst/>
              <a:rect l="l" t="t" r="r" b="b"/>
              <a:pathLst>
                <a:path w="2395" h="3088" extrusionOk="0">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2"/>
            <p:cNvSpPr/>
            <p:nvPr/>
          </p:nvSpPr>
          <p:spPr>
            <a:xfrm>
              <a:off x="-1078000" y="3809325"/>
              <a:ext cx="85075" cy="67750"/>
            </a:xfrm>
            <a:custGeom>
              <a:avLst/>
              <a:gdLst/>
              <a:ahLst/>
              <a:cxnLst/>
              <a:rect l="l" t="t" r="r" b="b"/>
              <a:pathLst>
                <a:path w="3403" h="2710" extrusionOk="0">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2"/>
            <p:cNvSpPr/>
            <p:nvPr/>
          </p:nvSpPr>
          <p:spPr>
            <a:xfrm>
              <a:off x="-1135500" y="3586525"/>
              <a:ext cx="193775" cy="204700"/>
            </a:xfrm>
            <a:custGeom>
              <a:avLst/>
              <a:gdLst/>
              <a:ahLst/>
              <a:cxnLst/>
              <a:rect l="l" t="t" r="r" b="b"/>
              <a:pathLst>
                <a:path w="7751" h="8188" extrusionOk="0">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2"/>
          <p:cNvGrpSpPr/>
          <p:nvPr/>
        </p:nvGrpSpPr>
        <p:grpSpPr>
          <a:xfrm>
            <a:off x="5586536" y="3426643"/>
            <a:ext cx="478363" cy="468815"/>
            <a:chOff x="-60988625" y="3740800"/>
            <a:chExt cx="316650" cy="310350"/>
          </a:xfrm>
        </p:grpSpPr>
        <p:sp>
          <p:nvSpPr>
            <p:cNvPr id="558" name="Google Shape;558;p42"/>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2"/>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2"/>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367"/>
        <p:cNvGrpSpPr/>
        <p:nvPr/>
      </p:nvGrpSpPr>
      <p:grpSpPr>
        <a:xfrm>
          <a:off x="0" y="0"/>
          <a:ext cx="0" cy="0"/>
          <a:chOff x="0" y="0"/>
          <a:chExt cx="0" cy="0"/>
        </a:xfrm>
      </p:grpSpPr>
      <p:sp>
        <p:nvSpPr>
          <p:cNvPr id="369" name="Google Shape;369;p33"/>
          <p:cNvSpPr txBox="1">
            <a:spLocks noGrp="1"/>
          </p:cNvSpPr>
          <p:nvPr>
            <p:ph type="title"/>
          </p:nvPr>
        </p:nvSpPr>
        <p:spPr>
          <a:xfrm>
            <a:off x="-78229" y="255839"/>
            <a:ext cx="7650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err="1"/>
              <a:t>Description</a:t>
            </a:r>
            <a:r>
              <a:rPr lang="es-ES"/>
              <a:t> of </a:t>
            </a:r>
            <a:r>
              <a:rPr lang="es-ES" err="1"/>
              <a:t>the</a:t>
            </a:r>
            <a:r>
              <a:rPr lang="es-ES"/>
              <a:t> Case </a:t>
            </a:r>
            <a:r>
              <a:rPr lang="es-ES" err="1"/>
              <a:t>Study</a:t>
            </a:r>
            <a:endParaRPr/>
          </a:p>
        </p:txBody>
      </p:sp>
      <p:sp>
        <p:nvSpPr>
          <p:cNvPr id="368" name="Google Shape;368;p33"/>
          <p:cNvSpPr txBox="1">
            <a:spLocks noGrp="1"/>
          </p:cNvSpPr>
          <p:nvPr>
            <p:ph type="body" idx="1"/>
          </p:nvPr>
        </p:nvSpPr>
        <p:spPr>
          <a:xfrm>
            <a:off x="597705" y="763244"/>
            <a:ext cx="7507672" cy="3155700"/>
          </a:xfrm>
          <a:prstGeom prst="rect">
            <a:avLst/>
          </a:prstGeom>
        </p:spPr>
        <p:txBody>
          <a:bodyPr spcFirstLastPara="1" wrap="square" lIns="91425" tIns="91425" rIns="91425" bIns="91425" anchor="t" anchorCtr="0">
            <a:noAutofit/>
          </a:bodyPr>
          <a:lstStyle/>
          <a:p>
            <a:pPr marL="0" lvl="0" indent="0">
              <a:buNone/>
            </a:pPr>
            <a:r>
              <a:rPr lang="en-GB" dirty="0"/>
              <a:t>Circle Centre is about </a:t>
            </a:r>
            <a:r>
              <a:rPr lang="en-GB" b="1" dirty="0"/>
              <a:t>sharing</a:t>
            </a:r>
            <a:r>
              <a:rPr lang="en-GB" dirty="0"/>
              <a:t>.</a:t>
            </a:r>
          </a:p>
          <a:p>
            <a:pPr marL="0" lvl="0" indent="0">
              <a:buNone/>
            </a:pPr>
            <a:endParaRPr lang="en-GB" dirty="0"/>
          </a:p>
          <a:p>
            <a:pPr marL="0" indent="0">
              <a:buNone/>
            </a:pPr>
            <a:r>
              <a:rPr lang="en-GB" dirty="0"/>
              <a:t>In order to fight overconsumption, Circle Centre created a “</a:t>
            </a:r>
            <a:r>
              <a:rPr lang="en-GB" b="1" dirty="0"/>
              <a:t>library of goods</a:t>
            </a:r>
            <a:r>
              <a:rPr lang="en-GB" dirty="0"/>
              <a:t>”, where items can be </a:t>
            </a:r>
            <a:r>
              <a:rPr lang="en-GB" b="1" dirty="0"/>
              <a:t>borrowed</a:t>
            </a:r>
            <a:r>
              <a:rPr lang="en-GB" dirty="0"/>
              <a:t> instead of being purchased. They can be borrowed for a short time (up to 2 weeks, and free of charge) and a long time (up to 12 months, and subjected to a small charge). The “library of goods” offers several kinds of items: whether it is outdoor, sport, art and crafts, kitchen, or electronic goods, the choice is wide. The image below shows an example of the online “library of goods”.</a:t>
            </a:r>
          </a:p>
          <a:p>
            <a:pPr marL="0" lvl="0" indent="0">
              <a:buNone/>
            </a:pPr>
            <a:endParaRPr lang="en-GB" dirty="0"/>
          </a:p>
        </p:txBody>
      </p:sp>
      <p:pic>
        <p:nvPicPr>
          <p:cNvPr id="4" name="Immagine 3" descr="Immagine che contiene fotografia, diverso, cibo, guardando&#10;&#10;Descrizione generata automaticamente">
            <a:extLst>
              <a:ext uri="{FF2B5EF4-FFF2-40B4-BE49-F238E27FC236}">
                <a16:creationId xmlns:a16="http://schemas.microsoft.com/office/drawing/2014/main" id="{DB46CD69-E9D8-AE43-9DF7-ABB7BD90C742}"/>
              </a:ext>
            </a:extLst>
          </p:cNvPr>
          <p:cNvPicPr>
            <a:picLocks noChangeAspect="1"/>
          </p:cNvPicPr>
          <p:nvPr/>
        </p:nvPicPr>
        <p:blipFill>
          <a:blip r:embed="rId3"/>
          <a:stretch>
            <a:fillRect/>
          </a:stretch>
        </p:blipFill>
        <p:spPr>
          <a:xfrm>
            <a:off x="404694" y="2381730"/>
            <a:ext cx="3426884" cy="2264430"/>
          </a:xfrm>
          <a:prstGeom prst="rect">
            <a:avLst/>
          </a:prstGeom>
        </p:spPr>
      </p:pic>
      <p:sp>
        <p:nvSpPr>
          <p:cNvPr id="6" name="Rettangolo 5">
            <a:extLst>
              <a:ext uri="{FF2B5EF4-FFF2-40B4-BE49-F238E27FC236}">
                <a16:creationId xmlns:a16="http://schemas.microsoft.com/office/drawing/2014/main" id="{9A4A0157-FAD4-C146-9120-3E7633DFF481}"/>
              </a:ext>
            </a:extLst>
          </p:cNvPr>
          <p:cNvSpPr/>
          <p:nvPr/>
        </p:nvSpPr>
        <p:spPr>
          <a:xfrm>
            <a:off x="3831579" y="2381730"/>
            <a:ext cx="4273798" cy="2185214"/>
          </a:xfrm>
          <a:prstGeom prst="rect">
            <a:avLst/>
          </a:prstGeom>
        </p:spPr>
        <p:txBody>
          <a:bodyPr wrap="square">
            <a:spAutoFit/>
          </a:bodyPr>
          <a:lstStyle/>
          <a:p>
            <a:pPr marL="0" lvl="0" indent="0">
              <a:buNone/>
            </a:pPr>
            <a:r>
              <a:rPr lang="en-GB" sz="1200" dirty="0">
                <a:solidFill>
                  <a:schemeClr val="dk2"/>
                </a:solidFill>
                <a:latin typeface="Questrial"/>
              </a:rPr>
              <a:t>Circle Centre does not only become a place where to borrow items from, “but also a common </a:t>
            </a:r>
            <a:r>
              <a:rPr lang="en-GB" sz="1200" b="1" dirty="0">
                <a:solidFill>
                  <a:schemeClr val="dk2"/>
                </a:solidFill>
                <a:latin typeface="Questrial"/>
              </a:rPr>
              <a:t>workspace</a:t>
            </a:r>
            <a:r>
              <a:rPr lang="en-GB" sz="1200" dirty="0">
                <a:solidFill>
                  <a:schemeClr val="dk2"/>
                </a:solidFill>
                <a:latin typeface="Questrial"/>
              </a:rPr>
              <a:t> for personal projects”, where members can “work independently or collaboratively </a:t>
            </a:r>
            <a:r>
              <a:rPr lang="en-GB" sz="1200" dirty="0">
                <a:solidFill>
                  <a:schemeClr val="dk2"/>
                </a:solidFill>
                <a:latin typeface="Questrial"/>
                <a:sym typeface="Questrial"/>
              </a:rPr>
              <a:t>on their own DIY or art projects” </a:t>
            </a:r>
            <a:r>
              <a:rPr lang="en-GB" sz="1200" dirty="0">
                <a:solidFill>
                  <a:schemeClr val="dk2"/>
                </a:solidFill>
                <a:latin typeface="Questrial"/>
              </a:rPr>
              <a:t>(About l Circle Centre Lund, n.d.). </a:t>
            </a:r>
            <a:r>
              <a:rPr lang="en-GB" sz="1200" dirty="0">
                <a:solidFill>
                  <a:schemeClr val="dk2"/>
                </a:solidFill>
                <a:latin typeface="Questrial"/>
                <a:sym typeface="Questrial"/>
              </a:rPr>
              <a:t> For instance, one can bring a fabric and use the in-house sewing machine (ibid). </a:t>
            </a:r>
          </a:p>
          <a:p>
            <a:endParaRPr lang="en-GB" sz="1200" dirty="0">
              <a:solidFill>
                <a:schemeClr val="dk2"/>
              </a:solidFill>
              <a:latin typeface="Questrial"/>
              <a:sym typeface="Questrial"/>
            </a:endParaRPr>
          </a:p>
          <a:p>
            <a:r>
              <a:rPr lang="en-GB" sz="1200" dirty="0">
                <a:solidFill>
                  <a:schemeClr val="dk2"/>
                </a:solidFill>
                <a:latin typeface="Questrial"/>
                <a:sym typeface="Questrial"/>
              </a:rPr>
              <a:t>Finally, Circle Centre also becomes a place where educational </a:t>
            </a:r>
            <a:r>
              <a:rPr lang="en-GB" sz="1200" b="1" dirty="0">
                <a:solidFill>
                  <a:schemeClr val="dk2"/>
                </a:solidFill>
                <a:latin typeface="Questrial"/>
                <a:sym typeface="Questrial"/>
              </a:rPr>
              <a:t>events</a:t>
            </a:r>
            <a:r>
              <a:rPr lang="en-GB" sz="1200" dirty="0">
                <a:solidFill>
                  <a:schemeClr val="dk2"/>
                </a:solidFill>
                <a:latin typeface="Questrial"/>
                <a:sym typeface="Questrial"/>
              </a:rPr>
              <a:t>, </a:t>
            </a:r>
            <a:r>
              <a:rPr lang="en-GB" sz="1200" b="1" dirty="0">
                <a:solidFill>
                  <a:schemeClr val="dk2"/>
                </a:solidFill>
                <a:latin typeface="Questrial"/>
                <a:sym typeface="Questrial"/>
              </a:rPr>
              <a:t>workshops</a:t>
            </a:r>
            <a:r>
              <a:rPr lang="en-GB" sz="1200" dirty="0">
                <a:solidFill>
                  <a:schemeClr val="dk2"/>
                </a:solidFill>
                <a:latin typeface="Questrial"/>
                <a:sym typeface="Questrial"/>
              </a:rPr>
              <a:t> focused on sustainability, repair cafés, documentary screenings and open discussions are hosted.</a:t>
            </a:r>
            <a:r>
              <a:rPr lang="it-IT" sz="1200" dirty="0">
                <a:solidFill>
                  <a:schemeClr val="dk2"/>
                </a:solidFill>
                <a:latin typeface="Questrial"/>
                <a:sym typeface="Questrial"/>
              </a:rPr>
              <a:t> </a:t>
            </a:r>
            <a:endParaRPr lang="en-US" sz="1200" dirty="0">
              <a:solidFill>
                <a:schemeClr val="dk2"/>
              </a:solidFill>
              <a:latin typeface="Questrial"/>
              <a:sym typeface="Questrial"/>
            </a:endParaRPr>
          </a:p>
        </p:txBody>
      </p:sp>
      <p:sp>
        <p:nvSpPr>
          <p:cNvPr id="2" name="CasellaDiTesto 1">
            <a:extLst>
              <a:ext uri="{FF2B5EF4-FFF2-40B4-BE49-F238E27FC236}">
                <a16:creationId xmlns:a16="http://schemas.microsoft.com/office/drawing/2014/main" id="{2A185D85-DED1-BA4F-8740-2FA98E41568B}"/>
              </a:ext>
            </a:extLst>
          </p:cNvPr>
          <p:cNvSpPr txBox="1"/>
          <p:nvPr/>
        </p:nvSpPr>
        <p:spPr>
          <a:xfrm>
            <a:off x="322194" y="4646160"/>
            <a:ext cx="3591883" cy="338554"/>
          </a:xfrm>
          <a:prstGeom prst="rect">
            <a:avLst/>
          </a:prstGeom>
          <a:noFill/>
        </p:spPr>
        <p:txBody>
          <a:bodyPr wrap="square" rtlCol="0">
            <a:spAutoFit/>
          </a:bodyPr>
          <a:lstStyle/>
          <a:p>
            <a:r>
              <a:rPr lang="en-US" sz="800" dirty="0">
                <a:solidFill>
                  <a:schemeClr val="dk2"/>
                </a:solidFill>
                <a:latin typeface="Questrial"/>
              </a:rPr>
              <a:t>Fig 1. Example of the items available on the </a:t>
            </a:r>
            <a:r>
              <a:rPr lang="en-GB" sz="800" dirty="0">
                <a:solidFill>
                  <a:schemeClr val="dk2"/>
                </a:solidFill>
                <a:latin typeface="Questrial"/>
              </a:rPr>
              <a:t>“library of goods” in the section </a:t>
            </a:r>
            <a:r>
              <a:rPr lang="en-GB" sz="800" i="1" dirty="0">
                <a:solidFill>
                  <a:schemeClr val="dk2"/>
                </a:solidFill>
                <a:latin typeface="Questrial"/>
              </a:rPr>
              <a:t>kitchen</a:t>
            </a:r>
            <a:r>
              <a:rPr lang="en-GB" sz="800" dirty="0">
                <a:solidFill>
                  <a:schemeClr val="dk2"/>
                </a:solidFill>
                <a:latin typeface="Questrial"/>
              </a:rPr>
              <a:t>.</a:t>
            </a:r>
            <a:r>
              <a:rPr lang="en-US" sz="800" dirty="0">
                <a:solidFill>
                  <a:schemeClr val="dk2"/>
                </a:solidFill>
                <a:latin typeface="Questrial"/>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394"/>
        <p:cNvGrpSpPr/>
        <p:nvPr/>
      </p:nvGrpSpPr>
      <p:grpSpPr>
        <a:xfrm>
          <a:off x="0" y="0"/>
          <a:ext cx="0" cy="0"/>
          <a:chOff x="0" y="0"/>
          <a:chExt cx="0" cy="0"/>
        </a:xfrm>
      </p:grpSpPr>
      <p:sp>
        <p:nvSpPr>
          <p:cNvPr id="395" name="Google Shape;395;p35"/>
          <p:cNvSpPr txBox="1">
            <a:spLocks noGrp="1"/>
          </p:cNvSpPr>
          <p:nvPr>
            <p:ph type="title"/>
          </p:nvPr>
        </p:nvSpPr>
        <p:spPr>
          <a:xfrm>
            <a:off x="2439924" y="1228882"/>
            <a:ext cx="4264150" cy="532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Value proposition</a:t>
            </a:r>
            <a:endParaRPr dirty="0"/>
          </a:p>
        </p:txBody>
      </p:sp>
      <p:sp>
        <p:nvSpPr>
          <p:cNvPr id="396" name="Google Shape;396;p35"/>
          <p:cNvSpPr txBox="1">
            <a:spLocks noGrp="1"/>
          </p:cNvSpPr>
          <p:nvPr>
            <p:ph type="subTitle" idx="1"/>
          </p:nvPr>
        </p:nvSpPr>
        <p:spPr>
          <a:xfrm>
            <a:off x="1785818" y="1978523"/>
            <a:ext cx="5572361" cy="2807142"/>
          </a:xfrm>
          <a:prstGeom prst="rect">
            <a:avLst/>
          </a:prstGeom>
        </p:spPr>
        <p:txBody>
          <a:bodyPr spcFirstLastPara="1" wrap="square" lIns="91425" tIns="91425" rIns="91425" bIns="91425" anchor="t" anchorCtr="0">
            <a:noAutofit/>
          </a:bodyPr>
          <a:lstStyle/>
          <a:p>
            <a:pPr marL="0" lvl="0" indent="0">
              <a:spcAft>
                <a:spcPts val="1600"/>
              </a:spcAft>
              <a:buClr>
                <a:schemeClr val="dk1"/>
              </a:buClr>
              <a:buSzPts val="1100"/>
            </a:pPr>
            <a:r>
              <a:rPr lang="it-IT" dirty="0"/>
              <a:t>In </a:t>
            </a:r>
            <a:r>
              <a:rPr lang="it-IT" dirty="0" err="1"/>
              <a:t>order</a:t>
            </a:r>
            <a:r>
              <a:rPr lang="it-IT" dirty="0"/>
              <a:t> to tackle the </a:t>
            </a:r>
            <a:r>
              <a:rPr lang="it-IT" dirty="0" err="1"/>
              <a:t>increasing</a:t>
            </a:r>
            <a:r>
              <a:rPr lang="it-IT" dirty="0"/>
              <a:t> </a:t>
            </a:r>
            <a:r>
              <a:rPr lang="it-IT" dirty="0" err="1"/>
              <a:t>issue</a:t>
            </a:r>
            <a:r>
              <a:rPr lang="it-IT" dirty="0"/>
              <a:t> of </a:t>
            </a:r>
            <a:r>
              <a:rPr lang="it-IT" dirty="0" err="1"/>
              <a:t>overconsumption</a:t>
            </a:r>
            <a:r>
              <a:rPr lang="it-IT" dirty="0"/>
              <a:t>, </a:t>
            </a:r>
            <a:r>
              <a:rPr lang="it-IT" dirty="0" err="1"/>
              <a:t>which</a:t>
            </a:r>
            <a:r>
              <a:rPr lang="it-IT" dirty="0"/>
              <a:t> </a:t>
            </a:r>
            <a:r>
              <a:rPr lang="it-IT" dirty="0" err="1"/>
              <a:t>has</a:t>
            </a:r>
            <a:r>
              <a:rPr lang="it-IT" dirty="0"/>
              <a:t> </a:t>
            </a:r>
            <a:r>
              <a:rPr lang="it-IT" dirty="0" err="1"/>
              <a:t>several</a:t>
            </a:r>
            <a:r>
              <a:rPr lang="it-IT" dirty="0"/>
              <a:t> </a:t>
            </a:r>
            <a:r>
              <a:rPr lang="it-IT" dirty="0" err="1"/>
              <a:t>environmental</a:t>
            </a:r>
            <a:r>
              <a:rPr lang="it-IT" dirty="0"/>
              <a:t> and social </a:t>
            </a:r>
            <a:r>
              <a:rPr lang="it-IT" dirty="0" err="1"/>
              <a:t>impacts</a:t>
            </a:r>
            <a:r>
              <a:rPr lang="it-IT" dirty="0"/>
              <a:t>, </a:t>
            </a:r>
            <a:r>
              <a:rPr lang="it-IT" dirty="0" err="1"/>
              <a:t>Circle</a:t>
            </a:r>
            <a:r>
              <a:rPr lang="it-IT" dirty="0"/>
              <a:t> Centre </a:t>
            </a:r>
            <a:r>
              <a:rPr lang="it-IT" dirty="0" err="1"/>
              <a:t>offers</a:t>
            </a:r>
            <a:r>
              <a:rPr lang="it-IT" dirty="0"/>
              <a:t> a </a:t>
            </a:r>
            <a:r>
              <a:rPr lang="it-IT" dirty="0" err="1"/>
              <a:t>brilliant</a:t>
            </a:r>
            <a:r>
              <a:rPr lang="it-IT" dirty="0"/>
              <a:t> </a:t>
            </a:r>
            <a:r>
              <a:rPr lang="it-IT" dirty="0" err="1"/>
              <a:t>initiative</a:t>
            </a:r>
            <a:r>
              <a:rPr lang="it-IT" dirty="0"/>
              <a:t> </a:t>
            </a:r>
            <a:r>
              <a:rPr lang="it-IT" dirty="0" err="1"/>
              <a:t>based</a:t>
            </a:r>
            <a:r>
              <a:rPr lang="it-IT" dirty="0"/>
              <a:t> on </a:t>
            </a:r>
            <a:r>
              <a:rPr lang="it-IT" dirty="0" err="1"/>
              <a:t>sharing</a:t>
            </a:r>
            <a:r>
              <a:rPr lang="it-IT" dirty="0"/>
              <a:t>: a “</a:t>
            </a:r>
            <a:r>
              <a:rPr lang="it-IT" dirty="0" err="1"/>
              <a:t>library</a:t>
            </a:r>
            <a:r>
              <a:rPr lang="it-IT" dirty="0"/>
              <a:t> of </a:t>
            </a:r>
            <a:r>
              <a:rPr lang="it-IT" dirty="0" err="1"/>
              <a:t>goods</a:t>
            </a:r>
            <a:r>
              <a:rPr lang="it-IT" dirty="0"/>
              <a:t>”, </a:t>
            </a:r>
            <a:r>
              <a:rPr lang="it-IT" dirty="0" err="1"/>
              <a:t>where</a:t>
            </a:r>
            <a:r>
              <a:rPr lang="it-IT" dirty="0"/>
              <a:t> </a:t>
            </a:r>
            <a:r>
              <a:rPr lang="it-IT" dirty="0" err="1"/>
              <a:t>items</a:t>
            </a:r>
            <a:r>
              <a:rPr lang="it-IT" dirty="0"/>
              <a:t> can be </a:t>
            </a:r>
            <a:r>
              <a:rPr lang="it-IT" dirty="0" err="1"/>
              <a:t>borrowed</a:t>
            </a:r>
            <a:r>
              <a:rPr lang="it-IT" dirty="0"/>
              <a:t> </a:t>
            </a:r>
            <a:r>
              <a:rPr lang="it-IT" dirty="0" err="1"/>
              <a:t>instead</a:t>
            </a:r>
            <a:r>
              <a:rPr lang="it-IT" dirty="0"/>
              <a:t> of </a:t>
            </a:r>
            <a:r>
              <a:rPr lang="it-IT" dirty="0" err="1"/>
              <a:t>being</a:t>
            </a:r>
            <a:r>
              <a:rPr lang="it-IT" dirty="0"/>
              <a:t> </a:t>
            </a:r>
            <a:r>
              <a:rPr lang="it-IT" dirty="0" err="1"/>
              <a:t>bought</a:t>
            </a:r>
            <a:r>
              <a:rPr lang="it-IT" dirty="0"/>
              <a:t>. </a:t>
            </a:r>
            <a:r>
              <a:rPr lang="it-IT" dirty="0" err="1"/>
              <a:t>Circle</a:t>
            </a:r>
            <a:r>
              <a:rPr lang="it-IT" dirty="0"/>
              <a:t> Centre </a:t>
            </a:r>
            <a:r>
              <a:rPr lang="it-IT" dirty="0" err="1"/>
              <a:t>also</a:t>
            </a:r>
            <a:r>
              <a:rPr lang="it-IT" dirty="0"/>
              <a:t> </a:t>
            </a:r>
            <a:r>
              <a:rPr lang="it-IT" dirty="0" err="1"/>
              <a:t>offers</a:t>
            </a:r>
            <a:r>
              <a:rPr lang="it-IT" dirty="0"/>
              <a:t> a </a:t>
            </a:r>
            <a:r>
              <a:rPr lang="it-IT" dirty="0" err="1"/>
              <a:t>workplace</a:t>
            </a:r>
            <a:r>
              <a:rPr lang="it-IT" dirty="0"/>
              <a:t> for personal </a:t>
            </a:r>
            <a:r>
              <a:rPr lang="it-IT" dirty="0" err="1"/>
              <a:t>projects</a:t>
            </a:r>
            <a:r>
              <a:rPr lang="it-IT" dirty="0"/>
              <a:t> and a </a:t>
            </a:r>
            <a:r>
              <a:rPr lang="it-IT" dirty="0" err="1"/>
              <a:t>space</a:t>
            </a:r>
            <a:r>
              <a:rPr lang="it-IT" dirty="0"/>
              <a:t> for educational </a:t>
            </a:r>
            <a:r>
              <a:rPr lang="it-IT" dirty="0" err="1"/>
              <a:t>events</a:t>
            </a:r>
            <a:r>
              <a:rPr lang="it-IT" dirty="0"/>
              <a:t> and </a:t>
            </a:r>
            <a:r>
              <a:rPr lang="it-IT" dirty="0" err="1"/>
              <a:t>hands-on</a:t>
            </a:r>
            <a:r>
              <a:rPr lang="it-IT" dirty="0"/>
              <a:t> workshops/</a:t>
            </a:r>
            <a:r>
              <a:rPr lang="it-IT" dirty="0" err="1"/>
              <a:t>initiatives</a:t>
            </a:r>
            <a:r>
              <a:rPr lang="it-IT" dirty="0"/>
              <a:t>.</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437"/>
        <p:cNvGrpSpPr/>
        <p:nvPr/>
      </p:nvGrpSpPr>
      <p:grpSpPr>
        <a:xfrm>
          <a:off x="0" y="0"/>
          <a:ext cx="0" cy="0"/>
          <a:chOff x="0" y="0"/>
          <a:chExt cx="0" cy="0"/>
        </a:xfrm>
      </p:grpSpPr>
      <p:sp>
        <p:nvSpPr>
          <p:cNvPr id="8" name="Google Shape;395;p35">
            <a:extLst>
              <a:ext uri="{FF2B5EF4-FFF2-40B4-BE49-F238E27FC236}">
                <a16:creationId xmlns:a16="http://schemas.microsoft.com/office/drawing/2014/main" id="{16797879-16EA-4463-B8C3-32C67157B3BB}"/>
              </a:ext>
            </a:extLst>
          </p:cNvPr>
          <p:cNvSpPr txBox="1">
            <a:spLocks noGrp="1"/>
          </p:cNvSpPr>
          <p:nvPr>
            <p:ph type="title"/>
          </p:nvPr>
        </p:nvSpPr>
        <p:spPr>
          <a:xfrm>
            <a:off x="2439925" y="916216"/>
            <a:ext cx="4264150" cy="532525"/>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000" dirty="0"/>
              <a:t>What makes it circular?</a:t>
            </a:r>
            <a:endParaRPr sz="3000" dirty="0"/>
          </a:p>
        </p:txBody>
      </p:sp>
      <p:sp>
        <p:nvSpPr>
          <p:cNvPr id="9" name="Google Shape;396;p35">
            <a:extLst>
              <a:ext uri="{FF2B5EF4-FFF2-40B4-BE49-F238E27FC236}">
                <a16:creationId xmlns:a16="http://schemas.microsoft.com/office/drawing/2014/main" id="{F6990455-BD15-4A40-8B22-33D6C321F7FB}"/>
              </a:ext>
            </a:extLst>
          </p:cNvPr>
          <p:cNvSpPr txBox="1">
            <a:spLocks noGrp="1"/>
          </p:cNvSpPr>
          <p:nvPr>
            <p:ph type="subTitle" idx="1"/>
          </p:nvPr>
        </p:nvSpPr>
        <p:spPr>
          <a:xfrm>
            <a:off x="1429735" y="2140126"/>
            <a:ext cx="6284530" cy="1688000"/>
          </a:xfrm>
          <a:prstGeom prst="rect">
            <a:avLst/>
          </a:prstGeom>
        </p:spPr>
        <p:txBody>
          <a:bodyPr spcFirstLastPara="1" wrap="square" lIns="91425" tIns="91425" rIns="91425" bIns="91425" anchor="t" anchorCtr="0">
            <a:noAutofit/>
          </a:bodyPr>
          <a:lstStyle/>
          <a:p>
            <a:pPr marL="0" lvl="0" indent="0">
              <a:spcAft>
                <a:spcPts val="1600"/>
              </a:spcAft>
              <a:buClr>
                <a:schemeClr val="dk1"/>
              </a:buClr>
              <a:buSzPts val="1100"/>
            </a:pPr>
            <a:r>
              <a:rPr lang="en-US" sz="2000" dirty="0"/>
              <a:t>The circularity of the initiative “library of goods” lies within its </a:t>
            </a:r>
            <a:r>
              <a:rPr lang="en-US" sz="2000" b="1" dirty="0"/>
              <a:t>sharing</a:t>
            </a:r>
            <a:r>
              <a:rPr lang="en-US" sz="2000" dirty="0"/>
              <a:t> feature, which allocates it in the circular business model of “</a:t>
            </a:r>
            <a:r>
              <a:rPr lang="en-US" sz="2000" b="1" dirty="0"/>
              <a:t>Product as a service or Product Service System (includes Sharing Economy</a:t>
            </a:r>
            <a:r>
              <a:rPr lang="en-US" sz="2000" dirty="0"/>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400"/>
        <p:cNvGrpSpPr/>
        <p:nvPr/>
      </p:nvGrpSpPr>
      <p:grpSpPr>
        <a:xfrm>
          <a:off x="0" y="0"/>
          <a:ext cx="0" cy="0"/>
          <a:chOff x="0" y="0"/>
          <a:chExt cx="0" cy="0"/>
        </a:xfrm>
      </p:grpSpPr>
      <p:sp>
        <p:nvSpPr>
          <p:cNvPr id="404" name="Google Shape;404;p36"/>
          <p:cNvSpPr txBox="1">
            <a:spLocks noGrp="1"/>
          </p:cNvSpPr>
          <p:nvPr>
            <p:ph type="title"/>
          </p:nvPr>
        </p:nvSpPr>
        <p:spPr>
          <a:xfrm>
            <a:off x="1390547" y="445025"/>
            <a:ext cx="6563266"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Environmental and economic impact</a:t>
            </a:r>
            <a:endParaRPr/>
          </a:p>
        </p:txBody>
      </p:sp>
      <p:sp>
        <p:nvSpPr>
          <p:cNvPr id="402" name="Google Shape;402;p36"/>
          <p:cNvSpPr txBox="1">
            <a:spLocks noGrp="1"/>
          </p:cNvSpPr>
          <p:nvPr>
            <p:ph type="subTitle" idx="2"/>
          </p:nvPr>
        </p:nvSpPr>
        <p:spPr>
          <a:xfrm>
            <a:off x="673299" y="2103680"/>
            <a:ext cx="1881716" cy="159520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300" dirty="0"/>
              <a:t>Decreased waste generation.</a:t>
            </a:r>
            <a:endParaRPr sz="1300" dirty="0"/>
          </a:p>
        </p:txBody>
      </p:sp>
      <p:sp>
        <p:nvSpPr>
          <p:cNvPr id="408" name="Google Shape;408;p36"/>
          <p:cNvSpPr/>
          <p:nvPr/>
        </p:nvSpPr>
        <p:spPr>
          <a:xfrm>
            <a:off x="5006327" y="156682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6"/>
          <p:cNvSpPr/>
          <p:nvPr/>
        </p:nvSpPr>
        <p:spPr>
          <a:xfrm>
            <a:off x="3181581" y="1577528"/>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6"/>
          <p:cNvSpPr/>
          <p:nvPr/>
        </p:nvSpPr>
        <p:spPr>
          <a:xfrm>
            <a:off x="7076568" y="156909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1" name="Google Shape;411;p36"/>
          <p:cNvGrpSpPr/>
          <p:nvPr/>
        </p:nvGrpSpPr>
        <p:grpSpPr>
          <a:xfrm>
            <a:off x="5156722" y="1715766"/>
            <a:ext cx="499833" cy="495005"/>
            <a:chOff x="5049725" y="1435050"/>
            <a:chExt cx="486550" cy="481850"/>
          </a:xfrm>
        </p:grpSpPr>
        <p:sp>
          <p:nvSpPr>
            <p:cNvPr id="412" name="Google Shape;412;p36"/>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3" name="Google Shape;413;p36"/>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4" name="Google Shape;414;p36"/>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5" name="Google Shape;415;p36"/>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16" name="Google Shape;416;p36"/>
          <p:cNvGrpSpPr/>
          <p:nvPr/>
        </p:nvGrpSpPr>
        <p:grpSpPr>
          <a:xfrm>
            <a:off x="3335328" y="1730070"/>
            <a:ext cx="494902" cy="495005"/>
            <a:chOff x="5049725" y="2027900"/>
            <a:chExt cx="481750" cy="481850"/>
          </a:xfrm>
        </p:grpSpPr>
        <p:sp>
          <p:nvSpPr>
            <p:cNvPr id="417" name="Google Shape;417;p36"/>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8" name="Google Shape;418;p36"/>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9" name="Google Shape;419;p36"/>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 name="Google Shape;420;p36"/>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1" name="Google Shape;421;p36"/>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2" name="Google Shape;422;p36"/>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3" name="Google Shape;423;p36"/>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 name="Google Shape;424;p36"/>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25" name="Google Shape;425;p36"/>
          <p:cNvGrpSpPr/>
          <p:nvPr/>
        </p:nvGrpSpPr>
        <p:grpSpPr>
          <a:xfrm>
            <a:off x="7228307" y="1721587"/>
            <a:ext cx="496905" cy="495005"/>
            <a:chOff x="898875" y="4399275"/>
            <a:chExt cx="483700" cy="481850"/>
          </a:xfrm>
        </p:grpSpPr>
        <p:sp>
          <p:nvSpPr>
            <p:cNvPr id="426" name="Google Shape;426;p36"/>
            <p:cNvSpPr/>
            <p:nvPr/>
          </p:nvSpPr>
          <p:spPr>
            <a:xfrm>
              <a:off x="992750" y="4642900"/>
              <a:ext cx="145300" cy="144100"/>
            </a:xfrm>
            <a:custGeom>
              <a:avLst/>
              <a:gdLst/>
              <a:ahLst/>
              <a:cxnLst/>
              <a:rect l="l" t="t" r="r" b="b"/>
              <a:pathLst>
                <a:path w="5812" h="5764" extrusionOk="0">
                  <a:moveTo>
                    <a:pt x="994" y="0"/>
                  </a:moveTo>
                  <a:lnTo>
                    <a:pt x="988" y="12"/>
                  </a:lnTo>
                  <a:cubicBezTo>
                    <a:pt x="988" y="9"/>
                    <a:pt x="991" y="6"/>
                    <a:pt x="991" y="3"/>
                  </a:cubicBezTo>
                  <a:lnTo>
                    <a:pt x="991" y="3"/>
                  </a:lnTo>
                  <a:lnTo>
                    <a:pt x="979" y="27"/>
                  </a:lnTo>
                  <a:lnTo>
                    <a:pt x="108" y="1759"/>
                  </a:lnTo>
                  <a:cubicBezTo>
                    <a:pt x="0" y="1976"/>
                    <a:pt x="42" y="2241"/>
                    <a:pt x="214" y="2415"/>
                  </a:cubicBezTo>
                  <a:lnTo>
                    <a:pt x="3397" y="5598"/>
                  </a:lnTo>
                  <a:cubicBezTo>
                    <a:pt x="3506" y="5707"/>
                    <a:pt x="3649" y="5763"/>
                    <a:pt x="3795" y="5763"/>
                  </a:cubicBezTo>
                  <a:cubicBezTo>
                    <a:pt x="3883" y="5763"/>
                    <a:pt x="3971" y="5743"/>
                    <a:pt x="4053" y="5701"/>
                  </a:cubicBezTo>
                  <a:lnTo>
                    <a:pt x="5797" y="4827"/>
                  </a:lnTo>
                  <a:lnTo>
                    <a:pt x="5800" y="4824"/>
                  </a:lnTo>
                  <a:lnTo>
                    <a:pt x="5812" y="4818"/>
                  </a:lnTo>
                  <a:lnTo>
                    <a:pt x="9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7" name="Google Shape;427;p36"/>
            <p:cNvSpPr/>
            <p:nvPr/>
          </p:nvSpPr>
          <p:spPr>
            <a:xfrm>
              <a:off x="1138025" y="4763350"/>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8" name="Google Shape;428;p36"/>
            <p:cNvSpPr/>
            <p:nvPr/>
          </p:nvSpPr>
          <p:spPr>
            <a:xfrm>
              <a:off x="1269550" y="4399275"/>
              <a:ext cx="113025" cy="112125"/>
            </a:xfrm>
            <a:custGeom>
              <a:avLst/>
              <a:gdLst/>
              <a:ahLst/>
              <a:cxnLst/>
              <a:rect l="l" t="t" r="r" b="b"/>
              <a:pathLst>
                <a:path w="4521" h="4485" extrusionOk="0">
                  <a:moveTo>
                    <a:pt x="3066" y="1"/>
                  </a:moveTo>
                  <a:cubicBezTo>
                    <a:pt x="1947" y="1"/>
                    <a:pt x="938" y="82"/>
                    <a:pt x="0" y="239"/>
                  </a:cubicBezTo>
                  <a:lnTo>
                    <a:pt x="9" y="895"/>
                  </a:lnTo>
                  <a:cubicBezTo>
                    <a:pt x="34" y="2862"/>
                    <a:pt x="1623" y="4452"/>
                    <a:pt x="3590" y="4476"/>
                  </a:cubicBezTo>
                  <a:lnTo>
                    <a:pt x="4243" y="4485"/>
                  </a:lnTo>
                  <a:cubicBezTo>
                    <a:pt x="4439" y="3313"/>
                    <a:pt x="4520" y="2028"/>
                    <a:pt x="4469" y="561"/>
                  </a:cubicBezTo>
                  <a:cubicBezTo>
                    <a:pt x="4457" y="266"/>
                    <a:pt x="4219" y="28"/>
                    <a:pt x="3924" y="16"/>
                  </a:cubicBezTo>
                  <a:cubicBezTo>
                    <a:pt x="3631" y="6"/>
                    <a:pt x="3345" y="1"/>
                    <a:pt x="3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9" name="Google Shape;429;p36"/>
            <p:cNvSpPr/>
            <p:nvPr/>
          </p:nvSpPr>
          <p:spPr>
            <a:xfrm>
              <a:off x="1161975" y="4531175"/>
              <a:ext cx="91400" cy="84350"/>
            </a:xfrm>
            <a:custGeom>
              <a:avLst/>
              <a:gdLst/>
              <a:ahLst/>
              <a:cxnLst/>
              <a:rect l="l" t="t" r="r" b="b"/>
              <a:pathLst>
                <a:path w="3656" h="3374" extrusionOk="0">
                  <a:moveTo>
                    <a:pt x="1821" y="1"/>
                  </a:moveTo>
                  <a:cubicBezTo>
                    <a:pt x="1137" y="1"/>
                    <a:pt x="523" y="415"/>
                    <a:pt x="262" y="1046"/>
                  </a:cubicBezTo>
                  <a:cubicBezTo>
                    <a:pt x="0" y="1678"/>
                    <a:pt x="145" y="2410"/>
                    <a:pt x="633" y="2894"/>
                  </a:cubicBezTo>
                  <a:cubicBezTo>
                    <a:pt x="952" y="3214"/>
                    <a:pt x="1391" y="3373"/>
                    <a:pt x="1830" y="3373"/>
                  </a:cubicBezTo>
                  <a:cubicBezTo>
                    <a:pt x="2269" y="3373"/>
                    <a:pt x="2707" y="3214"/>
                    <a:pt x="3027" y="2894"/>
                  </a:cubicBezTo>
                  <a:cubicBezTo>
                    <a:pt x="3511" y="2410"/>
                    <a:pt x="3656" y="1681"/>
                    <a:pt x="3394" y="1046"/>
                  </a:cubicBezTo>
                  <a:cubicBezTo>
                    <a:pt x="3132" y="413"/>
                    <a:pt x="2515" y="1"/>
                    <a:pt x="1828" y="1"/>
                  </a:cubicBezTo>
                  <a:cubicBezTo>
                    <a:pt x="1826" y="1"/>
                    <a:pt x="1823" y="1"/>
                    <a:pt x="1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0" name="Google Shape;430;p36"/>
            <p:cNvSpPr/>
            <p:nvPr/>
          </p:nvSpPr>
          <p:spPr>
            <a:xfrm>
              <a:off x="1031050" y="4411100"/>
              <a:ext cx="338650" cy="338725"/>
            </a:xfrm>
            <a:custGeom>
              <a:avLst/>
              <a:gdLst/>
              <a:ahLst/>
              <a:cxnLst/>
              <a:rect l="l" t="t" r="r" b="b"/>
              <a:pathLst>
                <a:path w="13546" h="13549" extrusionOk="0">
                  <a:moveTo>
                    <a:pt x="7066" y="3673"/>
                  </a:moveTo>
                  <a:cubicBezTo>
                    <a:pt x="7800" y="3673"/>
                    <a:pt x="8522" y="3960"/>
                    <a:pt x="9062" y="4500"/>
                  </a:cubicBezTo>
                  <a:cubicBezTo>
                    <a:pt x="10170" y="5602"/>
                    <a:pt x="10170" y="7393"/>
                    <a:pt x="9062" y="8492"/>
                  </a:cubicBezTo>
                  <a:cubicBezTo>
                    <a:pt x="8522" y="9032"/>
                    <a:pt x="7800" y="9319"/>
                    <a:pt x="7066" y="9319"/>
                  </a:cubicBezTo>
                  <a:cubicBezTo>
                    <a:pt x="6702" y="9319"/>
                    <a:pt x="6334" y="9248"/>
                    <a:pt x="5984" y="9104"/>
                  </a:cubicBezTo>
                  <a:cubicBezTo>
                    <a:pt x="4930" y="8667"/>
                    <a:pt x="4244" y="7637"/>
                    <a:pt x="4244" y="6496"/>
                  </a:cubicBezTo>
                  <a:cubicBezTo>
                    <a:pt x="4244" y="5355"/>
                    <a:pt x="4930" y="4325"/>
                    <a:pt x="5984" y="3888"/>
                  </a:cubicBezTo>
                  <a:cubicBezTo>
                    <a:pt x="6334" y="3744"/>
                    <a:pt x="6702" y="3673"/>
                    <a:pt x="7066" y="3673"/>
                  </a:cubicBezTo>
                  <a:close/>
                  <a:moveTo>
                    <a:pt x="3868" y="9124"/>
                  </a:moveTo>
                  <a:cubicBezTo>
                    <a:pt x="4006" y="9124"/>
                    <a:pt x="4147" y="9176"/>
                    <a:pt x="4262" y="9290"/>
                  </a:cubicBezTo>
                  <a:cubicBezTo>
                    <a:pt x="4481" y="9510"/>
                    <a:pt x="4481" y="9869"/>
                    <a:pt x="4262" y="10088"/>
                  </a:cubicBezTo>
                  <a:cubicBezTo>
                    <a:pt x="4147" y="10204"/>
                    <a:pt x="4005" y="10255"/>
                    <a:pt x="3866" y="10255"/>
                  </a:cubicBezTo>
                  <a:cubicBezTo>
                    <a:pt x="3576" y="10255"/>
                    <a:pt x="3298" y="10031"/>
                    <a:pt x="3298" y="9691"/>
                  </a:cubicBezTo>
                  <a:cubicBezTo>
                    <a:pt x="3298" y="9350"/>
                    <a:pt x="3577" y="9124"/>
                    <a:pt x="3868" y="9124"/>
                  </a:cubicBezTo>
                  <a:close/>
                  <a:moveTo>
                    <a:pt x="8414" y="1"/>
                  </a:moveTo>
                  <a:cubicBezTo>
                    <a:pt x="6466" y="507"/>
                    <a:pt x="4888" y="1425"/>
                    <a:pt x="3518" y="2846"/>
                  </a:cubicBezTo>
                  <a:cubicBezTo>
                    <a:pt x="2169" y="4244"/>
                    <a:pt x="1000" y="6282"/>
                    <a:pt x="1" y="8212"/>
                  </a:cubicBezTo>
                  <a:lnTo>
                    <a:pt x="5337" y="13548"/>
                  </a:lnTo>
                  <a:cubicBezTo>
                    <a:pt x="7267" y="12549"/>
                    <a:pt x="9309" y="11380"/>
                    <a:pt x="10706" y="10031"/>
                  </a:cubicBezTo>
                  <a:cubicBezTo>
                    <a:pt x="12124" y="8664"/>
                    <a:pt x="13039" y="7086"/>
                    <a:pt x="13545" y="5138"/>
                  </a:cubicBezTo>
                  <a:lnTo>
                    <a:pt x="13112" y="5129"/>
                  </a:lnTo>
                  <a:cubicBezTo>
                    <a:pt x="10534" y="5099"/>
                    <a:pt x="8453" y="3015"/>
                    <a:pt x="8420" y="440"/>
                  </a:cubicBezTo>
                  <a:lnTo>
                    <a:pt x="84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1" name="Google Shape;431;p36"/>
            <p:cNvSpPr/>
            <p:nvPr/>
          </p:nvSpPr>
          <p:spPr>
            <a:xfrm>
              <a:off x="1130500" y="4740450"/>
              <a:ext cx="108950" cy="111250"/>
            </a:xfrm>
            <a:custGeom>
              <a:avLst/>
              <a:gdLst/>
              <a:ahLst/>
              <a:cxnLst/>
              <a:rect l="l" t="t" r="r" b="b"/>
              <a:pathLst>
                <a:path w="4358" h="4450" extrusionOk="0">
                  <a:moveTo>
                    <a:pt x="4358" y="1"/>
                  </a:moveTo>
                  <a:lnTo>
                    <a:pt x="4358" y="1"/>
                  </a:lnTo>
                  <a:cubicBezTo>
                    <a:pt x="2906" y="877"/>
                    <a:pt x="1437" y="1609"/>
                    <a:pt x="1" y="2332"/>
                  </a:cubicBezTo>
                  <a:cubicBezTo>
                    <a:pt x="58" y="3090"/>
                    <a:pt x="112" y="3789"/>
                    <a:pt x="118" y="3882"/>
                  </a:cubicBezTo>
                  <a:cubicBezTo>
                    <a:pt x="118" y="4211"/>
                    <a:pt x="387" y="4450"/>
                    <a:pt x="683" y="4450"/>
                  </a:cubicBezTo>
                  <a:cubicBezTo>
                    <a:pt x="767" y="4450"/>
                    <a:pt x="854" y="4430"/>
                    <a:pt x="937" y="4388"/>
                  </a:cubicBezTo>
                  <a:cubicBezTo>
                    <a:pt x="1039" y="4295"/>
                    <a:pt x="3858" y="3208"/>
                    <a:pt x="4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2" name="Google Shape;432;p36"/>
            <p:cNvSpPr/>
            <p:nvPr/>
          </p:nvSpPr>
          <p:spPr>
            <a:xfrm>
              <a:off x="927325" y="4539825"/>
              <a:ext cx="114150" cy="109800"/>
            </a:xfrm>
            <a:custGeom>
              <a:avLst/>
              <a:gdLst/>
              <a:ahLst/>
              <a:cxnLst/>
              <a:rect l="l" t="t" r="r" b="b"/>
              <a:pathLst>
                <a:path w="4566" h="4392" extrusionOk="0">
                  <a:moveTo>
                    <a:pt x="4565" y="1"/>
                  </a:moveTo>
                  <a:lnTo>
                    <a:pt x="4565" y="1"/>
                  </a:lnTo>
                  <a:cubicBezTo>
                    <a:pt x="1268" y="459"/>
                    <a:pt x="184" y="3334"/>
                    <a:pt x="91" y="3437"/>
                  </a:cubicBezTo>
                  <a:cubicBezTo>
                    <a:pt x="0" y="3611"/>
                    <a:pt x="9" y="3822"/>
                    <a:pt x="112" y="3988"/>
                  </a:cubicBezTo>
                  <a:cubicBezTo>
                    <a:pt x="295" y="4286"/>
                    <a:pt x="606" y="4232"/>
                    <a:pt x="723" y="4256"/>
                  </a:cubicBezTo>
                  <a:lnTo>
                    <a:pt x="2214" y="4391"/>
                  </a:lnTo>
                  <a:cubicBezTo>
                    <a:pt x="2945" y="2928"/>
                    <a:pt x="3680" y="1458"/>
                    <a:pt x="45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3" name="Google Shape;433;p36"/>
            <p:cNvSpPr/>
            <p:nvPr/>
          </p:nvSpPr>
          <p:spPr>
            <a:xfrm>
              <a:off x="898875" y="4711550"/>
              <a:ext cx="170825" cy="169575"/>
            </a:xfrm>
            <a:custGeom>
              <a:avLst/>
              <a:gdLst/>
              <a:ahLst/>
              <a:cxnLst/>
              <a:rect l="l" t="t" r="r" b="b"/>
              <a:pathLst>
                <a:path w="6833" h="6783" extrusionOk="0">
                  <a:moveTo>
                    <a:pt x="2846" y="1"/>
                  </a:moveTo>
                  <a:cubicBezTo>
                    <a:pt x="1747" y="1052"/>
                    <a:pt x="503" y="4602"/>
                    <a:pt x="63" y="6050"/>
                  </a:cubicBezTo>
                  <a:cubicBezTo>
                    <a:pt x="0" y="6252"/>
                    <a:pt x="54" y="6469"/>
                    <a:pt x="202" y="6616"/>
                  </a:cubicBezTo>
                  <a:cubicBezTo>
                    <a:pt x="309" y="6724"/>
                    <a:pt x="454" y="6782"/>
                    <a:pt x="602" y="6782"/>
                  </a:cubicBezTo>
                  <a:cubicBezTo>
                    <a:pt x="656" y="6782"/>
                    <a:pt x="711" y="6774"/>
                    <a:pt x="765" y="6758"/>
                  </a:cubicBezTo>
                  <a:cubicBezTo>
                    <a:pt x="2225" y="6318"/>
                    <a:pt x="5782" y="5084"/>
                    <a:pt x="6833" y="3981"/>
                  </a:cubicBezTo>
                  <a:cubicBezTo>
                    <a:pt x="6655" y="3900"/>
                    <a:pt x="6492" y="3789"/>
                    <a:pt x="6354" y="3650"/>
                  </a:cubicBezTo>
                  <a:lnTo>
                    <a:pt x="5167" y="2464"/>
                  </a:lnTo>
                  <a:lnTo>
                    <a:pt x="4767" y="2861"/>
                  </a:lnTo>
                  <a:cubicBezTo>
                    <a:pt x="4658" y="2967"/>
                    <a:pt x="4517" y="3020"/>
                    <a:pt x="4375" y="3020"/>
                  </a:cubicBezTo>
                  <a:cubicBezTo>
                    <a:pt x="4231" y="3020"/>
                    <a:pt x="4086" y="2965"/>
                    <a:pt x="3975" y="2855"/>
                  </a:cubicBezTo>
                  <a:cubicBezTo>
                    <a:pt x="3758" y="2638"/>
                    <a:pt x="3755" y="2286"/>
                    <a:pt x="3969" y="2063"/>
                  </a:cubicBezTo>
                  <a:lnTo>
                    <a:pt x="4369" y="1663"/>
                  </a:lnTo>
                  <a:lnTo>
                    <a:pt x="3171" y="464"/>
                  </a:lnTo>
                  <a:cubicBezTo>
                    <a:pt x="3035" y="329"/>
                    <a:pt x="2927" y="172"/>
                    <a:pt x="2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 name="Google Shape;532;p42">
            <a:extLst>
              <a:ext uri="{FF2B5EF4-FFF2-40B4-BE49-F238E27FC236}">
                <a16:creationId xmlns:a16="http://schemas.microsoft.com/office/drawing/2014/main" id="{25ED6147-4B11-48B0-9A63-C0D27A3B2EFB}"/>
              </a:ext>
            </a:extLst>
          </p:cNvPr>
          <p:cNvSpPr/>
          <p:nvPr/>
        </p:nvSpPr>
        <p:spPr>
          <a:xfrm>
            <a:off x="1217222" y="1578141"/>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46;p42">
            <a:extLst>
              <a:ext uri="{FF2B5EF4-FFF2-40B4-BE49-F238E27FC236}">
                <a16:creationId xmlns:a16="http://schemas.microsoft.com/office/drawing/2014/main" id="{A7A7A563-4D2A-4605-B309-5B970831932E}"/>
              </a:ext>
            </a:extLst>
          </p:cNvPr>
          <p:cNvSpPr/>
          <p:nvPr/>
        </p:nvSpPr>
        <p:spPr>
          <a:xfrm>
            <a:off x="1387835" y="1756071"/>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 name="Google Shape;402;p36">
            <a:extLst>
              <a:ext uri="{FF2B5EF4-FFF2-40B4-BE49-F238E27FC236}">
                <a16:creationId xmlns:a16="http://schemas.microsoft.com/office/drawing/2014/main" id="{6F244473-6CBE-EB43-9AA2-BCEDE5330967}"/>
              </a:ext>
            </a:extLst>
          </p:cNvPr>
          <p:cNvSpPr txBox="1">
            <a:spLocks/>
          </p:cNvSpPr>
          <p:nvPr/>
        </p:nvSpPr>
        <p:spPr>
          <a:xfrm>
            <a:off x="2638503" y="2452539"/>
            <a:ext cx="1881716" cy="15952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1pPr>
            <a:lvl2pPr marL="914400" marR="0" lvl="1"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2pPr>
            <a:lvl3pPr marL="1371600" marR="0" lvl="2"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3pPr>
            <a:lvl4pPr marL="1828800" marR="0" lvl="3"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4pPr>
            <a:lvl5pPr marL="2286000" marR="0" lvl="4"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5pPr>
            <a:lvl6pPr marL="2743200" marR="0" lvl="5"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6pPr>
            <a:lvl7pPr marL="3200400" marR="0" lvl="6"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7pPr>
            <a:lvl8pPr marL="3657600" marR="0" lvl="7"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8pPr>
            <a:lvl9pPr marL="4114800" marR="0" lvl="8"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9pPr>
          </a:lstStyle>
          <a:p>
            <a:pPr marL="0" indent="0"/>
            <a:r>
              <a:rPr lang="it-IT" sz="1300" dirty="0" err="1"/>
              <a:t>Increase</a:t>
            </a:r>
            <a:r>
              <a:rPr lang="it-IT" sz="1300" dirty="0"/>
              <a:t> of the </a:t>
            </a:r>
            <a:r>
              <a:rPr lang="it-IT" sz="1300" dirty="0" err="1"/>
              <a:t>intrinsic</a:t>
            </a:r>
            <a:r>
              <a:rPr lang="it-IT" sz="1300" dirty="0"/>
              <a:t> </a:t>
            </a:r>
            <a:r>
              <a:rPr lang="it-IT" sz="1300" dirty="0" err="1"/>
              <a:t>value</a:t>
            </a:r>
            <a:r>
              <a:rPr lang="it-IT" sz="1300" dirty="0"/>
              <a:t> of </a:t>
            </a:r>
            <a:r>
              <a:rPr lang="it-IT" sz="1300" dirty="0" err="1"/>
              <a:t>resourses</a:t>
            </a:r>
            <a:r>
              <a:rPr lang="it-IT" sz="1300" dirty="0"/>
              <a:t>, </a:t>
            </a:r>
            <a:r>
              <a:rPr lang="en-US" sz="1300" dirty="0"/>
              <a:t>as the goods are continuously being reused</a:t>
            </a:r>
            <a:r>
              <a:rPr lang="it-IT" sz="1300" dirty="0"/>
              <a:t>.</a:t>
            </a:r>
          </a:p>
        </p:txBody>
      </p:sp>
      <p:sp>
        <p:nvSpPr>
          <p:cNvPr id="33" name="Google Shape;402;p36">
            <a:extLst>
              <a:ext uri="{FF2B5EF4-FFF2-40B4-BE49-F238E27FC236}">
                <a16:creationId xmlns:a16="http://schemas.microsoft.com/office/drawing/2014/main" id="{EB55973E-474E-C845-A2AA-43602974775A}"/>
              </a:ext>
            </a:extLst>
          </p:cNvPr>
          <p:cNvSpPr txBox="1">
            <a:spLocks/>
          </p:cNvSpPr>
          <p:nvPr/>
        </p:nvSpPr>
        <p:spPr>
          <a:xfrm>
            <a:off x="4460297" y="2072076"/>
            <a:ext cx="1881716" cy="15952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1pPr>
            <a:lvl2pPr marL="914400" marR="0" lvl="1"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2pPr>
            <a:lvl3pPr marL="1371600" marR="0" lvl="2"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3pPr>
            <a:lvl4pPr marL="1828800" marR="0" lvl="3"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4pPr>
            <a:lvl5pPr marL="2286000" marR="0" lvl="4"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5pPr>
            <a:lvl6pPr marL="2743200" marR="0" lvl="5"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6pPr>
            <a:lvl7pPr marL="3200400" marR="0" lvl="6"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7pPr>
            <a:lvl8pPr marL="3657600" marR="0" lvl="7"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8pPr>
            <a:lvl9pPr marL="4114800" marR="0" lvl="8"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9pPr>
          </a:lstStyle>
          <a:p>
            <a:pPr marL="0" indent="0"/>
            <a:r>
              <a:rPr lang="it-IT" sz="1300" dirty="0" err="1"/>
              <a:t>Significant</a:t>
            </a:r>
            <a:r>
              <a:rPr lang="it-IT" sz="1300" dirty="0"/>
              <a:t> </a:t>
            </a:r>
            <a:r>
              <a:rPr lang="it-IT" sz="1300" dirty="0" err="1"/>
              <a:t>money</a:t>
            </a:r>
            <a:r>
              <a:rPr lang="it-IT" sz="1300" dirty="0"/>
              <a:t> </a:t>
            </a:r>
            <a:r>
              <a:rPr lang="it-IT" sz="1300" dirty="0" err="1"/>
              <a:t>saving</a:t>
            </a:r>
            <a:r>
              <a:rPr lang="it-IT" sz="1300" dirty="0"/>
              <a:t>.</a:t>
            </a:r>
          </a:p>
        </p:txBody>
      </p:sp>
      <p:sp>
        <p:nvSpPr>
          <p:cNvPr id="34" name="Google Shape;402;p36">
            <a:extLst>
              <a:ext uri="{FF2B5EF4-FFF2-40B4-BE49-F238E27FC236}">
                <a16:creationId xmlns:a16="http://schemas.microsoft.com/office/drawing/2014/main" id="{B20FB295-610C-0D43-90EE-C0EC5E942851}"/>
              </a:ext>
            </a:extLst>
          </p:cNvPr>
          <p:cNvSpPr txBox="1">
            <a:spLocks/>
          </p:cNvSpPr>
          <p:nvPr/>
        </p:nvSpPr>
        <p:spPr>
          <a:xfrm>
            <a:off x="6533128" y="2171972"/>
            <a:ext cx="1881716" cy="15952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1pPr>
            <a:lvl2pPr marL="914400" marR="0" lvl="1"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2pPr>
            <a:lvl3pPr marL="1371600" marR="0" lvl="2"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3pPr>
            <a:lvl4pPr marL="1828800" marR="0" lvl="3"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4pPr>
            <a:lvl5pPr marL="2286000" marR="0" lvl="4"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5pPr>
            <a:lvl6pPr marL="2743200" marR="0" lvl="5"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6pPr>
            <a:lvl7pPr marL="3200400" marR="0" lvl="6"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7pPr>
            <a:lvl8pPr marL="3657600" marR="0" lvl="7"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8pPr>
            <a:lvl9pPr marL="4114800" marR="0" lvl="8"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9pPr>
          </a:lstStyle>
          <a:p>
            <a:pPr marL="0" indent="0"/>
            <a:r>
              <a:rPr lang="it-IT" sz="1300" dirty="0"/>
              <a:t>Promotion of </a:t>
            </a:r>
            <a:r>
              <a:rPr lang="it-IT" sz="1300" dirty="0" err="1"/>
              <a:t>sharing</a:t>
            </a:r>
            <a:r>
              <a:rPr lang="it-IT" sz="1300" dirty="0"/>
              <a:t>, </a:t>
            </a:r>
            <a:r>
              <a:rPr lang="it-IT" sz="1300" dirty="0" err="1"/>
              <a:t>reuse</a:t>
            </a:r>
            <a:r>
              <a:rPr lang="it-IT" sz="1300" dirty="0"/>
              <a:t> and </a:t>
            </a:r>
            <a:r>
              <a:rPr lang="it-IT" sz="1300" dirty="0" err="1"/>
              <a:t>cooperation</a:t>
            </a:r>
            <a:r>
              <a:rPr lang="it-IT" sz="1300" dirty="0"/>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361"/>
        <p:cNvGrpSpPr/>
        <p:nvPr/>
      </p:nvGrpSpPr>
      <p:grpSpPr>
        <a:xfrm>
          <a:off x="0" y="0"/>
          <a:ext cx="0" cy="0"/>
          <a:chOff x="0" y="0"/>
          <a:chExt cx="0" cy="0"/>
        </a:xfrm>
      </p:grpSpPr>
      <p:pic>
        <p:nvPicPr>
          <p:cNvPr id="16" name="Imagen 15" descr="Un dibujo de una persona&#10;&#10;Descripción generada automáticamente con confianza baja">
            <a:extLst>
              <a:ext uri="{FF2B5EF4-FFF2-40B4-BE49-F238E27FC236}">
                <a16:creationId xmlns:a16="http://schemas.microsoft.com/office/drawing/2014/main" id="{259B8AF6-EDEC-492B-93D2-6CC289941A8A}"/>
              </a:ext>
            </a:extLst>
          </p:cNvPr>
          <p:cNvPicPr>
            <a:picLocks noChangeAspect="1"/>
          </p:cNvPicPr>
          <p:nvPr/>
        </p:nvPicPr>
        <p:blipFill>
          <a:blip r:embed="rId3">
            <a:duotone>
              <a:prstClr val="black"/>
              <a:schemeClr val="accent2">
                <a:lumMod val="75000"/>
                <a:tint val="45000"/>
                <a:satMod val="400000"/>
              </a:schemeClr>
            </a:duotone>
          </a:blip>
          <a:stretch>
            <a:fillRect/>
          </a:stretch>
        </p:blipFill>
        <p:spPr>
          <a:xfrm>
            <a:off x="-241859" y="1552150"/>
            <a:ext cx="5015877" cy="2633335"/>
          </a:xfrm>
          <a:prstGeom prst="rect">
            <a:avLst/>
          </a:prstGeom>
        </p:spPr>
      </p:pic>
      <p:sp>
        <p:nvSpPr>
          <p:cNvPr id="362" name="Google Shape;362;p32"/>
          <p:cNvSpPr txBox="1">
            <a:spLocks noGrp="1"/>
          </p:cNvSpPr>
          <p:nvPr>
            <p:ph type="ctrTitle"/>
          </p:nvPr>
        </p:nvSpPr>
        <p:spPr>
          <a:xfrm>
            <a:off x="2954689" y="189302"/>
            <a:ext cx="7367470" cy="218572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Atelier</a:t>
            </a:r>
            <a:endParaRPr dirty="0"/>
          </a:p>
        </p:txBody>
      </p:sp>
      <p:sp>
        <p:nvSpPr>
          <p:cNvPr id="363" name="Google Shape;363;p32"/>
          <p:cNvSpPr txBox="1">
            <a:spLocks noGrp="1"/>
          </p:cNvSpPr>
          <p:nvPr>
            <p:ph type="subTitle" idx="1"/>
          </p:nvPr>
        </p:nvSpPr>
        <p:spPr>
          <a:xfrm>
            <a:off x="4572000" y="2451024"/>
            <a:ext cx="4132848"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sz="2000" dirty="0" err="1"/>
              <a:t>Construction</a:t>
            </a:r>
            <a:r>
              <a:rPr lang="es-ES" sz="2000" dirty="0"/>
              <a:t> and </a:t>
            </a:r>
            <a:r>
              <a:rPr lang="es-ES" sz="2000" dirty="0" err="1"/>
              <a:t>Demolition</a:t>
            </a:r>
            <a:r>
              <a:rPr lang="es-ES" sz="2000" dirty="0"/>
              <a:t>, Romania</a:t>
            </a:r>
          </a:p>
        </p:txBody>
      </p:sp>
      <p:pic>
        <p:nvPicPr>
          <p:cNvPr id="9" name="Gráfico 8" descr="Marca1 con relleno sólido">
            <a:extLst>
              <a:ext uri="{FF2B5EF4-FFF2-40B4-BE49-F238E27FC236}">
                <a16:creationId xmlns:a16="http://schemas.microsoft.com/office/drawing/2014/main" id="{AA2DE297-A94C-43E2-A7FF-1D404894BC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3317" y="2093919"/>
            <a:ext cx="389004" cy="389004"/>
          </a:xfrm>
          <a:prstGeom prst="rect">
            <a:avLst/>
          </a:prstGeom>
        </p:spPr>
      </p:pic>
      <p:pic>
        <p:nvPicPr>
          <p:cNvPr id="14" name="Imagen 13" descr="Logotipo  Descripción generada automáticamente">
            <a:extLst>
              <a:ext uri="{FF2B5EF4-FFF2-40B4-BE49-F238E27FC236}">
                <a16:creationId xmlns:a16="http://schemas.microsoft.com/office/drawing/2014/main" id="{C4F7DD47-D761-4D76-9F28-C734054C0F07}"/>
              </a:ext>
            </a:extLst>
          </p:cNvPr>
          <p:cNvPicPr>
            <a:picLocks noChangeAspect="1"/>
          </p:cNvPicPr>
          <p:nvPr/>
        </p:nvPicPr>
        <p:blipFill>
          <a:blip r:embed="rId6"/>
          <a:stretch>
            <a:fillRect/>
          </a:stretch>
        </p:blipFill>
        <p:spPr>
          <a:xfrm>
            <a:off x="1019685" y="179043"/>
            <a:ext cx="495304" cy="584191"/>
          </a:xfrm>
          <a:prstGeom prst="rect">
            <a:avLst/>
          </a:prstGeom>
        </p:spPr>
      </p:pic>
      <p:pic>
        <p:nvPicPr>
          <p:cNvPr id="15" name="Imagen 14" descr="Imagen que contiene firmar, naranja, azul, gente  Descripción generada automáticamente">
            <a:extLst>
              <a:ext uri="{FF2B5EF4-FFF2-40B4-BE49-F238E27FC236}">
                <a16:creationId xmlns:a16="http://schemas.microsoft.com/office/drawing/2014/main" id="{0300443B-41A7-4EAD-A7F3-9933FE5F03E9}"/>
              </a:ext>
            </a:extLst>
          </p:cNvPr>
          <p:cNvPicPr>
            <a:picLocks noChangeAspect="1"/>
          </p:cNvPicPr>
          <p:nvPr/>
        </p:nvPicPr>
        <p:blipFill>
          <a:blip r:embed="rId7"/>
          <a:stretch>
            <a:fillRect/>
          </a:stretch>
        </p:blipFill>
        <p:spPr>
          <a:xfrm>
            <a:off x="1588647" y="281369"/>
            <a:ext cx="1646808" cy="37953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895"/>
        <p:cNvGrpSpPr/>
        <p:nvPr/>
      </p:nvGrpSpPr>
      <p:grpSpPr>
        <a:xfrm>
          <a:off x="0" y="0"/>
          <a:ext cx="0" cy="0"/>
          <a:chOff x="0" y="0"/>
          <a:chExt cx="0" cy="0"/>
        </a:xfrm>
      </p:grpSpPr>
      <p:sp>
        <p:nvSpPr>
          <p:cNvPr id="896" name="Google Shape;896;p58"/>
          <p:cNvSpPr txBox="1">
            <a:spLocks noGrp="1"/>
          </p:cNvSpPr>
          <p:nvPr>
            <p:ph type="title"/>
          </p:nvPr>
        </p:nvSpPr>
        <p:spPr>
          <a:xfrm>
            <a:off x="747000" y="664501"/>
            <a:ext cx="7650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a:t>
            </a:r>
            <a:r>
              <a:rPr lang="es-ES" dirty="0" err="1"/>
              <a:t>ferences</a:t>
            </a:r>
            <a:r>
              <a:rPr lang="es-ES" dirty="0"/>
              <a:t> and </a:t>
            </a:r>
            <a:r>
              <a:rPr lang="es-ES" dirty="0" err="1"/>
              <a:t>useful</a:t>
            </a:r>
            <a:r>
              <a:rPr lang="es-ES" dirty="0"/>
              <a:t> </a:t>
            </a:r>
            <a:r>
              <a:rPr lang="es-ES" dirty="0" err="1"/>
              <a:t>info</a:t>
            </a:r>
            <a:endParaRPr dirty="0"/>
          </a:p>
        </p:txBody>
      </p:sp>
      <p:sp>
        <p:nvSpPr>
          <p:cNvPr id="897" name="Google Shape;897;p58"/>
          <p:cNvSpPr txBox="1">
            <a:spLocks noGrp="1"/>
          </p:cNvSpPr>
          <p:nvPr>
            <p:ph type="body" idx="1"/>
          </p:nvPr>
        </p:nvSpPr>
        <p:spPr>
          <a:xfrm>
            <a:off x="1328018" y="915337"/>
            <a:ext cx="6487961" cy="2180700"/>
          </a:xfrm>
          <a:prstGeom prst="rect">
            <a:avLst/>
          </a:prstGeom>
        </p:spPr>
        <p:txBody>
          <a:bodyPr spcFirstLastPara="1" wrap="square" lIns="91425" tIns="91425" rIns="91425" bIns="91425" anchor="ctr" anchorCtr="0">
            <a:noAutofit/>
          </a:bodyPr>
          <a:lstStyle/>
          <a:p>
            <a:pPr marL="0" lvl="0" indent="0" algn="ctr" rtl="0">
              <a:spcBef>
                <a:spcPts val="1600"/>
              </a:spcBef>
              <a:spcAft>
                <a:spcPts val="0"/>
              </a:spcAft>
              <a:buNone/>
            </a:pPr>
            <a:r>
              <a:rPr lang="es-ES" dirty="0" err="1">
                <a:solidFill>
                  <a:schemeClr val="dk1"/>
                </a:solidFill>
                <a:latin typeface="Montserrat Black"/>
                <a:ea typeface="Montserrat Black"/>
                <a:cs typeface="Montserrat Black"/>
                <a:sym typeface="Montserrat Black"/>
              </a:rPr>
              <a:t>References</a:t>
            </a:r>
            <a:r>
              <a:rPr lang="en" dirty="0">
                <a:solidFill>
                  <a:schemeClr val="dk1"/>
                </a:solidFill>
                <a:latin typeface="Montserrat Black"/>
                <a:ea typeface="Montserrat Black"/>
                <a:cs typeface="Montserrat Black"/>
                <a:sym typeface="Montserrat Black"/>
              </a:rPr>
              <a:t>:</a:t>
            </a:r>
            <a:endParaRPr dirty="0">
              <a:solidFill>
                <a:schemeClr val="dk1"/>
              </a:solidFill>
              <a:latin typeface="Montserrat Black"/>
              <a:ea typeface="Montserrat Black"/>
              <a:cs typeface="Montserrat Black"/>
              <a:sym typeface="Montserrat Black"/>
            </a:endParaRPr>
          </a:p>
          <a:p>
            <a:pPr marL="228600" lvl="0">
              <a:buClr>
                <a:schemeClr val="accent4"/>
              </a:buClr>
            </a:pPr>
            <a:r>
              <a:rPr lang="en-US" dirty="0" err="1"/>
              <a:t>Circlecentrelund.org</a:t>
            </a:r>
            <a:r>
              <a:rPr lang="en-US" dirty="0"/>
              <a:t>. n.d. About l Circle Centre Lund. [online] Available at: &lt;https://</a:t>
            </a:r>
            <a:r>
              <a:rPr lang="en-US" dirty="0" err="1"/>
              <a:t>www.circlecentrelund.org</a:t>
            </a:r>
            <a:r>
              <a:rPr lang="en-US" dirty="0"/>
              <a:t>&gt; [Accessed 21 October 2020]. </a:t>
            </a:r>
          </a:p>
          <a:p>
            <a:pPr marL="0" lvl="0" indent="0" algn="ctr" rtl="0">
              <a:spcBef>
                <a:spcPts val="1600"/>
              </a:spcBef>
              <a:spcAft>
                <a:spcPts val="0"/>
              </a:spcAft>
              <a:buNone/>
            </a:pPr>
            <a:r>
              <a:rPr lang="es-ES" dirty="0" err="1">
                <a:solidFill>
                  <a:schemeClr val="dk1"/>
                </a:solidFill>
                <a:latin typeface="Montserrat Black"/>
                <a:ea typeface="Montserrat Black"/>
                <a:cs typeface="Montserrat Black"/>
                <a:sym typeface="Montserrat Black"/>
              </a:rPr>
              <a:t>Useful</a:t>
            </a:r>
            <a:r>
              <a:rPr lang="es-ES" dirty="0">
                <a:solidFill>
                  <a:schemeClr val="dk1"/>
                </a:solidFill>
                <a:latin typeface="Montserrat Black"/>
                <a:ea typeface="Montserrat Black"/>
                <a:cs typeface="Montserrat Black"/>
                <a:sym typeface="Montserrat Black"/>
              </a:rPr>
              <a:t> </a:t>
            </a:r>
            <a:r>
              <a:rPr lang="es-ES" dirty="0" err="1">
                <a:solidFill>
                  <a:schemeClr val="dk1"/>
                </a:solidFill>
                <a:latin typeface="Montserrat Black"/>
                <a:ea typeface="Montserrat Black"/>
                <a:cs typeface="Montserrat Black"/>
                <a:sym typeface="Montserrat Black"/>
              </a:rPr>
              <a:t>info</a:t>
            </a:r>
            <a:r>
              <a:rPr lang="en" dirty="0">
                <a:solidFill>
                  <a:schemeClr val="dk1"/>
                </a:solidFill>
                <a:latin typeface="Montserrat Black"/>
                <a:ea typeface="Montserrat Black"/>
                <a:cs typeface="Montserrat Black"/>
                <a:sym typeface="Montserrat Black"/>
              </a:rPr>
              <a:t>:</a:t>
            </a:r>
            <a:endParaRPr lang="es-ES" dirty="0">
              <a:uFill>
                <a:noFill/>
              </a:uFill>
            </a:endParaRPr>
          </a:p>
          <a:p>
            <a:pPr marL="228600" lvl="0">
              <a:buClr>
                <a:schemeClr val="accent4"/>
              </a:buClr>
            </a:pPr>
            <a:r>
              <a:rPr lang="it-IT" dirty="0"/>
              <a:t>Website: </a:t>
            </a:r>
            <a:r>
              <a:rPr lang="it-IT" dirty="0" err="1"/>
              <a:t>https</a:t>
            </a:r>
            <a:r>
              <a:rPr lang="it-IT" dirty="0"/>
              <a:t>://</a:t>
            </a:r>
            <a:r>
              <a:rPr lang="it-IT" dirty="0" err="1"/>
              <a:t>www.circlecentrelund.org</a:t>
            </a:r>
            <a:endParaRPr dirty="0"/>
          </a:p>
        </p:txBody>
      </p:sp>
      <p:pic>
        <p:nvPicPr>
          <p:cNvPr id="6" name="Obraz 3" descr="Immagine che contiene disegnando, cibo, segnale, piatto&#10;&#10;Descrizione generata automaticamente">
            <a:extLst>
              <a:ext uri="{FF2B5EF4-FFF2-40B4-BE49-F238E27FC236}">
                <a16:creationId xmlns:a16="http://schemas.microsoft.com/office/drawing/2014/main" id="{065A045F-1B99-8B4A-A97B-7DA41D16E78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878584" y="215557"/>
            <a:ext cx="407513" cy="502285"/>
          </a:xfrm>
          <a:prstGeom prst="rect">
            <a:avLst/>
          </a:prstGeom>
        </p:spPr>
      </p:pic>
      <p:pic>
        <p:nvPicPr>
          <p:cNvPr id="7" name="Imagem 6" descr="EU flag-Erasmus+_FRASE">
            <a:extLst>
              <a:ext uri="{FF2B5EF4-FFF2-40B4-BE49-F238E27FC236}">
                <a16:creationId xmlns:a16="http://schemas.microsoft.com/office/drawing/2014/main" id="{06F7EC76-5D8C-A743-9599-B3A199EB581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71999" y="268896"/>
            <a:ext cx="1379855" cy="395605"/>
          </a:xfrm>
          <a:prstGeom prst="rect">
            <a:avLst/>
          </a:prstGeom>
          <a:noFill/>
          <a:ln>
            <a:noFill/>
          </a:ln>
        </p:spPr>
      </p:pic>
      <p:sp>
        <p:nvSpPr>
          <p:cNvPr id="8" name="Rettangolo 1">
            <a:extLst>
              <a:ext uri="{FF2B5EF4-FFF2-40B4-BE49-F238E27FC236}">
                <a16:creationId xmlns:a16="http://schemas.microsoft.com/office/drawing/2014/main" id="{4B2839C7-4D4A-4938-A986-6D1A7EE61626}"/>
              </a:ext>
            </a:extLst>
          </p:cNvPr>
          <p:cNvSpPr/>
          <p:nvPr/>
        </p:nvSpPr>
        <p:spPr>
          <a:xfrm>
            <a:off x="992481" y="3329745"/>
            <a:ext cx="7159034" cy="461665"/>
          </a:xfrm>
          <a:prstGeom prst="rect">
            <a:avLst/>
          </a:prstGeom>
        </p:spPr>
        <p:txBody>
          <a:bodyPr wrap="square">
            <a:spAutoFit/>
          </a:bodyPr>
          <a:lstStyle/>
          <a:p>
            <a:r>
              <a:rPr lang="en-GB" sz="1200" dirty="0">
                <a:solidFill>
                  <a:schemeClr val="dk2"/>
                </a:solidFill>
                <a:latin typeface="Questrial"/>
                <a:sym typeface="Questrial"/>
              </a:rPr>
              <a:t>The related content to this case study has been identified from the public information which is published by the owners of the content</a:t>
            </a:r>
            <a:r>
              <a:rPr lang="it-IT" sz="1200" dirty="0">
                <a:solidFill>
                  <a:schemeClr val="dk2"/>
                </a:solidFill>
                <a:latin typeface="Questrial"/>
                <a:sym typeface="Questrial"/>
              </a:rPr>
              <a:t>.</a:t>
            </a:r>
            <a:endParaRPr lang="en-US" sz="1200" dirty="0">
              <a:solidFill>
                <a:schemeClr val="dk2"/>
              </a:solidFill>
              <a:latin typeface="Questrial"/>
              <a:sym typeface="Questrial"/>
            </a:endParaRPr>
          </a:p>
        </p:txBody>
      </p:sp>
      <p:sp>
        <p:nvSpPr>
          <p:cNvPr id="9" name="Rettangolo 2">
            <a:extLst>
              <a:ext uri="{FF2B5EF4-FFF2-40B4-BE49-F238E27FC236}">
                <a16:creationId xmlns:a16="http://schemas.microsoft.com/office/drawing/2014/main" id="{DF2835FB-1FD5-40B6-9D45-5D5D5C078C1C}"/>
              </a:ext>
            </a:extLst>
          </p:cNvPr>
          <p:cNvSpPr/>
          <p:nvPr/>
        </p:nvSpPr>
        <p:spPr>
          <a:xfrm>
            <a:off x="956430" y="3791410"/>
            <a:ext cx="7440570" cy="830997"/>
          </a:xfrm>
          <a:prstGeom prst="rect">
            <a:avLst/>
          </a:prstGeom>
        </p:spPr>
        <p:txBody>
          <a:bodyPr wrap="square">
            <a:spAutoFit/>
          </a:bodyPr>
          <a:lstStyle/>
          <a:p>
            <a:r>
              <a:rPr lang="en-GB" sz="1200" dirty="0">
                <a:solidFill>
                  <a:schemeClr val="dk2"/>
                </a:solidFill>
                <a:latin typeface="Questrial"/>
              </a:rPr>
              <a:t>Disclaimer:</a:t>
            </a:r>
          </a:p>
          <a:p>
            <a:r>
              <a:rPr lang="en-GB" sz="1200" dirty="0">
                <a:solidFill>
                  <a:schemeClr val="dk2"/>
                </a:solidFill>
                <a:latin typeface="Questria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US" sz="12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361"/>
        <p:cNvGrpSpPr/>
        <p:nvPr/>
      </p:nvGrpSpPr>
      <p:grpSpPr>
        <a:xfrm>
          <a:off x="0" y="0"/>
          <a:ext cx="0" cy="0"/>
          <a:chOff x="0" y="0"/>
          <a:chExt cx="0" cy="0"/>
        </a:xfrm>
      </p:grpSpPr>
      <p:pic>
        <p:nvPicPr>
          <p:cNvPr id="10" name="Imagen 9" descr="Un dibujo de una persona&#10;&#10;Descripción generada automáticamente con confianza baja">
            <a:extLst>
              <a:ext uri="{FF2B5EF4-FFF2-40B4-BE49-F238E27FC236}">
                <a16:creationId xmlns:a16="http://schemas.microsoft.com/office/drawing/2014/main" id="{25A3B642-893D-454E-9C83-8E15369D0255}"/>
              </a:ext>
            </a:extLst>
          </p:cNvPr>
          <p:cNvPicPr>
            <a:picLocks noChangeAspect="1"/>
          </p:cNvPicPr>
          <p:nvPr/>
        </p:nvPicPr>
        <p:blipFill>
          <a:blip r:embed="rId3">
            <a:duotone>
              <a:prstClr val="black"/>
              <a:schemeClr val="accent2">
                <a:lumMod val="75000"/>
                <a:tint val="45000"/>
                <a:satMod val="400000"/>
              </a:schemeClr>
            </a:duotone>
          </a:blip>
          <a:stretch>
            <a:fillRect/>
          </a:stretch>
        </p:blipFill>
        <p:spPr>
          <a:xfrm>
            <a:off x="-241859" y="1552150"/>
            <a:ext cx="5015877" cy="2633335"/>
          </a:xfrm>
          <a:prstGeom prst="rect">
            <a:avLst/>
          </a:prstGeom>
        </p:spPr>
      </p:pic>
      <p:sp>
        <p:nvSpPr>
          <p:cNvPr id="362" name="Google Shape;362;p32"/>
          <p:cNvSpPr txBox="1">
            <a:spLocks noGrp="1"/>
          </p:cNvSpPr>
          <p:nvPr>
            <p:ph type="ctrTitle"/>
          </p:nvPr>
        </p:nvSpPr>
        <p:spPr>
          <a:xfrm>
            <a:off x="4348716" y="958015"/>
            <a:ext cx="4633862" cy="108544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 sz="4400" dirty="0"/>
              <a:t>Ecocheques</a:t>
            </a:r>
          </a:p>
        </p:txBody>
      </p:sp>
      <p:sp>
        <p:nvSpPr>
          <p:cNvPr id="363" name="Google Shape;363;p32"/>
          <p:cNvSpPr txBox="1">
            <a:spLocks noGrp="1"/>
          </p:cNvSpPr>
          <p:nvPr>
            <p:ph type="subTitle" idx="1"/>
          </p:nvPr>
        </p:nvSpPr>
        <p:spPr>
          <a:xfrm>
            <a:off x="4896293" y="1925571"/>
            <a:ext cx="3538708"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t>Belgium</a:t>
            </a:r>
          </a:p>
          <a:p>
            <a:pPr marL="0" lvl="0" indent="0" algn="ctr" rtl="0">
              <a:spcBef>
                <a:spcPts val="0"/>
              </a:spcBef>
              <a:spcAft>
                <a:spcPts val="0"/>
              </a:spcAft>
              <a:buNone/>
            </a:pPr>
            <a:r>
              <a:rPr lang="en-US" sz="2000" dirty="0" err="1"/>
              <a:t>Digitalisation</a:t>
            </a:r>
            <a:r>
              <a:rPr lang="en-US" sz="2000" dirty="0"/>
              <a:t>, Sharing Platforms, and Services </a:t>
            </a:r>
          </a:p>
        </p:txBody>
      </p:sp>
      <p:pic>
        <p:nvPicPr>
          <p:cNvPr id="7" name="Gráfico 6" descr="Marca1 con relleno sólido">
            <a:extLst>
              <a:ext uri="{FF2B5EF4-FFF2-40B4-BE49-F238E27FC236}">
                <a16:creationId xmlns:a16="http://schemas.microsoft.com/office/drawing/2014/main" id="{7174F391-D532-45F8-87A8-B8ED5C9906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88530" y="2001995"/>
            <a:ext cx="389004" cy="389004"/>
          </a:xfrm>
          <a:prstGeom prst="rect">
            <a:avLst/>
          </a:prstGeom>
        </p:spPr>
      </p:pic>
      <p:pic>
        <p:nvPicPr>
          <p:cNvPr id="8" name="Imagen 7" descr="Logotipo  Descripción generada automáticamente">
            <a:extLst>
              <a:ext uri="{FF2B5EF4-FFF2-40B4-BE49-F238E27FC236}">
                <a16:creationId xmlns:a16="http://schemas.microsoft.com/office/drawing/2014/main" id="{C80CFDC0-BE9A-4FB9-8961-ED70CCDD1EBB}"/>
              </a:ext>
            </a:extLst>
          </p:cNvPr>
          <p:cNvPicPr>
            <a:picLocks noChangeAspect="1"/>
          </p:cNvPicPr>
          <p:nvPr/>
        </p:nvPicPr>
        <p:blipFill>
          <a:blip r:embed="rId6"/>
          <a:stretch>
            <a:fillRect/>
          </a:stretch>
        </p:blipFill>
        <p:spPr>
          <a:xfrm>
            <a:off x="1019685" y="179043"/>
            <a:ext cx="495304" cy="584191"/>
          </a:xfrm>
          <a:prstGeom prst="rect">
            <a:avLst/>
          </a:prstGeom>
        </p:spPr>
      </p:pic>
      <p:pic>
        <p:nvPicPr>
          <p:cNvPr id="9" name="Imagen 8" descr="Imagen que contiene firmar, naranja, azul, gente  Descripción generada automáticamente">
            <a:extLst>
              <a:ext uri="{FF2B5EF4-FFF2-40B4-BE49-F238E27FC236}">
                <a16:creationId xmlns:a16="http://schemas.microsoft.com/office/drawing/2014/main" id="{233F8DC8-CD39-4F45-BFAC-A9C89F8B77E3}"/>
              </a:ext>
            </a:extLst>
          </p:cNvPr>
          <p:cNvPicPr>
            <a:picLocks noChangeAspect="1"/>
          </p:cNvPicPr>
          <p:nvPr/>
        </p:nvPicPr>
        <p:blipFill>
          <a:blip r:embed="rId7"/>
          <a:stretch>
            <a:fillRect/>
          </a:stretch>
        </p:blipFill>
        <p:spPr>
          <a:xfrm>
            <a:off x="1588647" y="281369"/>
            <a:ext cx="1646808" cy="37953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525"/>
        <p:cNvGrpSpPr/>
        <p:nvPr/>
      </p:nvGrpSpPr>
      <p:grpSpPr>
        <a:xfrm>
          <a:off x="0" y="0"/>
          <a:ext cx="0" cy="0"/>
          <a:chOff x="0" y="0"/>
          <a:chExt cx="0" cy="0"/>
        </a:xfrm>
      </p:grpSpPr>
      <p:sp>
        <p:nvSpPr>
          <p:cNvPr id="526" name="Google Shape;526;p42"/>
          <p:cNvSpPr/>
          <p:nvPr/>
        </p:nvSpPr>
        <p:spPr>
          <a:xfrm>
            <a:off x="3088925" y="1630325"/>
            <a:ext cx="2924674" cy="2811175"/>
          </a:xfrm>
          <a:custGeom>
            <a:avLst/>
            <a:gdLst/>
            <a:ahLst/>
            <a:cxnLst/>
            <a:rect l="l" t="t" r="r" b="b"/>
            <a:pathLst>
              <a:path w="2963" h="2848" extrusionOk="0">
                <a:moveTo>
                  <a:pt x="1537" y="751"/>
                </a:moveTo>
                <a:cubicBezTo>
                  <a:pt x="1908" y="751"/>
                  <a:pt x="2209" y="1052"/>
                  <a:pt x="2212" y="1423"/>
                </a:cubicBezTo>
                <a:cubicBezTo>
                  <a:pt x="2212" y="1829"/>
                  <a:pt x="1879" y="2098"/>
                  <a:pt x="1533" y="2098"/>
                </a:cubicBezTo>
                <a:cubicBezTo>
                  <a:pt x="1367" y="2098"/>
                  <a:pt x="1199" y="2037"/>
                  <a:pt x="1063" y="1900"/>
                </a:cubicBezTo>
                <a:cubicBezTo>
                  <a:pt x="639" y="1476"/>
                  <a:pt x="940" y="751"/>
                  <a:pt x="1537" y="751"/>
                </a:cubicBezTo>
                <a:close/>
                <a:moveTo>
                  <a:pt x="1537" y="0"/>
                </a:moveTo>
                <a:cubicBezTo>
                  <a:pt x="1167" y="0"/>
                  <a:pt x="804" y="144"/>
                  <a:pt x="530" y="416"/>
                </a:cubicBezTo>
                <a:cubicBezTo>
                  <a:pt x="124" y="825"/>
                  <a:pt x="0" y="1437"/>
                  <a:pt x="221" y="1970"/>
                </a:cubicBezTo>
                <a:cubicBezTo>
                  <a:pt x="442" y="2500"/>
                  <a:pt x="960" y="2848"/>
                  <a:pt x="1537" y="2848"/>
                </a:cubicBezTo>
                <a:cubicBezTo>
                  <a:pt x="2324" y="2848"/>
                  <a:pt x="2963" y="2212"/>
                  <a:pt x="2963" y="1423"/>
                </a:cubicBezTo>
                <a:cubicBezTo>
                  <a:pt x="2963" y="848"/>
                  <a:pt x="2615" y="327"/>
                  <a:pt x="2082" y="109"/>
                </a:cubicBezTo>
                <a:cubicBezTo>
                  <a:pt x="1906" y="36"/>
                  <a:pt x="1721" y="0"/>
                  <a:pt x="1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7" name="Google Shape;527;p4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Brief overview of the Case Study</a:t>
            </a:r>
            <a:endParaRPr dirty="0"/>
          </a:p>
        </p:txBody>
      </p:sp>
      <p:sp>
        <p:nvSpPr>
          <p:cNvPr id="529" name="Google Shape;529;p42"/>
          <p:cNvSpPr/>
          <p:nvPr/>
        </p:nvSpPr>
        <p:spPr>
          <a:xfrm>
            <a:off x="541448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0" name="Google Shape;530;p42"/>
          <p:cNvSpPr/>
          <p:nvPr/>
        </p:nvSpPr>
        <p:spPr>
          <a:xfrm>
            <a:off x="292913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1" name="Google Shape;531;p42"/>
          <p:cNvSpPr/>
          <p:nvPr/>
        </p:nvSpPr>
        <p:spPr>
          <a:xfrm>
            <a:off x="5414484" y="32346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2" name="Google Shape;532;p42"/>
          <p:cNvSpPr/>
          <p:nvPr/>
        </p:nvSpPr>
        <p:spPr>
          <a:xfrm>
            <a:off x="2929134" y="32346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3" name="Google Shape;533;p42"/>
          <p:cNvSpPr/>
          <p:nvPr/>
        </p:nvSpPr>
        <p:spPr>
          <a:xfrm>
            <a:off x="4433018" y="2897087"/>
            <a:ext cx="277977" cy="277673"/>
          </a:xfrm>
          <a:custGeom>
            <a:avLst/>
            <a:gdLst/>
            <a:ahLst/>
            <a:cxnLst/>
            <a:rect l="l" t="t" r="r" b="b"/>
            <a:pathLst>
              <a:path w="914" h="913" extrusionOk="0">
                <a:moveTo>
                  <a:pt x="457" y="0"/>
                </a:moveTo>
                <a:cubicBezTo>
                  <a:pt x="204" y="0"/>
                  <a:pt x="1" y="206"/>
                  <a:pt x="1" y="457"/>
                </a:cubicBezTo>
                <a:cubicBezTo>
                  <a:pt x="1" y="710"/>
                  <a:pt x="204" y="913"/>
                  <a:pt x="457" y="913"/>
                </a:cubicBezTo>
                <a:cubicBezTo>
                  <a:pt x="708" y="913"/>
                  <a:pt x="914" y="710"/>
                  <a:pt x="914" y="457"/>
                </a:cubicBezTo>
                <a:cubicBezTo>
                  <a:pt x="914" y="206"/>
                  <a:pt x="708"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5" name="Google Shape;535;p42"/>
          <p:cNvSpPr txBox="1"/>
          <p:nvPr/>
        </p:nvSpPr>
        <p:spPr>
          <a:xfrm>
            <a:off x="631028" y="2029183"/>
            <a:ext cx="2323155" cy="114163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rgbClr val="474747"/>
                </a:solidFill>
                <a:latin typeface="Questrial"/>
                <a:ea typeface="Questrial"/>
                <a:cs typeface="Questrial"/>
                <a:sym typeface="Questrial"/>
              </a:rPr>
              <a:t>Encouraging consumers to choose environmentally-friendly products and services</a:t>
            </a:r>
            <a:endParaRPr dirty="0">
              <a:solidFill>
                <a:srgbClr val="474747"/>
              </a:solidFill>
              <a:latin typeface="Questrial"/>
              <a:ea typeface="Questrial"/>
              <a:cs typeface="Questrial"/>
              <a:sym typeface="Questrial"/>
            </a:endParaRPr>
          </a:p>
        </p:txBody>
      </p:sp>
      <p:sp>
        <p:nvSpPr>
          <p:cNvPr id="536" name="Google Shape;536;p42"/>
          <p:cNvSpPr txBox="1"/>
          <p:nvPr/>
        </p:nvSpPr>
        <p:spPr>
          <a:xfrm>
            <a:off x="6282931" y="2004313"/>
            <a:ext cx="2536581" cy="109759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dirty="0">
                <a:solidFill>
                  <a:srgbClr val="474747"/>
                </a:solidFill>
                <a:latin typeface="Questrial"/>
                <a:ea typeface="Questrial"/>
                <a:cs typeface="Questrial"/>
                <a:sym typeface="Questrial"/>
              </a:rPr>
              <a:t>A type of untaxable bonus that companies can pay to their staff which can only be spent on sustainable products and services</a:t>
            </a:r>
          </a:p>
        </p:txBody>
      </p:sp>
      <p:sp>
        <p:nvSpPr>
          <p:cNvPr id="537" name="Google Shape;537;p42"/>
          <p:cNvSpPr txBox="1"/>
          <p:nvPr/>
        </p:nvSpPr>
        <p:spPr>
          <a:xfrm>
            <a:off x="1044170" y="1626069"/>
            <a:ext cx="2032500" cy="42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Montserrat Black"/>
                <a:ea typeface="Montserrat Black"/>
                <a:cs typeface="Montserrat Black"/>
                <a:sym typeface="Montserrat Black"/>
              </a:rPr>
              <a:t>Challenge</a:t>
            </a:r>
            <a:endParaRPr sz="1600" dirty="0">
              <a:solidFill>
                <a:srgbClr val="000000"/>
              </a:solidFill>
              <a:latin typeface="Montserrat Black"/>
              <a:ea typeface="Montserrat Black"/>
              <a:cs typeface="Montserrat Black"/>
              <a:sym typeface="Montserrat Black"/>
            </a:endParaRPr>
          </a:p>
        </p:txBody>
      </p:sp>
      <p:sp>
        <p:nvSpPr>
          <p:cNvPr id="538" name="Google Shape;538;p42"/>
          <p:cNvSpPr txBox="1"/>
          <p:nvPr/>
        </p:nvSpPr>
        <p:spPr>
          <a:xfrm>
            <a:off x="535677" y="3229621"/>
            <a:ext cx="2399432" cy="4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rgbClr val="000000"/>
                </a:solidFill>
                <a:latin typeface="Montserrat Black"/>
                <a:ea typeface="Montserrat Black"/>
                <a:cs typeface="Montserrat Black"/>
                <a:sym typeface="Montserrat Black"/>
              </a:rPr>
              <a:t>Impact or economic information</a:t>
            </a:r>
            <a:endParaRPr sz="1600" dirty="0">
              <a:solidFill>
                <a:srgbClr val="000000"/>
              </a:solidFill>
              <a:latin typeface="Montserrat Black"/>
              <a:ea typeface="Montserrat Black"/>
              <a:cs typeface="Montserrat Black"/>
              <a:sym typeface="Montserrat Black"/>
            </a:endParaRPr>
          </a:p>
        </p:txBody>
      </p:sp>
      <p:sp>
        <p:nvSpPr>
          <p:cNvPr id="539" name="Google Shape;539;p42"/>
          <p:cNvSpPr txBox="1"/>
          <p:nvPr/>
        </p:nvSpPr>
        <p:spPr>
          <a:xfrm>
            <a:off x="656303" y="3798829"/>
            <a:ext cx="2377005" cy="1127131"/>
          </a:xfrm>
          <a:prstGeom prst="rect">
            <a:avLst/>
          </a:prstGeom>
          <a:noFill/>
          <a:ln>
            <a:noFill/>
          </a:ln>
        </p:spPr>
        <p:txBody>
          <a:bodyPr spcFirstLastPara="1" wrap="square" lIns="91425" tIns="91425" rIns="91425" bIns="91425" anchor="t" anchorCtr="0">
            <a:noAutofit/>
          </a:bodyPr>
          <a:lstStyle/>
          <a:p>
            <a:pPr lvl="0"/>
            <a:r>
              <a:rPr lang="en-GB" dirty="0">
                <a:solidFill>
                  <a:srgbClr val="474747"/>
                </a:solidFill>
                <a:latin typeface="Questrial"/>
                <a:ea typeface="Questrial"/>
                <a:cs typeface="Questrial"/>
                <a:sym typeface="Questrial"/>
              </a:rPr>
              <a:t>Resource saving; reduction in the consumption of fossil fuels, energy, and water.</a:t>
            </a:r>
            <a:endParaRPr lang="es-ES" dirty="0">
              <a:solidFill>
                <a:srgbClr val="474747"/>
              </a:solidFill>
              <a:latin typeface="Questrial"/>
              <a:ea typeface="Questrial"/>
              <a:cs typeface="Questrial"/>
              <a:sym typeface="Questrial"/>
            </a:endParaRPr>
          </a:p>
        </p:txBody>
      </p:sp>
      <p:sp>
        <p:nvSpPr>
          <p:cNvPr id="540" name="Google Shape;540;p42"/>
          <p:cNvSpPr txBox="1"/>
          <p:nvPr/>
        </p:nvSpPr>
        <p:spPr>
          <a:xfrm>
            <a:off x="6167415" y="1400542"/>
            <a:ext cx="2032500" cy="4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latin typeface="Montserrat Black"/>
                <a:ea typeface="Montserrat Black"/>
                <a:cs typeface="Montserrat Black"/>
                <a:sym typeface="Montserrat Black"/>
              </a:rPr>
              <a:t>Value proposition</a:t>
            </a:r>
            <a:endParaRPr sz="1600" dirty="0">
              <a:solidFill>
                <a:srgbClr val="000000"/>
              </a:solidFill>
              <a:latin typeface="Montserrat Black"/>
              <a:ea typeface="Montserrat Black"/>
              <a:cs typeface="Montserrat Black"/>
              <a:sym typeface="Montserrat Black"/>
            </a:endParaRPr>
          </a:p>
        </p:txBody>
      </p:sp>
      <p:sp>
        <p:nvSpPr>
          <p:cNvPr id="541" name="Google Shape;541;p42"/>
          <p:cNvSpPr txBox="1"/>
          <p:nvPr/>
        </p:nvSpPr>
        <p:spPr>
          <a:xfrm>
            <a:off x="6122990" y="3252047"/>
            <a:ext cx="2032500" cy="420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600" dirty="0">
                <a:latin typeface="Montserrat Black"/>
                <a:ea typeface="Montserrat Black"/>
                <a:cs typeface="Montserrat Black"/>
                <a:sym typeface="Montserrat Black"/>
              </a:rPr>
              <a:t>Description</a:t>
            </a:r>
            <a:endParaRPr sz="1600" dirty="0">
              <a:solidFill>
                <a:srgbClr val="000000"/>
              </a:solidFill>
              <a:latin typeface="Montserrat Black"/>
              <a:ea typeface="Montserrat Black"/>
              <a:cs typeface="Montserrat Black"/>
              <a:sym typeface="Montserrat Black"/>
            </a:endParaRPr>
          </a:p>
        </p:txBody>
      </p:sp>
      <p:sp>
        <p:nvSpPr>
          <p:cNvPr id="542" name="Google Shape;542;p42"/>
          <p:cNvSpPr txBox="1"/>
          <p:nvPr/>
        </p:nvSpPr>
        <p:spPr>
          <a:xfrm>
            <a:off x="6214883" y="3635308"/>
            <a:ext cx="2604629" cy="122428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b-NO" dirty="0">
                <a:solidFill>
                  <a:srgbClr val="474747"/>
                </a:solidFill>
                <a:latin typeface="Questrial"/>
                <a:ea typeface="Questrial"/>
                <a:cs typeface="Questrial"/>
                <a:sym typeface="Questrial"/>
              </a:rPr>
              <a:t>Ecocheques are a kind of voucher, payable to private-sector employees,  which may only be spent on certain green products and services.</a:t>
            </a:r>
            <a:endParaRPr lang="pl-PL" dirty="0">
              <a:solidFill>
                <a:srgbClr val="474747"/>
              </a:solidFill>
              <a:latin typeface="Questrial"/>
              <a:ea typeface="Questrial"/>
              <a:cs typeface="Questrial"/>
              <a:sym typeface="Questrial"/>
            </a:endParaRPr>
          </a:p>
        </p:txBody>
      </p:sp>
      <p:grpSp>
        <p:nvGrpSpPr>
          <p:cNvPr id="543" name="Google Shape;543;p42"/>
          <p:cNvGrpSpPr/>
          <p:nvPr/>
        </p:nvGrpSpPr>
        <p:grpSpPr>
          <a:xfrm>
            <a:off x="3088849" y="2207743"/>
            <a:ext cx="487394" cy="255828"/>
            <a:chOff x="2084325" y="363300"/>
            <a:chExt cx="484150" cy="254100"/>
          </a:xfrm>
        </p:grpSpPr>
        <p:sp>
          <p:nvSpPr>
            <p:cNvPr id="544" name="Google Shape;544;p42"/>
            <p:cNvSpPr/>
            <p:nvPr/>
          </p:nvSpPr>
          <p:spPr>
            <a:xfrm>
              <a:off x="2084325" y="363300"/>
              <a:ext cx="484150" cy="254100"/>
            </a:xfrm>
            <a:custGeom>
              <a:avLst/>
              <a:gdLst/>
              <a:ahLst/>
              <a:cxnLst/>
              <a:rect l="l" t="t" r="r" b="b"/>
              <a:pathLst>
                <a:path w="19366" h="10164" extrusionOk="0">
                  <a:moveTo>
                    <a:pt x="9686" y="1128"/>
                  </a:moveTo>
                  <a:cubicBezTo>
                    <a:pt x="10195" y="1128"/>
                    <a:pt x="10707" y="1226"/>
                    <a:pt x="11196" y="1428"/>
                  </a:cubicBezTo>
                  <a:cubicBezTo>
                    <a:pt x="12671" y="2042"/>
                    <a:pt x="13635" y="3482"/>
                    <a:pt x="13635" y="5081"/>
                  </a:cubicBezTo>
                  <a:cubicBezTo>
                    <a:pt x="13632" y="7264"/>
                    <a:pt x="11864" y="9031"/>
                    <a:pt x="9684" y="9034"/>
                  </a:cubicBezTo>
                  <a:cubicBezTo>
                    <a:pt x="8085" y="9034"/>
                    <a:pt x="6643" y="8071"/>
                    <a:pt x="6032" y="6592"/>
                  </a:cubicBezTo>
                  <a:cubicBezTo>
                    <a:pt x="5420" y="5117"/>
                    <a:pt x="5758" y="3415"/>
                    <a:pt x="6887" y="2286"/>
                  </a:cubicBezTo>
                  <a:cubicBezTo>
                    <a:pt x="7645" y="1530"/>
                    <a:pt x="8657" y="1128"/>
                    <a:pt x="9686" y="1128"/>
                  </a:cubicBezTo>
                  <a:close/>
                  <a:moveTo>
                    <a:pt x="9684" y="1"/>
                  </a:moveTo>
                  <a:cubicBezTo>
                    <a:pt x="4502" y="1"/>
                    <a:pt x="361" y="4512"/>
                    <a:pt x="190" y="4704"/>
                  </a:cubicBezTo>
                  <a:cubicBezTo>
                    <a:pt x="0" y="4918"/>
                    <a:pt x="0" y="5243"/>
                    <a:pt x="190" y="5457"/>
                  </a:cubicBezTo>
                  <a:cubicBezTo>
                    <a:pt x="361" y="5650"/>
                    <a:pt x="4502" y="10164"/>
                    <a:pt x="9684" y="10164"/>
                  </a:cubicBezTo>
                  <a:cubicBezTo>
                    <a:pt x="14867" y="10164"/>
                    <a:pt x="19004" y="5650"/>
                    <a:pt x="19176" y="5457"/>
                  </a:cubicBezTo>
                  <a:cubicBezTo>
                    <a:pt x="19365" y="5243"/>
                    <a:pt x="19365" y="4918"/>
                    <a:pt x="19176" y="4704"/>
                  </a:cubicBezTo>
                  <a:cubicBezTo>
                    <a:pt x="19004" y="4512"/>
                    <a:pt x="14867" y="1"/>
                    <a:pt x="9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545" name="Google Shape;545;p42"/>
            <p:cNvSpPr/>
            <p:nvPr/>
          </p:nvSpPr>
          <p:spPr>
            <a:xfrm>
              <a:off x="2250600" y="419775"/>
              <a:ext cx="145175" cy="141125"/>
            </a:xfrm>
            <a:custGeom>
              <a:avLst/>
              <a:gdLst/>
              <a:ahLst/>
              <a:cxnLst/>
              <a:rect l="l" t="t" r="r" b="b"/>
              <a:pathLst>
                <a:path w="5807" h="5645" extrusionOk="0">
                  <a:moveTo>
                    <a:pt x="3018" y="0"/>
                  </a:moveTo>
                  <a:cubicBezTo>
                    <a:pt x="1922" y="0"/>
                    <a:pt x="929" y="634"/>
                    <a:pt x="468" y="1626"/>
                  </a:cubicBezTo>
                  <a:cubicBezTo>
                    <a:pt x="1" y="2623"/>
                    <a:pt x="158" y="3797"/>
                    <a:pt x="862" y="4637"/>
                  </a:cubicBezTo>
                  <a:cubicBezTo>
                    <a:pt x="1407" y="5287"/>
                    <a:pt x="2203" y="5645"/>
                    <a:pt x="3025" y="5645"/>
                  </a:cubicBezTo>
                  <a:cubicBezTo>
                    <a:pt x="3270" y="5645"/>
                    <a:pt x="3518" y="5613"/>
                    <a:pt x="3762" y="5547"/>
                  </a:cubicBezTo>
                  <a:cubicBezTo>
                    <a:pt x="4825" y="5258"/>
                    <a:pt x="5620" y="4382"/>
                    <a:pt x="5807" y="3297"/>
                  </a:cubicBezTo>
                  <a:lnTo>
                    <a:pt x="5807" y="3297"/>
                  </a:lnTo>
                  <a:cubicBezTo>
                    <a:pt x="5625" y="3356"/>
                    <a:pt x="5446" y="3383"/>
                    <a:pt x="5272" y="3383"/>
                  </a:cubicBezTo>
                  <a:cubicBezTo>
                    <a:pt x="4356" y="3383"/>
                    <a:pt x="3596" y="2626"/>
                    <a:pt x="3596" y="1692"/>
                  </a:cubicBezTo>
                  <a:cubicBezTo>
                    <a:pt x="3596" y="1147"/>
                    <a:pt x="3861" y="633"/>
                    <a:pt x="4307" y="316"/>
                  </a:cubicBezTo>
                  <a:cubicBezTo>
                    <a:pt x="3913" y="112"/>
                    <a:pt x="3476" y="3"/>
                    <a:pt x="3033" y="0"/>
                  </a:cubicBezTo>
                  <a:cubicBezTo>
                    <a:pt x="3028" y="0"/>
                    <a:pt x="3023" y="0"/>
                    <a:pt x="3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grpSp>
      <p:sp>
        <p:nvSpPr>
          <p:cNvPr id="546" name="Google Shape;546;p42"/>
          <p:cNvSpPr/>
          <p:nvPr/>
        </p:nvSpPr>
        <p:spPr>
          <a:xfrm>
            <a:off x="3099747" y="3412530"/>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grpSp>
        <p:nvGrpSpPr>
          <p:cNvPr id="547" name="Google Shape;547;p42"/>
          <p:cNvGrpSpPr/>
          <p:nvPr/>
        </p:nvGrpSpPr>
        <p:grpSpPr>
          <a:xfrm>
            <a:off x="5556062" y="2120663"/>
            <a:ext cx="499025" cy="489519"/>
            <a:chOff x="-1183550" y="3586525"/>
            <a:chExt cx="296175" cy="290550"/>
          </a:xfrm>
        </p:grpSpPr>
        <p:sp>
          <p:nvSpPr>
            <p:cNvPr id="548" name="Google Shape;548;p42"/>
            <p:cNvSpPr/>
            <p:nvPr/>
          </p:nvSpPr>
          <p:spPr>
            <a:xfrm>
              <a:off x="-927575" y="3671500"/>
              <a:ext cx="40200" cy="16575"/>
            </a:xfrm>
            <a:custGeom>
              <a:avLst/>
              <a:gdLst/>
              <a:ahLst/>
              <a:cxnLst/>
              <a:rect l="l" t="t" r="r" b="b"/>
              <a:pathLst>
                <a:path w="1608" h="663" extrusionOk="0">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9" name="Google Shape;549;p42"/>
            <p:cNvSpPr/>
            <p:nvPr/>
          </p:nvSpPr>
          <p:spPr>
            <a:xfrm>
              <a:off x="-1183550" y="3671500"/>
              <a:ext cx="39400" cy="16575"/>
            </a:xfrm>
            <a:custGeom>
              <a:avLst/>
              <a:gdLst/>
              <a:ahLst/>
              <a:cxnLst/>
              <a:rect l="l" t="t" r="r" b="b"/>
              <a:pathLst>
                <a:path w="1576" h="663" extrusionOk="0">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0" name="Google Shape;550;p42"/>
            <p:cNvSpPr/>
            <p:nvPr/>
          </p:nvSpPr>
          <p:spPr>
            <a:xfrm>
              <a:off x="-944250" y="3603025"/>
              <a:ext cx="39525" cy="26375"/>
            </a:xfrm>
            <a:custGeom>
              <a:avLst/>
              <a:gdLst/>
              <a:ahLst/>
              <a:cxnLst/>
              <a:rect l="l" t="t" r="r" b="b"/>
              <a:pathLst>
                <a:path w="1581" h="1055" extrusionOk="0">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1" name="Google Shape;551;p42"/>
            <p:cNvSpPr/>
            <p:nvPr/>
          </p:nvSpPr>
          <p:spPr>
            <a:xfrm>
              <a:off x="-1166200" y="3731225"/>
              <a:ext cx="39700" cy="26075"/>
            </a:xfrm>
            <a:custGeom>
              <a:avLst/>
              <a:gdLst/>
              <a:ahLst/>
              <a:cxnLst/>
              <a:rect l="l" t="t" r="r" b="b"/>
              <a:pathLst>
                <a:path w="1588" h="1043" extrusionOk="0">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2" name="Google Shape;552;p42"/>
            <p:cNvSpPr/>
            <p:nvPr/>
          </p:nvSpPr>
          <p:spPr>
            <a:xfrm>
              <a:off x="-944925" y="3730950"/>
              <a:ext cx="40200" cy="26375"/>
            </a:xfrm>
            <a:custGeom>
              <a:avLst/>
              <a:gdLst/>
              <a:ahLst/>
              <a:cxnLst/>
              <a:rect l="l" t="t" r="r" b="b"/>
              <a:pathLst>
                <a:path w="1608" h="1055" extrusionOk="0">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3" name="Google Shape;553;p42"/>
            <p:cNvSpPr/>
            <p:nvPr/>
          </p:nvSpPr>
          <p:spPr>
            <a:xfrm>
              <a:off x="-1167000" y="3603025"/>
              <a:ext cx="40200" cy="26375"/>
            </a:xfrm>
            <a:custGeom>
              <a:avLst/>
              <a:gdLst/>
              <a:ahLst/>
              <a:cxnLst/>
              <a:rect l="l" t="t" r="r" b="b"/>
              <a:pathLst>
                <a:path w="1608" h="1055" extrusionOk="0">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4" name="Google Shape;554;p42"/>
            <p:cNvSpPr/>
            <p:nvPr/>
          </p:nvSpPr>
          <p:spPr>
            <a:xfrm>
              <a:off x="-1065400" y="3658900"/>
              <a:ext cx="59875" cy="77200"/>
            </a:xfrm>
            <a:custGeom>
              <a:avLst/>
              <a:gdLst/>
              <a:ahLst/>
              <a:cxnLst/>
              <a:rect l="l" t="t" r="r" b="b"/>
              <a:pathLst>
                <a:path w="2395" h="3088" extrusionOk="0">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5" name="Google Shape;555;p42"/>
            <p:cNvSpPr/>
            <p:nvPr/>
          </p:nvSpPr>
          <p:spPr>
            <a:xfrm>
              <a:off x="-1078000" y="3809325"/>
              <a:ext cx="85075" cy="67750"/>
            </a:xfrm>
            <a:custGeom>
              <a:avLst/>
              <a:gdLst/>
              <a:ahLst/>
              <a:cxnLst/>
              <a:rect l="l" t="t" r="r" b="b"/>
              <a:pathLst>
                <a:path w="3403" h="2710" extrusionOk="0">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6" name="Google Shape;556;p42"/>
            <p:cNvSpPr/>
            <p:nvPr/>
          </p:nvSpPr>
          <p:spPr>
            <a:xfrm>
              <a:off x="-1135500" y="3586525"/>
              <a:ext cx="193775" cy="204700"/>
            </a:xfrm>
            <a:custGeom>
              <a:avLst/>
              <a:gdLst/>
              <a:ahLst/>
              <a:cxnLst/>
              <a:rect l="l" t="t" r="r" b="b"/>
              <a:pathLst>
                <a:path w="7751" h="8188" extrusionOk="0">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57" name="Google Shape;557;p42"/>
          <p:cNvGrpSpPr/>
          <p:nvPr/>
        </p:nvGrpSpPr>
        <p:grpSpPr>
          <a:xfrm>
            <a:off x="5586536" y="3426643"/>
            <a:ext cx="478363" cy="468815"/>
            <a:chOff x="-60988625" y="3740800"/>
            <a:chExt cx="316650" cy="310350"/>
          </a:xfrm>
        </p:grpSpPr>
        <p:sp>
          <p:nvSpPr>
            <p:cNvPr id="558" name="Google Shape;558;p42"/>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9" name="Google Shape;559;p42"/>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0" name="Google Shape;560;p42"/>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367"/>
        <p:cNvGrpSpPr/>
        <p:nvPr/>
      </p:nvGrpSpPr>
      <p:grpSpPr>
        <a:xfrm>
          <a:off x="0" y="0"/>
          <a:ext cx="0" cy="0"/>
          <a:chOff x="0" y="0"/>
          <a:chExt cx="0" cy="0"/>
        </a:xfrm>
      </p:grpSpPr>
      <p:sp>
        <p:nvSpPr>
          <p:cNvPr id="369" name="Google Shape;369;p33"/>
          <p:cNvSpPr txBox="1">
            <a:spLocks noGrp="1"/>
          </p:cNvSpPr>
          <p:nvPr>
            <p:ph type="title"/>
          </p:nvPr>
        </p:nvSpPr>
        <p:spPr>
          <a:xfrm>
            <a:off x="747000" y="330725"/>
            <a:ext cx="7650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Description of the case study</a:t>
            </a:r>
          </a:p>
        </p:txBody>
      </p:sp>
      <p:sp>
        <p:nvSpPr>
          <p:cNvPr id="368" name="Google Shape;368;p33"/>
          <p:cNvSpPr txBox="1">
            <a:spLocks noGrp="1"/>
          </p:cNvSpPr>
          <p:nvPr>
            <p:ph type="body" idx="1"/>
          </p:nvPr>
        </p:nvSpPr>
        <p:spPr>
          <a:xfrm>
            <a:off x="747000" y="871245"/>
            <a:ext cx="7468312" cy="1094162"/>
          </a:xfrm>
          <a:prstGeom prst="rect">
            <a:avLst/>
          </a:prstGeom>
          <a:ln>
            <a:noFill/>
          </a:ln>
        </p:spPr>
        <p:txBody>
          <a:bodyPr spcFirstLastPara="1" wrap="square" lIns="91425" tIns="91425" rIns="91425" bIns="91425" anchor="t" anchorCtr="0">
            <a:noAutofit/>
          </a:bodyPr>
          <a:lstStyle/>
          <a:p>
            <a:pPr marL="0" indent="0" algn="just">
              <a:buNone/>
            </a:pPr>
            <a:r>
              <a:rPr lang="es-ES" dirty="0"/>
              <a:t>Ecocheques are a popular </a:t>
            </a:r>
            <a:r>
              <a:rPr lang="en-GB" dirty="0"/>
              <a:t>initiative of the Belgian Labour </a:t>
            </a:r>
            <a:r>
              <a:rPr lang="es-ES" dirty="0"/>
              <a:t>Council </a:t>
            </a:r>
            <a:r>
              <a:rPr lang="en-GB" dirty="0"/>
              <a:t>which private companies</a:t>
            </a:r>
            <a:r>
              <a:rPr lang="es-ES" dirty="0"/>
              <a:t> in </a:t>
            </a:r>
            <a:r>
              <a:rPr lang="en-GB" dirty="0"/>
              <a:t>Belgium can use as a form </a:t>
            </a:r>
            <a:r>
              <a:rPr lang="en-GB" dirty="0">
                <a:solidFill>
                  <a:schemeClr val="tx1">
                    <a:lumMod val="85000"/>
                    <a:lumOff val="15000"/>
                  </a:schemeClr>
                </a:solidFill>
              </a:rPr>
              <a:t>of payment for their staff. </a:t>
            </a:r>
          </a:p>
          <a:p>
            <a:pPr marL="0" indent="0" algn="just">
              <a:buNone/>
            </a:pPr>
            <a:endParaRPr lang="en-GB" sz="800" u="sng" dirty="0"/>
          </a:p>
          <a:p>
            <a:pPr marL="0" indent="0" algn="just">
              <a:buNone/>
            </a:pPr>
            <a:r>
              <a:rPr lang="en-GB" dirty="0"/>
              <a:t>The difference between them and normal pay is that ecocheques are untaxable and can only be spent on selected environmentally-friendly products and services.</a:t>
            </a:r>
          </a:p>
          <a:p>
            <a:pPr marL="0" indent="0">
              <a:buNone/>
            </a:pPr>
            <a:endParaRPr lang="en-GB" dirty="0"/>
          </a:p>
          <a:p>
            <a:pPr marL="0" indent="0">
              <a:buNone/>
            </a:pPr>
            <a:endParaRPr lang="en-GB" dirty="0"/>
          </a:p>
          <a:p>
            <a:pPr marL="0" lvl="0" indent="0" algn="l" rtl="0">
              <a:lnSpc>
                <a:spcPct val="100000"/>
              </a:lnSpc>
              <a:spcBef>
                <a:spcPts val="0"/>
              </a:spcBef>
              <a:spcAft>
                <a:spcPts val="0"/>
              </a:spcAft>
              <a:buNone/>
            </a:pPr>
            <a:endParaRPr dirty="0"/>
          </a:p>
        </p:txBody>
      </p:sp>
      <p:sp>
        <p:nvSpPr>
          <p:cNvPr id="6" name="CasellaDiTesto 1">
            <a:extLst>
              <a:ext uri="{FF2B5EF4-FFF2-40B4-BE49-F238E27FC236}">
                <a16:creationId xmlns:a16="http://schemas.microsoft.com/office/drawing/2014/main" id="{684278A4-FD65-42BC-BA87-5B552A6E4006}"/>
              </a:ext>
            </a:extLst>
          </p:cNvPr>
          <p:cNvSpPr txBox="1"/>
          <p:nvPr/>
        </p:nvSpPr>
        <p:spPr>
          <a:xfrm>
            <a:off x="335755" y="4491769"/>
            <a:ext cx="3443289" cy="338554"/>
          </a:xfrm>
          <a:prstGeom prst="rect">
            <a:avLst/>
          </a:prstGeom>
          <a:noFill/>
        </p:spPr>
        <p:txBody>
          <a:bodyPr wrap="square" rtlCol="0">
            <a:spAutoFit/>
          </a:bodyPr>
          <a:lstStyle/>
          <a:p>
            <a:pPr algn="just"/>
            <a:r>
              <a:rPr lang="en-US" sz="800" dirty="0">
                <a:solidFill>
                  <a:schemeClr val="dk2"/>
                </a:solidFill>
                <a:latin typeface="Questrial"/>
              </a:rPr>
              <a:t>Fig 1. </a:t>
            </a:r>
            <a:r>
              <a:rPr lang="nb-NO" sz="800" dirty="0">
                <a:solidFill>
                  <a:schemeClr val="dk2"/>
                </a:solidFill>
                <a:latin typeface="Questrial"/>
              </a:rPr>
              <a:t>Examples of types of second-hand products that can be bought with ecocheques. (MyEcocheques, 2020)</a:t>
            </a:r>
            <a:endParaRPr lang="en-US" sz="800" dirty="0">
              <a:solidFill>
                <a:schemeClr val="dk2"/>
              </a:solidFill>
              <a:latin typeface="Questrial"/>
            </a:endParaRPr>
          </a:p>
        </p:txBody>
      </p:sp>
      <p:sp>
        <p:nvSpPr>
          <p:cNvPr id="8" name="Google Shape;368;p33">
            <a:extLst>
              <a:ext uri="{FF2B5EF4-FFF2-40B4-BE49-F238E27FC236}">
                <a16:creationId xmlns:a16="http://schemas.microsoft.com/office/drawing/2014/main" id="{1364C978-3CFD-48EA-98B3-417F94C7C5B2}"/>
              </a:ext>
            </a:extLst>
          </p:cNvPr>
          <p:cNvSpPr txBox="1">
            <a:spLocks/>
          </p:cNvSpPr>
          <p:nvPr/>
        </p:nvSpPr>
        <p:spPr>
          <a:xfrm>
            <a:off x="3894102" y="1869062"/>
            <a:ext cx="4321210" cy="31272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1pPr>
            <a:lvl2pPr marL="914400" marR="0" lvl="1"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2pPr>
            <a:lvl3pPr marL="1371600" marR="0" lvl="2"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3pPr>
            <a:lvl4pPr marL="1828800" marR="0" lvl="3"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4pPr>
            <a:lvl5pPr marL="2286000" marR="0" lvl="4"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5pPr>
            <a:lvl6pPr marL="2743200" marR="0" lvl="5"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6pPr>
            <a:lvl7pPr marL="3200400" marR="0" lvl="6"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7pPr>
            <a:lvl8pPr marL="3657600" marR="0" lvl="7"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8pPr>
            <a:lvl9pPr marL="4114800" marR="0" lvl="8" indent="-304800" algn="l" rtl="0">
              <a:lnSpc>
                <a:spcPct val="100000"/>
              </a:lnSpc>
              <a:spcBef>
                <a:spcPts val="1600"/>
              </a:spcBef>
              <a:spcAft>
                <a:spcPts val="160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9pPr>
          </a:lstStyle>
          <a:p>
            <a:pPr marL="152400" indent="0" algn="just">
              <a:buNone/>
            </a:pPr>
            <a:r>
              <a:rPr lang="en-GB" dirty="0">
                <a:latin typeface="Questrial" panose="020B0604020202020204" charset="0"/>
              </a:rPr>
              <a:t>Employers can give each employee ecocheques worth up to €250 per year, valid for up to 2 years. The cheques themselves are not physical, paper vouchers; they come in the form of credit loaded onto a payments card.</a:t>
            </a:r>
          </a:p>
          <a:p>
            <a:pPr marL="152400" indent="0" algn="just">
              <a:buNone/>
            </a:pPr>
            <a:endParaRPr lang="en-GB" dirty="0">
              <a:latin typeface="Questrial" panose="020B0604020202020204" charset="0"/>
            </a:endParaRPr>
          </a:p>
          <a:p>
            <a:pPr marL="152400" indent="0" algn="just">
              <a:buNone/>
            </a:pPr>
            <a:r>
              <a:rPr lang="en-GB" dirty="0">
                <a:latin typeface="Questrial" panose="020B0604020202020204" charset="0"/>
              </a:rPr>
              <a:t>Since 2009, ecocheques have allowed consumers to choose from a long list of things payable with ecocheques, including (but not limited to):</a:t>
            </a:r>
          </a:p>
          <a:p>
            <a:pPr marL="152400" indent="0" algn="just">
              <a:buNone/>
            </a:pPr>
            <a:endParaRPr lang="en-GB" dirty="0">
              <a:latin typeface="Questrial" panose="020B0604020202020204" charset="0"/>
            </a:endParaRPr>
          </a:p>
          <a:p>
            <a:pPr marL="285750" indent="-285750" algn="just">
              <a:buFont typeface="Arial" panose="020B0604020202020204" pitchFamily="34" charset="0"/>
              <a:buChar char="•"/>
            </a:pPr>
            <a:r>
              <a:rPr lang="en-GB" dirty="0">
                <a:latin typeface="Questrial" panose="020B0604020202020204" charset="0"/>
              </a:rPr>
              <a:t>Second-hand electrical products</a:t>
            </a:r>
          </a:p>
          <a:p>
            <a:pPr marL="285750" indent="-285750" algn="just">
              <a:buFont typeface="Arial" panose="020B0604020202020204" pitchFamily="34" charset="0"/>
              <a:buChar char="•"/>
            </a:pPr>
            <a:r>
              <a:rPr lang="en-GB" dirty="0">
                <a:latin typeface="Questrial" panose="020B0604020202020204" charset="0"/>
              </a:rPr>
              <a:t>Recycled products</a:t>
            </a:r>
          </a:p>
          <a:p>
            <a:pPr marL="285750" indent="-285750" algn="just">
              <a:buFont typeface="Arial" panose="020B0604020202020204" pitchFamily="34" charset="0"/>
              <a:buChar char="•"/>
            </a:pPr>
            <a:r>
              <a:rPr lang="en-GB" dirty="0">
                <a:latin typeface="Questrial" panose="020B0604020202020204" charset="0"/>
              </a:rPr>
              <a:t>Products made from recycled/salvaged materials</a:t>
            </a:r>
          </a:p>
          <a:p>
            <a:pPr marL="285750" indent="-285750" algn="just">
              <a:buFont typeface="Arial" panose="020B0604020202020204" pitchFamily="34" charset="0"/>
              <a:buChar char="•"/>
            </a:pPr>
            <a:r>
              <a:rPr lang="en-GB" dirty="0">
                <a:latin typeface="Questrial" panose="020B0604020202020204" charset="0"/>
              </a:rPr>
              <a:t>Repair services</a:t>
            </a:r>
          </a:p>
          <a:p>
            <a:pPr marL="285750" indent="-285750" algn="just">
              <a:buFont typeface="Arial" panose="020B0604020202020204" pitchFamily="34" charset="0"/>
              <a:buChar char="•"/>
            </a:pPr>
            <a:r>
              <a:rPr lang="en-GB" dirty="0">
                <a:latin typeface="Questrial" panose="020B0604020202020204" charset="0"/>
              </a:rPr>
              <a:t>Bicycles, scooters (manual and electric)</a:t>
            </a:r>
          </a:p>
          <a:p>
            <a:pPr marL="285750" indent="-285750" algn="just">
              <a:buFont typeface="Arial" panose="020B0604020202020204" pitchFamily="34" charset="0"/>
              <a:buChar char="•"/>
            </a:pPr>
            <a:r>
              <a:rPr lang="en-GB" dirty="0">
                <a:latin typeface="Questrial" panose="020B0604020202020204" charset="0"/>
              </a:rPr>
              <a:t>A diverse range of other sustainable products </a:t>
            </a:r>
            <a:r>
              <a:rPr lang="en-GB" dirty="0">
                <a:solidFill>
                  <a:schemeClr val="tx1">
                    <a:lumMod val="85000"/>
                    <a:lumOff val="15000"/>
                  </a:schemeClr>
                </a:solidFill>
                <a:latin typeface="Questrial" panose="020B0604020202020204" charset="0"/>
              </a:rPr>
              <a:t>and services.</a:t>
            </a:r>
          </a:p>
          <a:p>
            <a:pPr marL="285750" indent="-285750">
              <a:buFont typeface="Arial" panose="020B0604020202020204" pitchFamily="34" charset="0"/>
              <a:buChar char="•"/>
            </a:pPr>
            <a:endParaRPr lang="en-GB" dirty="0"/>
          </a:p>
        </p:txBody>
      </p:sp>
      <p:pic>
        <p:nvPicPr>
          <p:cNvPr id="5" name="Picture 4">
            <a:extLst>
              <a:ext uri="{FF2B5EF4-FFF2-40B4-BE49-F238E27FC236}">
                <a16:creationId xmlns:a16="http://schemas.microsoft.com/office/drawing/2014/main" id="{C7001F1B-F11E-4E57-AE3F-44871FA42FB3}"/>
              </a:ext>
            </a:extLst>
          </p:cNvPr>
          <p:cNvPicPr>
            <a:picLocks noChangeAspect="1"/>
          </p:cNvPicPr>
          <p:nvPr/>
        </p:nvPicPr>
        <p:blipFill rotWithShape="1">
          <a:blip r:embed="rId3"/>
          <a:srcRect l="1703" r="2214"/>
          <a:stretch/>
        </p:blipFill>
        <p:spPr>
          <a:xfrm>
            <a:off x="335756" y="2265737"/>
            <a:ext cx="3443288" cy="219100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394"/>
        <p:cNvGrpSpPr/>
        <p:nvPr/>
      </p:nvGrpSpPr>
      <p:grpSpPr>
        <a:xfrm>
          <a:off x="0" y="0"/>
          <a:ext cx="0" cy="0"/>
          <a:chOff x="0" y="0"/>
          <a:chExt cx="0" cy="0"/>
        </a:xfrm>
      </p:grpSpPr>
      <p:sp>
        <p:nvSpPr>
          <p:cNvPr id="395" name="Google Shape;395;p35"/>
          <p:cNvSpPr txBox="1">
            <a:spLocks noGrp="1"/>
          </p:cNvSpPr>
          <p:nvPr>
            <p:ph type="title"/>
          </p:nvPr>
        </p:nvSpPr>
        <p:spPr>
          <a:xfrm>
            <a:off x="2593182" y="750094"/>
            <a:ext cx="4264150" cy="532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Value proposition</a:t>
            </a:r>
            <a:endParaRPr dirty="0"/>
          </a:p>
        </p:txBody>
      </p:sp>
      <p:sp>
        <p:nvSpPr>
          <p:cNvPr id="396" name="Google Shape;396;p35"/>
          <p:cNvSpPr txBox="1">
            <a:spLocks noGrp="1"/>
          </p:cNvSpPr>
          <p:nvPr>
            <p:ph type="subTitle" idx="1"/>
          </p:nvPr>
        </p:nvSpPr>
        <p:spPr>
          <a:xfrm>
            <a:off x="2185988" y="1557338"/>
            <a:ext cx="5086350" cy="2836068"/>
          </a:xfrm>
          <a:prstGeom prst="rect">
            <a:avLst/>
          </a:prstGeom>
        </p:spPr>
        <p:txBody>
          <a:bodyPr spcFirstLastPara="1" wrap="square" lIns="91425" tIns="91425" rIns="91425" bIns="91425" anchor="t" anchorCtr="0">
            <a:noAutofit/>
          </a:bodyPr>
          <a:lstStyle/>
          <a:p>
            <a:pPr marL="0" lvl="0" indent="0">
              <a:spcAft>
                <a:spcPts val="1600"/>
              </a:spcAft>
              <a:buClr>
                <a:schemeClr val="dk1"/>
              </a:buClr>
              <a:buSzPts val="1100"/>
            </a:pPr>
            <a:r>
              <a:rPr lang="en-GB" dirty="0"/>
              <a:t>Ecocheques count as an untaxable bonus. This gives an incentive to both employer and employee. By diverting €250 a year into ecocheques, both employer and employee get to keep money which would otherwise have been paid in tax. </a:t>
            </a:r>
          </a:p>
          <a:p>
            <a:pPr marL="0" lvl="0" indent="0">
              <a:spcAft>
                <a:spcPts val="1600"/>
              </a:spcAft>
              <a:buClr>
                <a:schemeClr val="dk1"/>
              </a:buClr>
              <a:buSzPts val="1100"/>
            </a:pPr>
            <a:r>
              <a:rPr lang="en-GB" dirty="0"/>
              <a:t>In this sense they work as a kind of indirect government subsidy for environmentally-friendly goods and services. They also create more consumer demand for them, giving these things an advantage over less sustainable alternatives.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437"/>
        <p:cNvGrpSpPr/>
        <p:nvPr/>
      </p:nvGrpSpPr>
      <p:grpSpPr>
        <a:xfrm>
          <a:off x="0" y="0"/>
          <a:ext cx="0" cy="0"/>
          <a:chOff x="0" y="0"/>
          <a:chExt cx="0" cy="0"/>
        </a:xfrm>
      </p:grpSpPr>
      <p:sp>
        <p:nvSpPr>
          <p:cNvPr id="8" name="Google Shape;395;p35">
            <a:extLst>
              <a:ext uri="{FF2B5EF4-FFF2-40B4-BE49-F238E27FC236}">
                <a16:creationId xmlns:a16="http://schemas.microsoft.com/office/drawing/2014/main" id="{16797879-16EA-4463-B8C3-32C67157B3BB}"/>
              </a:ext>
            </a:extLst>
          </p:cNvPr>
          <p:cNvSpPr txBox="1">
            <a:spLocks noGrp="1"/>
          </p:cNvSpPr>
          <p:nvPr>
            <p:ph type="title"/>
          </p:nvPr>
        </p:nvSpPr>
        <p:spPr>
          <a:xfrm>
            <a:off x="2386012" y="683418"/>
            <a:ext cx="4264150" cy="109537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t>What makes it circular?</a:t>
            </a:r>
            <a:endParaRPr sz="3000" dirty="0"/>
          </a:p>
        </p:txBody>
      </p:sp>
      <p:sp>
        <p:nvSpPr>
          <p:cNvPr id="9" name="Google Shape;396;p35">
            <a:extLst>
              <a:ext uri="{FF2B5EF4-FFF2-40B4-BE49-F238E27FC236}">
                <a16:creationId xmlns:a16="http://schemas.microsoft.com/office/drawing/2014/main" id="{F6990455-BD15-4A40-8B22-33D6C321F7FB}"/>
              </a:ext>
            </a:extLst>
          </p:cNvPr>
          <p:cNvSpPr txBox="1">
            <a:spLocks noGrp="1"/>
          </p:cNvSpPr>
          <p:nvPr>
            <p:ph type="subTitle" idx="1"/>
          </p:nvPr>
        </p:nvSpPr>
        <p:spPr>
          <a:xfrm>
            <a:off x="2042777" y="1914525"/>
            <a:ext cx="4950619" cy="2678906"/>
          </a:xfrm>
          <a:prstGeom prst="rect">
            <a:avLst/>
          </a:prstGeom>
        </p:spPr>
        <p:txBody>
          <a:bodyPr spcFirstLastPara="1" wrap="square" lIns="91425" tIns="91425" rIns="91425" bIns="91425" anchor="t" anchorCtr="0">
            <a:noAutofit/>
          </a:bodyPr>
          <a:lstStyle/>
          <a:p>
            <a:pPr marL="0" lvl="0" indent="0">
              <a:spcAft>
                <a:spcPts val="1600"/>
              </a:spcAft>
              <a:buClr>
                <a:schemeClr val="dk1"/>
              </a:buClr>
              <a:buSzPts val="1100"/>
            </a:pPr>
            <a:r>
              <a:rPr lang="en-GB" sz="2000" dirty="0"/>
              <a:t>By incentivising the purchase of a broad range of eco-friendly products and services, ecocheques are circular in terms of </a:t>
            </a:r>
            <a:r>
              <a:rPr lang="en-GB" sz="2000" b="1" dirty="0"/>
              <a:t>product life extension </a:t>
            </a:r>
            <a:r>
              <a:rPr lang="en-GB" sz="2000" dirty="0"/>
              <a:t>(repair services), </a:t>
            </a:r>
            <a:r>
              <a:rPr lang="en-GB" sz="2000" b="1" dirty="0"/>
              <a:t>resource recovery </a:t>
            </a:r>
            <a:r>
              <a:rPr lang="en-GB" sz="2000" dirty="0"/>
              <a:t>(recycled products), and </a:t>
            </a:r>
            <a:r>
              <a:rPr lang="en-GB" sz="2000" b="1" dirty="0"/>
              <a:t>circular inputs</a:t>
            </a:r>
            <a:r>
              <a:rPr lang="en-GB" sz="2000" dirty="0"/>
              <a:t> (products made of well-sourced, biodegradable/recyclable materials). </a:t>
            </a:r>
            <a:endParaRPr lang="en-US" sz="20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400"/>
        <p:cNvGrpSpPr/>
        <p:nvPr/>
      </p:nvGrpSpPr>
      <p:grpSpPr>
        <a:xfrm>
          <a:off x="0" y="0"/>
          <a:ext cx="0" cy="0"/>
          <a:chOff x="0" y="0"/>
          <a:chExt cx="0" cy="0"/>
        </a:xfrm>
      </p:grpSpPr>
      <p:sp>
        <p:nvSpPr>
          <p:cNvPr id="404" name="Google Shape;404;p36"/>
          <p:cNvSpPr txBox="1">
            <a:spLocks noGrp="1"/>
          </p:cNvSpPr>
          <p:nvPr>
            <p:ph type="title"/>
          </p:nvPr>
        </p:nvSpPr>
        <p:spPr>
          <a:xfrm>
            <a:off x="1390547" y="445025"/>
            <a:ext cx="6563266"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Environmental and economic impact</a:t>
            </a:r>
            <a:endParaRPr dirty="0"/>
          </a:p>
        </p:txBody>
      </p:sp>
      <p:sp>
        <p:nvSpPr>
          <p:cNvPr id="402" name="Google Shape;402;p36"/>
          <p:cNvSpPr txBox="1">
            <a:spLocks noGrp="1"/>
          </p:cNvSpPr>
          <p:nvPr>
            <p:ph type="subTitle" idx="2"/>
          </p:nvPr>
        </p:nvSpPr>
        <p:spPr>
          <a:xfrm>
            <a:off x="680926" y="2571750"/>
            <a:ext cx="1881716" cy="106656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1200" dirty="0"/>
              <a:t>The year 2019 saw </a:t>
            </a:r>
            <a:r>
              <a:rPr lang="en" sz="1200" b="1" dirty="0"/>
              <a:t>€256 </a:t>
            </a:r>
            <a:r>
              <a:rPr lang="en-GB" sz="1200" b="1" dirty="0"/>
              <a:t>million</a:t>
            </a:r>
            <a:r>
              <a:rPr lang="en-GB" sz="1200" dirty="0"/>
              <a:t> issued in ecocheques by </a:t>
            </a:r>
            <a:r>
              <a:rPr lang="en-GB" sz="1200" b="1" dirty="0"/>
              <a:t>80 000 companies</a:t>
            </a:r>
            <a:r>
              <a:rPr lang="en-GB" sz="1200" dirty="0"/>
              <a:t> to </a:t>
            </a:r>
            <a:r>
              <a:rPr lang="en-GB" sz="1200" b="1" dirty="0"/>
              <a:t>1.85 million members of staff</a:t>
            </a:r>
            <a:r>
              <a:rPr lang="en-GB" sz="1200" dirty="0"/>
              <a:t>.</a:t>
            </a:r>
            <a:endParaRPr sz="1200" dirty="0"/>
          </a:p>
        </p:txBody>
      </p:sp>
      <p:sp>
        <p:nvSpPr>
          <p:cNvPr id="408" name="Google Shape;408;p36"/>
          <p:cNvSpPr/>
          <p:nvPr/>
        </p:nvSpPr>
        <p:spPr>
          <a:xfrm>
            <a:off x="5006327" y="156682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 name="Google Shape;409;p36"/>
          <p:cNvSpPr/>
          <p:nvPr/>
        </p:nvSpPr>
        <p:spPr>
          <a:xfrm>
            <a:off x="3181581" y="1577528"/>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 name="Google Shape;410;p36"/>
          <p:cNvSpPr/>
          <p:nvPr/>
        </p:nvSpPr>
        <p:spPr>
          <a:xfrm>
            <a:off x="7076568" y="156909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11" name="Google Shape;411;p36"/>
          <p:cNvGrpSpPr/>
          <p:nvPr/>
        </p:nvGrpSpPr>
        <p:grpSpPr>
          <a:xfrm>
            <a:off x="5156722" y="1715766"/>
            <a:ext cx="499833" cy="495005"/>
            <a:chOff x="5049725" y="1435050"/>
            <a:chExt cx="486550" cy="481850"/>
          </a:xfrm>
        </p:grpSpPr>
        <p:sp>
          <p:nvSpPr>
            <p:cNvPr id="412" name="Google Shape;412;p36"/>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413" name="Google Shape;413;p36"/>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414" name="Google Shape;414;p36"/>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415" name="Google Shape;415;p36"/>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grpSp>
      <p:grpSp>
        <p:nvGrpSpPr>
          <p:cNvPr id="416" name="Google Shape;416;p36"/>
          <p:cNvGrpSpPr/>
          <p:nvPr/>
        </p:nvGrpSpPr>
        <p:grpSpPr>
          <a:xfrm>
            <a:off x="3335328" y="1730070"/>
            <a:ext cx="494902" cy="495005"/>
            <a:chOff x="5049725" y="2027900"/>
            <a:chExt cx="481750" cy="481850"/>
          </a:xfrm>
        </p:grpSpPr>
        <p:sp>
          <p:nvSpPr>
            <p:cNvPr id="417" name="Google Shape;417;p36"/>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418" name="Google Shape;418;p36"/>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419" name="Google Shape;419;p36"/>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420" name="Google Shape;420;p36"/>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421" name="Google Shape;421;p36"/>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422" name="Google Shape;422;p36"/>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423" name="Google Shape;423;p36"/>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424" name="Google Shape;424;p36"/>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grpSp>
      <p:grpSp>
        <p:nvGrpSpPr>
          <p:cNvPr id="425" name="Google Shape;425;p36"/>
          <p:cNvGrpSpPr/>
          <p:nvPr/>
        </p:nvGrpSpPr>
        <p:grpSpPr>
          <a:xfrm>
            <a:off x="7228307" y="1721587"/>
            <a:ext cx="496905" cy="495005"/>
            <a:chOff x="898875" y="4399275"/>
            <a:chExt cx="483700" cy="481850"/>
          </a:xfrm>
        </p:grpSpPr>
        <p:sp>
          <p:nvSpPr>
            <p:cNvPr id="426" name="Google Shape;426;p36"/>
            <p:cNvSpPr/>
            <p:nvPr/>
          </p:nvSpPr>
          <p:spPr>
            <a:xfrm>
              <a:off x="992750" y="4642900"/>
              <a:ext cx="145300" cy="144100"/>
            </a:xfrm>
            <a:custGeom>
              <a:avLst/>
              <a:gdLst/>
              <a:ahLst/>
              <a:cxnLst/>
              <a:rect l="l" t="t" r="r" b="b"/>
              <a:pathLst>
                <a:path w="5812" h="5764" extrusionOk="0">
                  <a:moveTo>
                    <a:pt x="994" y="0"/>
                  </a:moveTo>
                  <a:lnTo>
                    <a:pt x="988" y="12"/>
                  </a:lnTo>
                  <a:cubicBezTo>
                    <a:pt x="988" y="9"/>
                    <a:pt x="991" y="6"/>
                    <a:pt x="991" y="3"/>
                  </a:cubicBezTo>
                  <a:lnTo>
                    <a:pt x="991" y="3"/>
                  </a:lnTo>
                  <a:lnTo>
                    <a:pt x="979" y="27"/>
                  </a:lnTo>
                  <a:lnTo>
                    <a:pt x="108" y="1759"/>
                  </a:lnTo>
                  <a:cubicBezTo>
                    <a:pt x="0" y="1976"/>
                    <a:pt x="42" y="2241"/>
                    <a:pt x="214" y="2415"/>
                  </a:cubicBezTo>
                  <a:lnTo>
                    <a:pt x="3397" y="5598"/>
                  </a:lnTo>
                  <a:cubicBezTo>
                    <a:pt x="3506" y="5707"/>
                    <a:pt x="3649" y="5763"/>
                    <a:pt x="3795" y="5763"/>
                  </a:cubicBezTo>
                  <a:cubicBezTo>
                    <a:pt x="3883" y="5763"/>
                    <a:pt x="3971" y="5743"/>
                    <a:pt x="4053" y="5701"/>
                  </a:cubicBezTo>
                  <a:lnTo>
                    <a:pt x="5797" y="4827"/>
                  </a:lnTo>
                  <a:lnTo>
                    <a:pt x="5800" y="4824"/>
                  </a:lnTo>
                  <a:lnTo>
                    <a:pt x="5812" y="4818"/>
                  </a:lnTo>
                  <a:lnTo>
                    <a:pt x="9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427" name="Google Shape;427;p36"/>
            <p:cNvSpPr/>
            <p:nvPr/>
          </p:nvSpPr>
          <p:spPr>
            <a:xfrm>
              <a:off x="1138025" y="4763350"/>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428" name="Google Shape;428;p36"/>
            <p:cNvSpPr/>
            <p:nvPr/>
          </p:nvSpPr>
          <p:spPr>
            <a:xfrm>
              <a:off x="1269550" y="4399275"/>
              <a:ext cx="113025" cy="112125"/>
            </a:xfrm>
            <a:custGeom>
              <a:avLst/>
              <a:gdLst/>
              <a:ahLst/>
              <a:cxnLst/>
              <a:rect l="l" t="t" r="r" b="b"/>
              <a:pathLst>
                <a:path w="4521" h="4485" extrusionOk="0">
                  <a:moveTo>
                    <a:pt x="3066" y="1"/>
                  </a:moveTo>
                  <a:cubicBezTo>
                    <a:pt x="1947" y="1"/>
                    <a:pt x="938" y="82"/>
                    <a:pt x="0" y="239"/>
                  </a:cubicBezTo>
                  <a:lnTo>
                    <a:pt x="9" y="895"/>
                  </a:lnTo>
                  <a:cubicBezTo>
                    <a:pt x="34" y="2862"/>
                    <a:pt x="1623" y="4452"/>
                    <a:pt x="3590" y="4476"/>
                  </a:cubicBezTo>
                  <a:lnTo>
                    <a:pt x="4243" y="4485"/>
                  </a:lnTo>
                  <a:cubicBezTo>
                    <a:pt x="4439" y="3313"/>
                    <a:pt x="4520" y="2028"/>
                    <a:pt x="4469" y="561"/>
                  </a:cubicBezTo>
                  <a:cubicBezTo>
                    <a:pt x="4457" y="266"/>
                    <a:pt x="4219" y="28"/>
                    <a:pt x="3924" y="16"/>
                  </a:cubicBezTo>
                  <a:cubicBezTo>
                    <a:pt x="3631" y="6"/>
                    <a:pt x="3345" y="1"/>
                    <a:pt x="3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429" name="Google Shape;429;p36"/>
            <p:cNvSpPr/>
            <p:nvPr/>
          </p:nvSpPr>
          <p:spPr>
            <a:xfrm>
              <a:off x="1161975" y="4531175"/>
              <a:ext cx="91400" cy="84350"/>
            </a:xfrm>
            <a:custGeom>
              <a:avLst/>
              <a:gdLst/>
              <a:ahLst/>
              <a:cxnLst/>
              <a:rect l="l" t="t" r="r" b="b"/>
              <a:pathLst>
                <a:path w="3656" h="3374" extrusionOk="0">
                  <a:moveTo>
                    <a:pt x="1821" y="1"/>
                  </a:moveTo>
                  <a:cubicBezTo>
                    <a:pt x="1137" y="1"/>
                    <a:pt x="523" y="415"/>
                    <a:pt x="262" y="1046"/>
                  </a:cubicBezTo>
                  <a:cubicBezTo>
                    <a:pt x="0" y="1678"/>
                    <a:pt x="145" y="2410"/>
                    <a:pt x="633" y="2894"/>
                  </a:cubicBezTo>
                  <a:cubicBezTo>
                    <a:pt x="952" y="3214"/>
                    <a:pt x="1391" y="3373"/>
                    <a:pt x="1830" y="3373"/>
                  </a:cubicBezTo>
                  <a:cubicBezTo>
                    <a:pt x="2269" y="3373"/>
                    <a:pt x="2707" y="3214"/>
                    <a:pt x="3027" y="2894"/>
                  </a:cubicBezTo>
                  <a:cubicBezTo>
                    <a:pt x="3511" y="2410"/>
                    <a:pt x="3656" y="1681"/>
                    <a:pt x="3394" y="1046"/>
                  </a:cubicBezTo>
                  <a:cubicBezTo>
                    <a:pt x="3132" y="413"/>
                    <a:pt x="2515" y="1"/>
                    <a:pt x="1828" y="1"/>
                  </a:cubicBezTo>
                  <a:cubicBezTo>
                    <a:pt x="1826" y="1"/>
                    <a:pt x="1823" y="1"/>
                    <a:pt x="1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430" name="Google Shape;430;p36"/>
            <p:cNvSpPr/>
            <p:nvPr/>
          </p:nvSpPr>
          <p:spPr>
            <a:xfrm>
              <a:off x="1031050" y="4411100"/>
              <a:ext cx="338650" cy="338725"/>
            </a:xfrm>
            <a:custGeom>
              <a:avLst/>
              <a:gdLst/>
              <a:ahLst/>
              <a:cxnLst/>
              <a:rect l="l" t="t" r="r" b="b"/>
              <a:pathLst>
                <a:path w="13546" h="13549" extrusionOk="0">
                  <a:moveTo>
                    <a:pt x="7066" y="3673"/>
                  </a:moveTo>
                  <a:cubicBezTo>
                    <a:pt x="7800" y="3673"/>
                    <a:pt x="8522" y="3960"/>
                    <a:pt x="9062" y="4500"/>
                  </a:cubicBezTo>
                  <a:cubicBezTo>
                    <a:pt x="10170" y="5602"/>
                    <a:pt x="10170" y="7393"/>
                    <a:pt x="9062" y="8492"/>
                  </a:cubicBezTo>
                  <a:cubicBezTo>
                    <a:pt x="8522" y="9032"/>
                    <a:pt x="7800" y="9319"/>
                    <a:pt x="7066" y="9319"/>
                  </a:cubicBezTo>
                  <a:cubicBezTo>
                    <a:pt x="6702" y="9319"/>
                    <a:pt x="6334" y="9248"/>
                    <a:pt x="5984" y="9104"/>
                  </a:cubicBezTo>
                  <a:cubicBezTo>
                    <a:pt x="4930" y="8667"/>
                    <a:pt x="4244" y="7637"/>
                    <a:pt x="4244" y="6496"/>
                  </a:cubicBezTo>
                  <a:cubicBezTo>
                    <a:pt x="4244" y="5355"/>
                    <a:pt x="4930" y="4325"/>
                    <a:pt x="5984" y="3888"/>
                  </a:cubicBezTo>
                  <a:cubicBezTo>
                    <a:pt x="6334" y="3744"/>
                    <a:pt x="6702" y="3673"/>
                    <a:pt x="7066" y="3673"/>
                  </a:cubicBezTo>
                  <a:close/>
                  <a:moveTo>
                    <a:pt x="3868" y="9124"/>
                  </a:moveTo>
                  <a:cubicBezTo>
                    <a:pt x="4006" y="9124"/>
                    <a:pt x="4147" y="9176"/>
                    <a:pt x="4262" y="9290"/>
                  </a:cubicBezTo>
                  <a:cubicBezTo>
                    <a:pt x="4481" y="9510"/>
                    <a:pt x="4481" y="9869"/>
                    <a:pt x="4262" y="10088"/>
                  </a:cubicBezTo>
                  <a:cubicBezTo>
                    <a:pt x="4147" y="10204"/>
                    <a:pt x="4005" y="10255"/>
                    <a:pt x="3866" y="10255"/>
                  </a:cubicBezTo>
                  <a:cubicBezTo>
                    <a:pt x="3576" y="10255"/>
                    <a:pt x="3298" y="10031"/>
                    <a:pt x="3298" y="9691"/>
                  </a:cubicBezTo>
                  <a:cubicBezTo>
                    <a:pt x="3298" y="9350"/>
                    <a:pt x="3577" y="9124"/>
                    <a:pt x="3868" y="9124"/>
                  </a:cubicBezTo>
                  <a:close/>
                  <a:moveTo>
                    <a:pt x="8414" y="1"/>
                  </a:moveTo>
                  <a:cubicBezTo>
                    <a:pt x="6466" y="507"/>
                    <a:pt x="4888" y="1425"/>
                    <a:pt x="3518" y="2846"/>
                  </a:cubicBezTo>
                  <a:cubicBezTo>
                    <a:pt x="2169" y="4244"/>
                    <a:pt x="1000" y="6282"/>
                    <a:pt x="1" y="8212"/>
                  </a:cubicBezTo>
                  <a:lnTo>
                    <a:pt x="5337" y="13548"/>
                  </a:lnTo>
                  <a:cubicBezTo>
                    <a:pt x="7267" y="12549"/>
                    <a:pt x="9309" y="11380"/>
                    <a:pt x="10706" y="10031"/>
                  </a:cubicBezTo>
                  <a:cubicBezTo>
                    <a:pt x="12124" y="8664"/>
                    <a:pt x="13039" y="7086"/>
                    <a:pt x="13545" y="5138"/>
                  </a:cubicBezTo>
                  <a:lnTo>
                    <a:pt x="13112" y="5129"/>
                  </a:lnTo>
                  <a:cubicBezTo>
                    <a:pt x="10534" y="5099"/>
                    <a:pt x="8453" y="3015"/>
                    <a:pt x="8420" y="440"/>
                  </a:cubicBezTo>
                  <a:lnTo>
                    <a:pt x="84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431" name="Google Shape;431;p36"/>
            <p:cNvSpPr/>
            <p:nvPr/>
          </p:nvSpPr>
          <p:spPr>
            <a:xfrm>
              <a:off x="1130500" y="4740450"/>
              <a:ext cx="108950" cy="111250"/>
            </a:xfrm>
            <a:custGeom>
              <a:avLst/>
              <a:gdLst/>
              <a:ahLst/>
              <a:cxnLst/>
              <a:rect l="l" t="t" r="r" b="b"/>
              <a:pathLst>
                <a:path w="4358" h="4450" extrusionOk="0">
                  <a:moveTo>
                    <a:pt x="4358" y="1"/>
                  </a:moveTo>
                  <a:lnTo>
                    <a:pt x="4358" y="1"/>
                  </a:lnTo>
                  <a:cubicBezTo>
                    <a:pt x="2906" y="877"/>
                    <a:pt x="1437" y="1609"/>
                    <a:pt x="1" y="2332"/>
                  </a:cubicBezTo>
                  <a:cubicBezTo>
                    <a:pt x="58" y="3090"/>
                    <a:pt x="112" y="3789"/>
                    <a:pt x="118" y="3882"/>
                  </a:cubicBezTo>
                  <a:cubicBezTo>
                    <a:pt x="118" y="4211"/>
                    <a:pt x="387" y="4450"/>
                    <a:pt x="683" y="4450"/>
                  </a:cubicBezTo>
                  <a:cubicBezTo>
                    <a:pt x="767" y="4450"/>
                    <a:pt x="854" y="4430"/>
                    <a:pt x="937" y="4388"/>
                  </a:cubicBezTo>
                  <a:cubicBezTo>
                    <a:pt x="1039" y="4295"/>
                    <a:pt x="3858" y="3208"/>
                    <a:pt x="4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432" name="Google Shape;432;p36"/>
            <p:cNvSpPr/>
            <p:nvPr/>
          </p:nvSpPr>
          <p:spPr>
            <a:xfrm>
              <a:off x="927325" y="4539825"/>
              <a:ext cx="114150" cy="109800"/>
            </a:xfrm>
            <a:custGeom>
              <a:avLst/>
              <a:gdLst/>
              <a:ahLst/>
              <a:cxnLst/>
              <a:rect l="l" t="t" r="r" b="b"/>
              <a:pathLst>
                <a:path w="4566" h="4392" extrusionOk="0">
                  <a:moveTo>
                    <a:pt x="4565" y="1"/>
                  </a:moveTo>
                  <a:lnTo>
                    <a:pt x="4565" y="1"/>
                  </a:lnTo>
                  <a:cubicBezTo>
                    <a:pt x="1268" y="459"/>
                    <a:pt x="184" y="3334"/>
                    <a:pt x="91" y="3437"/>
                  </a:cubicBezTo>
                  <a:cubicBezTo>
                    <a:pt x="0" y="3611"/>
                    <a:pt x="9" y="3822"/>
                    <a:pt x="112" y="3988"/>
                  </a:cubicBezTo>
                  <a:cubicBezTo>
                    <a:pt x="295" y="4286"/>
                    <a:pt x="606" y="4232"/>
                    <a:pt x="723" y="4256"/>
                  </a:cubicBezTo>
                  <a:lnTo>
                    <a:pt x="2214" y="4391"/>
                  </a:lnTo>
                  <a:cubicBezTo>
                    <a:pt x="2945" y="2928"/>
                    <a:pt x="3680" y="1458"/>
                    <a:pt x="45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433" name="Google Shape;433;p36"/>
            <p:cNvSpPr/>
            <p:nvPr/>
          </p:nvSpPr>
          <p:spPr>
            <a:xfrm>
              <a:off x="898875" y="4711550"/>
              <a:ext cx="170825" cy="169575"/>
            </a:xfrm>
            <a:custGeom>
              <a:avLst/>
              <a:gdLst/>
              <a:ahLst/>
              <a:cxnLst/>
              <a:rect l="l" t="t" r="r" b="b"/>
              <a:pathLst>
                <a:path w="6833" h="6783" extrusionOk="0">
                  <a:moveTo>
                    <a:pt x="2846" y="1"/>
                  </a:moveTo>
                  <a:cubicBezTo>
                    <a:pt x="1747" y="1052"/>
                    <a:pt x="503" y="4602"/>
                    <a:pt x="63" y="6050"/>
                  </a:cubicBezTo>
                  <a:cubicBezTo>
                    <a:pt x="0" y="6252"/>
                    <a:pt x="54" y="6469"/>
                    <a:pt x="202" y="6616"/>
                  </a:cubicBezTo>
                  <a:cubicBezTo>
                    <a:pt x="309" y="6724"/>
                    <a:pt x="454" y="6782"/>
                    <a:pt x="602" y="6782"/>
                  </a:cubicBezTo>
                  <a:cubicBezTo>
                    <a:pt x="656" y="6782"/>
                    <a:pt x="711" y="6774"/>
                    <a:pt x="765" y="6758"/>
                  </a:cubicBezTo>
                  <a:cubicBezTo>
                    <a:pt x="2225" y="6318"/>
                    <a:pt x="5782" y="5084"/>
                    <a:pt x="6833" y="3981"/>
                  </a:cubicBezTo>
                  <a:cubicBezTo>
                    <a:pt x="6655" y="3900"/>
                    <a:pt x="6492" y="3789"/>
                    <a:pt x="6354" y="3650"/>
                  </a:cubicBezTo>
                  <a:lnTo>
                    <a:pt x="5167" y="2464"/>
                  </a:lnTo>
                  <a:lnTo>
                    <a:pt x="4767" y="2861"/>
                  </a:lnTo>
                  <a:cubicBezTo>
                    <a:pt x="4658" y="2967"/>
                    <a:pt x="4517" y="3020"/>
                    <a:pt x="4375" y="3020"/>
                  </a:cubicBezTo>
                  <a:cubicBezTo>
                    <a:pt x="4231" y="3020"/>
                    <a:pt x="4086" y="2965"/>
                    <a:pt x="3975" y="2855"/>
                  </a:cubicBezTo>
                  <a:cubicBezTo>
                    <a:pt x="3758" y="2638"/>
                    <a:pt x="3755" y="2286"/>
                    <a:pt x="3969" y="2063"/>
                  </a:cubicBezTo>
                  <a:lnTo>
                    <a:pt x="4369" y="1663"/>
                  </a:lnTo>
                  <a:lnTo>
                    <a:pt x="3171" y="464"/>
                  </a:lnTo>
                  <a:cubicBezTo>
                    <a:pt x="3035" y="329"/>
                    <a:pt x="2927" y="172"/>
                    <a:pt x="2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grpSp>
      <p:sp>
        <p:nvSpPr>
          <p:cNvPr id="4" name="Google Shape;532;p42">
            <a:extLst>
              <a:ext uri="{FF2B5EF4-FFF2-40B4-BE49-F238E27FC236}">
                <a16:creationId xmlns:a16="http://schemas.microsoft.com/office/drawing/2014/main" id="{25ED6147-4B11-48B0-9A63-C0D27A3B2EFB}"/>
              </a:ext>
            </a:extLst>
          </p:cNvPr>
          <p:cNvSpPr/>
          <p:nvPr/>
        </p:nvSpPr>
        <p:spPr>
          <a:xfrm>
            <a:off x="1217222" y="1578141"/>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 name="Google Shape;546;p42">
            <a:extLst>
              <a:ext uri="{FF2B5EF4-FFF2-40B4-BE49-F238E27FC236}">
                <a16:creationId xmlns:a16="http://schemas.microsoft.com/office/drawing/2014/main" id="{A7A7A563-4D2A-4605-B309-5B970831932E}"/>
              </a:ext>
            </a:extLst>
          </p:cNvPr>
          <p:cNvSpPr/>
          <p:nvPr/>
        </p:nvSpPr>
        <p:spPr>
          <a:xfrm>
            <a:off x="1387835" y="1756071"/>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32" name="Google Shape;402;p36">
            <a:extLst>
              <a:ext uri="{FF2B5EF4-FFF2-40B4-BE49-F238E27FC236}">
                <a16:creationId xmlns:a16="http://schemas.microsoft.com/office/drawing/2014/main" id="{DF23A498-3317-4713-8BE7-912DAE74F87A}"/>
              </a:ext>
            </a:extLst>
          </p:cNvPr>
          <p:cNvSpPr txBox="1">
            <a:spLocks/>
          </p:cNvSpPr>
          <p:nvPr/>
        </p:nvSpPr>
        <p:spPr>
          <a:xfrm>
            <a:off x="2638504" y="2571750"/>
            <a:ext cx="1881716" cy="14288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1pPr>
            <a:lvl2pPr marL="914400" marR="0" lvl="1"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2pPr>
            <a:lvl3pPr marL="1371600" marR="0" lvl="2"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3pPr>
            <a:lvl4pPr marL="1828800" marR="0" lvl="3"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4pPr>
            <a:lvl5pPr marL="2286000" marR="0" lvl="4"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5pPr>
            <a:lvl6pPr marL="2743200" marR="0" lvl="5"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6pPr>
            <a:lvl7pPr marL="3200400" marR="0" lvl="6"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7pPr>
            <a:lvl8pPr marL="3657600" marR="0" lvl="7"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8pPr>
            <a:lvl9pPr marL="4114800" marR="0" lvl="8"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9pPr>
          </a:lstStyle>
          <a:p>
            <a:pPr marL="0" indent="0"/>
            <a:r>
              <a:rPr lang="nl-NL" sz="1200" dirty="0"/>
              <a:t>Use of ecocheques in 2019 is estimated to have led to savings in CO2 emissions equal to the </a:t>
            </a:r>
            <a:r>
              <a:rPr lang="nl-NL" sz="1200" b="1" dirty="0"/>
              <a:t>yearly emissions of 22 573 Belgians</a:t>
            </a:r>
            <a:r>
              <a:rPr lang="nl-NL" sz="1200" dirty="0"/>
              <a:t>, or </a:t>
            </a:r>
            <a:r>
              <a:rPr lang="nl-NL" sz="1200" b="1" dirty="0"/>
              <a:t>0.23% of the national total</a:t>
            </a:r>
            <a:r>
              <a:rPr lang="nl-NL" sz="1200" dirty="0"/>
              <a:t>.</a:t>
            </a:r>
            <a:endParaRPr lang="en-GB" sz="1200" dirty="0"/>
          </a:p>
        </p:txBody>
      </p:sp>
      <p:sp>
        <p:nvSpPr>
          <p:cNvPr id="33" name="Google Shape;402;p36">
            <a:extLst>
              <a:ext uri="{FF2B5EF4-FFF2-40B4-BE49-F238E27FC236}">
                <a16:creationId xmlns:a16="http://schemas.microsoft.com/office/drawing/2014/main" id="{A325003C-A5B6-49B7-9114-9F652EB44DD3}"/>
              </a:ext>
            </a:extLst>
          </p:cNvPr>
          <p:cNvSpPr txBox="1">
            <a:spLocks/>
          </p:cNvSpPr>
          <p:nvPr/>
        </p:nvSpPr>
        <p:spPr>
          <a:xfrm>
            <a:off x="6557732" y="2607594"/>
            <a:ext cx="1881716" cy="16780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1pPr>
            <a:lvl2pPr marL="914400" marR="0" lvl="1"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2pPr>
            <a:lvl3pPr marL="1371600" marR="0" lvl="2"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3pPr>
            <a:lvl4pPr marL="1828800" marR="0" lvl="3"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4pPr>
            <a:lvl5pPr marL="2286000" marR="0" lvl="4"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5pPr>
            <a:lvl6pPr marL="2743200" marR="0" lvl="5"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6pPr>
            <a:lvl7pPr marL="3200400" marR="0" lvl="6"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7pPr>
            <a:lvl8pPr marL="3657600" marR="0" lvl="7"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8pPr>
            <a:lvl9pPr marL="4114800" marR="0" lvl="8"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9pPr>
          </a:lstStyle>
          <a:p>
            <a:pPr marL="0" indent="0"/>
            <a:r>
              <a:rPr lang="nb-NO" sz="1200" dirty="0"/>
              <a:t>Ecocheques have the effect of </a:t>
            </a:r>
            <a:r>
              <a:rPr lang="nb-NO" sz="1200" b="1" dirty="0"/>
              <a:t>channeling consumer spending </a:t>
            </a:r>
            <a:r>
              <a:rPr lang="nb-NO" sz="1200" dirty="0"/>
              <a:t>to ecological and sustainable companies and sectors. This in turn </a:t>
            </a:r>
            <a:r>
              <a:rPr lang="nb-NO" sz="1200" b="1" dirty="0"/>
              <a:t>creates profits and new jobs</a:t>
            </a:r>
            <a:r>
              <a:rPr lang="nb-NO" sz="1200" dirty="0"/>
              <a:t> in those green companies/sectors.</a:t>
            </a:r>
            <a:endParaRPr lang="en-GB" sz="1200" dirty="0"/>
          </a:p>
        </p:txBody>
      </p:sp>
      <p:sp>
        <p:nvSpPr>
          <p:cNvPr id="34" name="Google Shape;402;p36">
            <a:extLst>
              <a:ext uri="{FF2B5EF4-FFF2-40B4-BE49-F238E27FC236}">
                <a16:creationId xmlns:a16="http://schemas.microsoft.com/office/drawing/2014/main" id="{9967D33D-02F4-44BB-8396-0090DA9005F0}"/>
              </a:ext>
            </a:extLst>
          </p:cNvPr>
          <p:cNvSpPr txBox="1">
            <a:spLocks/>
          </p:cNvSpPr>
          <p:nvPr/>
        </p:nvSpPr>
        <p:spPr>
          <a:xfrm>
            <a:off x="4520220" y="2610285"/>
            <a:ext cx="1881716" cy="9894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1pPr>
            <a:lvl2pPr marL="914400" marR="0" lvl="1"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2pPr>
            <a:lvl3pPr marL="1371600" marR="0" lvl="2"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3pPr>
            <a:lvl4pPr marL="1828800" marR="0" lvl="3"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4pPr>
            <a:lvl5pPr marL="2286000" marR="0" lvl="4"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5pPr>
            <a:lvl6pPr marL="2743200" marR="0" lvl="5"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6pPr>
            <a:lvl7pPr marL="3200400" marR="0" lvl="6"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7pPr>
            <a:lvl8pPr marL="3657600" marR="0" lvl="7"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8pPr>
            <a:lvl9pPr marL="4114800" marR="0" lvl="8"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9pPr>
          </a:lstStyle>
          <a:p>
            <a:pPr marL="0" indent="0"/>
            <a:r>
              <a:rPr lang="nl-NL" sz="1200" dirty="0"/>
              <a:t> </a:t>
            </a:r>
            <a:r>
              <a:rPr lang="nl-NL" sz="1200" b="1" dirty="0"/>
              <a:t>41%</a:t>
            </a:r>
            <a:r>
              <a:rPr lang="nl-NL" sz="1200" dirty="0"/>
              <a:t> of ecocheques are spent in </a:t>
            </a:r>
            <a:r>
              <a:rPr lang="nl-NL" sz="1200" b="1" dirty="0"/>
              <a:t>local shops</a:t>
            </a:r>
            <a:r>
              <a:rPr lang="nl-NL" sz="1200" dirty="0"/>
              <a:t>, </a:t>
            </a:r>
            <a:r>
              <a:rPr lang="nl-NL" sz="1200" b="1" dirty="0"/>
              <a:t>49%</a:t>
            </a:r>
            <a:r>
              <a:rPr lang="nl-NL" sz="1200" dirty="0"/>
              <a:t> in </a:t>
            </a:r>
            <a:r>
              <a:rPr lang="nl-NL" sz="1200" b="1" dirty="0"/>
              <a:t>specialist businesses</a:t>
            </a:r>
            <a:r>
              <a:rPr lang="nl-NL" sz="1200" dirty="0"/>
              <a:t>, and only10% in supermarkets.</a:t>
            </a:r>
            <a:endParaRPr lang="en-GB" sz="1200" dirty="0"/>
          </a:p>
        </p:txBody>
      </p:sp>
      <p:sp>
        <p:nvSpPr>
          <p:cNvPr id="2" name="TextBox 1">
            <a:extLst>
              <a:ext uri="{FF2B5EF4-FFF2-40B4-BE49-F238E27FC236}">
                <a16:creationId xmlns:a16="http://schemas.microsoft.com/office/drawing/2014/main" id="{FB2E914A-689C-44DB-9BB9-E7F6C9FD1D8C}"/>
              </a:ext>
            </a:extLst>
          </p:cNvPr>
          <p:cNvSpPr txBox="1"/>
          <p:nvPr/>
        </p:nvSpPr>
        <p:spPr>
          <a:xfrm>
            <a:off x="900113" y="4400685"/>
            <a:ext cx="3620107" cy="246221"/>
          </a:xfrm>
          <a:prstGeom prst="rect">
            <a:avLst/>
          </a:prstGeom>
          <a:noFill/>
        </p:spPr>
        <p:txBody>
          <a:bodyPr wrap="square" rtlCol="0">
            <a:spAutoFit/>
          </a:bodyPr>
          <a:lstStyle/>
          <a:p>
            <a:pPr algn="ctr"/>
            <a:r>
              <a:rPr lang="en-GB" sz="1000" dirty="0">
                <a:latin typeface="Questrial" panose="020B0604020202020204" charset="0"/>
              </a:rPr>
              <a:t>(</a:t>
            </a:r>
            <a:r>
              <a:rPr lang="en-GB" sz="1000" dirty="0" err="1">
                <a:latin typeface="Questrial" panose="020B0604020202020204" charset="0"/>
              </a:rPr>
              <a:t>Ecocheque</a:t>
            </a:r>
            <a:r>
              <a:rPr lang="en-GB" sz="1000" dirty="0">
                <a:latin typeface="Questrial" panose="020B0604020202020204" charset="0"/>
              </a:rPr>
              <a:t> | VIA, 2020)</a:t>
            </a:r>
          </a:p>
        </p:txBody>
      </p:sp>
      <p:sp>
        <p:nvSpPr>
          <p:cNvPr id="36" name="TextBox 35">
            <a:extLst>
              <a:ext uri="{FF2B5EF4-FFF2-40B4-BE49-F238E27FC236}">
                <a16:creationId xmlns:a16="http://schemas.microsoft.com/office/drawing/2014/main" id="{9549F880-54E4-4F96-A476-580A899AAC69}"/>
              </a:ext>
            </a:extLst>
          </p:cNvPr>
          <p:cNvSpPr txBox="1"/>
          <p:nvPr/>
        </p:nvSpPr>
        <p:spPr>
          <a:xfrm>
            <a:off x="4572000" y="4400686"/>
            <a:ext cx="3867448" cy="246221"/>
          </a:xfrm>
          <a:prstGeom prst="rect">
            <a:avLst/>
          </a:prstGeom>
          <a:noFill/>
        </p:spPr>
        <p:txBody>
          <a:bodyPr wrap="square" rtlCol="0">
            <a:spAutoFit/>
          </a:bodyPr>
          <a:lstStyle/>
          <a:p>
            <a:pPr algn="ctr"/>
            <a:r>
              <a:rPr lang="en-GB" sz="1000" dirty="0">
                <a:latin typeface="Questrial" panose="020B0604020202020204" charset="0"/>
              </a:rPr>
              <a:t>(</a:t>
            </a:r>
            <a:r>
              <a:rPr lang="en-GB" sz="1000" dirty="0" err="1">
                <a:latin typeface="Questrial" panose="020B0604020202020204" charset="0"/>
              </a:rPr>
              <a:t>Tondreau</a:t>
            </a:r>
            <a:r>
              <a:rPr lang="en-GB" sz="1000" dirty="0">
                <a:latin typeface="Questrial" panose="020B0604020202020204" charset="0"/>
              </a:rPr>
              <a:t>, 2017)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895"/>
        <p:cNvGrpSpPr/>
        <p:nvPr/>
      </p:nvGrpSpPr>
      <p:grpSpPr>
        <a:xfrm>
          <a:off x="0" y="0"/>
          <a:ext cx="0" cy="0"/>
          <a:chOff x="0" y="0"/>
          <a:chExt cx="0" cy="0"/>
        </a:xfrm>
      </p:grpSpPr>
      <p:sp>
        <p:nvSpPr>
          <p:cNvPr id="896" name="Google Shape;896;p58"/>
          <p:cNvSpPr txBox="1">
            <a:spLocks noGrp="1"/>
          </p:cNvSpPr>
          <p:nvPr>
            <p:ph type="title"/>
          </p:nvPr>
        </p:nvSpPr>
        <p:spPr>
          <a:xfrm>
            <a:off x="747000" y="533803"/>
            <a:ext cx="7650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a:t>
            </a:r>
            <a:r>
              <a:rPr lang="es-ES" dirty="0"/>
              <a:t>ferences and useful info</a:t>
            </a:r>
            <a:endParaRPr dirty="0"/>
          </a:p>
        </p:txBody>
      </p:sp>
      <p:sp>
        <p:nvSpPr>
          <p:cNvPr id="897" name="Google Shape;897;p58"/>
          <p:cNvSpPr txBox="1">
            <a:spLocks noGrp="1"/>
          </p:cNvSpPr>
          <p:nvPr>
            <p:ph type="body" idx="1"/>
          </p:nvPr>
        </p:nvSpPr>
        <p:spPr>
          <a:xfrm>
            <a:off x="1006365" y="698975"/>
            <a:ext cx="7059168" cy="3811322"/>
          </a:xfrm>
          <a:prstGeom prst="rect">
            <a:avLst/>
          </a:prstGeom>
        </p:spPr>
        <p:txBody>
          <a:bodyPr spcFirstLastPara="1" wrap="square" lIns="91425" tIns="91425" rIns="91425" bIns="91425" anchor="ctr" anchorCtr="0">
            <a:noAutofit/>
          </a:bodyPr>
          <a:lstStyle/>
          <a:p>
            <a:pPr marL="0" lvl="0" indent="0" algn="ctr" rtl="0">
              <a:lnSpc>
                <a:spcPct val="150000"/>
              </a:lnSpc>
              <a:spcBef>
                <a:spcPts val="800"/>
              </a:spcBef>
              <a:spcAft>
                <a:spcPts val="0"/>
              </a:spcAft>
              <a:buNone/>
            </a:pPr>
            <a:r>
              <a:rPr lang="es-ES" sz="1200" dirty="0">
                <a:solidFill>
                  <a:schemeClr val="dk1"/>
                </a:solidFill>
                <a:latin typeface="Montserrat Black"/>
                <a:ea typeface="Montserrat Black"/>
                <a:cs typeface="Montserrat Black"/>
                <a:sym typeface="Montserrat Black"/>
              </a:rPr>
              <a:t>References</a:t>
            </a:r>
            <a:r>
              <a:rPr lang="en" sz="1200" dirty="0">
                <a:solidFill>
                  <a:schemeClr val="dk1"/>
                </a:solidFill>
                <a:latin typeface="Montserrat Black"/>
                <a:ea typeface="Montserrat Black"/>
                <a:cs typeface="Montserrat Black"/>
                <a:sym typeface="Montserrat Black"/>
              </a:rPr>
              <a:t>:</a:t>
            </a:r>
            <a:endParaRPr sz="1200" dirty="0">
              <a:solidFill>
                <a:schemeClr val="dk1"/>
              </a:solidFill>
              <a:latin typeface="Montserrat Black"/>
              <a:ea typeface="Montserrat Black"/>
              <a:cs typeface="Montserrat Black"/>
              <a:sym typeface="Montserrat Black"/>
            </a:endParaRPr>
          </a:p>
          <a:p>
            <a:pPr marL="228600" lvl="0" algn="just">
              <a:buClr>
                <a:schemeClr val="accent4"/>
              </a:buClr>
            </a:pPr>
            <a:r>
              <a:rPr lang="en-GB" sz="1050" dirty="0">
                <a:solidFill>
                  <a:schemeClr val="bg1">
                    <a:lumMod val="25000"/>
                  </a:schemeClr>
                </a:solidFill>
                <a:uFill>
                  <a:noFill/>
                </a:uFill>
              </a:rPr>
              <a:t>Myecocheques.be. 2020. </a:t>
            </a:r>
            <a:r>
              <a:rPr lang="en-GB" sz="1050" dirty="0" err="1">
                <a:solidFill>
                  <a:schemeClr val="bg1">
                    <a:lumMod val="25000"/>
                  </a:schemeClr>
                </a:solidFill>
                <a:uFill>
                  <a:noFill/>
                </a:uFill>
              </a:rPr>
              <a:t>Myecocheques</a:t>
            </a:r>
            <a:r>
              <a:rPr lang="en-GB" sz="1050" dirty="0">
                <a:solidFill>
                  <a:schemeClr val="bg1">
                    <a:lumMod val="25000"/>
                  </a:schemeClr>
                </a:solidFill>
                <a:uFill>
                  <a:noFill/>
                </a:uFill>
              </a:rPr>
              <a:t>. [online] Available at: &lt;https://www.myecocheques.be/&gt; [Accessed 26 October 2020];</a:t>
            </a:r>
          </a:p>
          <a:p>
            <a:pPr marL="228600" lvl="0" algn="just">
              <a:buClr>
                <a:schemeClr val="accent4"/>
              </a:buClr>
            </a:pPr>
            <a:r>
              <a:rPr lang="en-GB" sz="1050" dirty="0">
                <a:solidFill>
                  <a:schemeClr val="bg1">
                    <a:lumMod val="25000"/>
                  </a:schemeClr>
                </a:solidFill>
                <a:uFill>
                  <a:noFill/>
                </a:uFill>
              </a:rPr>
              <a:t>Circulareconomy.europa.eu. 2021. Eco-Vouchers Encourage Sustainable Consumption, Including Second-Hand And Refurbished Goods | European Circular Economy Stakeholder Platform. [online] Available at: &lt;https://circulareconomy.europa.eu/platform/en/good-practices/eco-vouchers-encourage-sustainable-consumption-including-second-hand-and-refurbished-goods&gt; [Accessed 12 January 2021].</a:t>
            </a:r>
          </a:p>
          <a:p>
            <a:pPr marL="228600" lvl="0" algn="just">
              <a:buClr>
                <a:schemeClr val="accent4"/>
              </a:buClr>
            </a:pPr>
            <a:r>
              <a:rPr lang="en-GB" sz="1050" dirty="0">
                <a:solidFill>
                  <a:schemeClr val="bg1">
                    <a:lumMod val="25000"/>
                  </a:schemeClr>
                </a:solidFill>
              </a:rPr>
              <a:t>Viabelgium.be. 2020. </a:t>
            </a:r>
            <a:r>
              <a:rPr lang="en-GB" sz="1050" dirty="0" err="1">
                <a:solidFill>
                  <a:schemeClr val="bg1">
                    <a:lumMod val="25000"/>
                  </a:schemeClr>
                </a:solidFill>
              </a:rPr>
              <a:t>Ecocheque</a:t>
            </a:r>
            <a:r>
              <a:rPr lang="en-GB" sz="1050" dirty="0">
                <a:solidFill>
                  <a:schemeClr val="bg1">
                    <a:lumMod val="25000"/>
                  </a:schemeClr>
                </a:solidFill>
              </a:rPr>
              <a:t> | Voucher Issuers Association Belgium. [online] Available at: &lt;http://www.viabelgium.be/nl/les-principaux-produits-nl/ecocheque/index.html&gt; [Accessed 1 December 2020];</a:t>
            </a:r>
          </a:p>
          <a:p>
            <a:pPr marL="228600" lvl="0" algn="just">
              <a:buClr>
                <a:schemeClr val="accent4"/>
              </a:buClr>
            </a:pPr>
            <a:r>
              <a:rPr lang="es-ES" sz="1050" dirty="0" err="1">
                <a:solidFill>
                  <a:schemeClr val="bg1">
                    <a:lumMod val="25000"/>
                  </a:schemeClr>
                </a:solidFill>
              </a:rPr>
              <a:t>Tondreau</a:t>
            </a:r>
            <a:r>
              <a:rPr lang="es-ES" sz="1050" dirty="0">
                <a:solidFill>
                  <a:schemeClr val="bg1">
                    <a:lumMod val="25000"/>
                  </a:schemeClr>
                </a:solidFill>
              </a:rPr>
              <a:t>, </a:t>
            </a:r>
            <a:r>
              <a:rPr lang="es-ES" sz="1050" dirty="0" err="1">
                <a:solidFill>
                  <a:schemeClr val="bg1">
                    <a:lumMod val="25000"/>
                  </a:schemeClr>
                </a:solidFill>
              </a:rPr>
              <a:t>Grégoire</a:t>
            </a:r>
            <a:r>
              <a:rPr lang="es-ES" sz="1050" dirty="0">
                <a:solidFill>
                  <a:schemeClr val="bg1">
                    <a:lumMod val="25000"/>
                  </a:schemeClr>
                </a:solidFill>
              </a:rPr>
              <a:t>, 2017. De </a:t>
            </a:r>
            <a:r>
              <a:rPr lang="es-ES" sz="1050" dirty="0" err="1">
                <a:solidFill>
                  <a:schemeClr val="bg1">
                    <a:lumMod val="25000"/>
                  </a:schemeClr>
                </a:solidFill>
              </a:rPr>
              <a:t>Voordelen</a:t>
            </a:r>
            <a:r>
              <a:rPr lang="es-ES" sz="1050" dirty="0">
                <a:solidFill>
                  <a:schemeClr val="bg1">
                    <a:lumMod val="25000"/>
                  </a:schemeClr>
                </a:solidFill>
              </a:rPr>
              <a:t> Van </a:t>
            </a:r>
            <a:r>
              <a:rPr lang="es-ES" sz="1050" dirty="0" err="1">
                <a:solidFill>
                  <a:schemeClr val="bg1">
                    <a:lumMod val="25000"/>
                  </a:schemeClr>
                </a:solidFill>
              </a:rPr>
              <a:t>Het</a:t>
            </a:r>
            <a:r>
              <a:rPr lang="es-ES" sz="1050" dirty="0">
                <a:solidFill>
                  <a:schemeClr val="bg1">
                    <a:lumMod val="25000"/>
                  </a:schemeClr>
                </a:solidFill>
              </a:rPr>
              <a:t> </a:t>
            </a:r>
            <a:r>
              <a:rPr lang="es-ES" sz="1050" dirty="0" err="1">
                <a:solidFill>
                  <a:schemeClr val="bg1">
                    <a:lumMod val="25000"/>
                  </a:schemeClr>
                </a:solidFill>
              </a:rPr>
              <a:t>Systeem</a:t>
            </a:r>
            <a:r>
              <a:rPr lang="es-ES" sz="1050" dirty="0">
                <a:solidFill>
                  <a:schemeClr val="bg1">
                    <a:lumMod val="25000"/>
                  </a:schemeClr>
                </a:solidFill>
              </a:rPr>
              <a:t> Van Ecocheques T.O.V. </a:t>
            </a:r>
            <a:r>
              <a:rPr lang="es-ES" sz="1050" dirty="0" err="1">
                <a:solidFill>
                  <a:schemeClr val="bg1">
                    <a:lumMod val="25000"/>
                  </a:schemeClr>
                </a:solidFill>
              </a:rPr>
              <a:t>Een</a:t>
            </a:r>
            <a:r>
              <a:rPr lang="es-ES" sz="1050" dirty="0">
                <a:solidFill>
                  <a:schemeClr val="bg1">
                    <a:lumMod val="25000"/>
                  </a:schemeClr>
                </a:solidFill>
              </a:rPr>
              <a:t> </a:t>
            </a:r>
            <a:r>
              <a:rPr lang="es-ES" sz="1050" dirty="0" err="1">
                <a:solidFill>
                  <a:schemeClr val="bg1">
                    <a:lumMod val="25000"/>
                  </a:schemeClr>
                </a:solidFill>
              </a:rPr>
              <a:t>Netto-Equivalent</a:t>
            </a:r>
            <a:r>
              <a:rPr lang="es-ES" sz="1050" dirty="0">
                <a:solidFill>
                  <a:schemeClr val="bg1">
                    <a:lumMod val="25000"/>
                  </a:schemeClr>
                </a:solidFill>
              </a:rPr>
              <a:t>. [online] Viabelgium.be. </a:t>
            </a:r>
            <a:r>
              <a:rPr lang="es-ES" sz="1050" dirty="0" err="1">
                <a:solidFill>
                  <a:schemeClr val="bg1">
                    <a:lumMod val="25000"/>
                  </a:schemeClr>
                </a:solidFill>
              </a:rPr>
              <a:t>Available</a:t>
            </a:r>
            <a:r>
              <a:rPr lang="es-ES" sz="1050" dirty="0">
                <a:solidFill>
                  <a:schemeClr val="bg1">
                    <a:lumMod val="25000"/>
                  </a:schemeClr>
                </a:solidFill>
              </a:rPr>
              <a:t> at: &lt;http://www.viabelgium.be/wp-content/uploads/2017/03/ecocheque-netto-equivalent-2017-nl.pdf&gt; [</a:t>
            </a:r>
            <a:r>
              <a:rPr lang="es-ES" sz="1050" dirty="0" err="1">
                <a:solidFill>
                  <a:schemeClr val="bg1">
                    <a:lumMod val="25000"/>
                  </a:schemeClr>
                </a:solidFill>
              </a:rPr>
              <a:t>Accessed</a:t>
            </a:r>
            <a:r>
              <a:rPr lang="es-ES" sz="1050" dirty="0">
                <a:solidFill>
                  <a:schemeClr val="bg1">
                    <a:lumMod val="25000"/>
                  </a:schemeClr>
                </a:solidFill>
              </a:rPr>
              <a:t> 1 </a:t>
            </a:r>
            <a:r>
              <a:rPr lang="es-ES" sz="1050" dirty="0" err="1">
                <a:solidFill>
                  <a:schemeClr val="bg1">
                    <a:lumMod val="25000"/>
                  </a:schemeClr>
                </a:solidFill>
              </a:rPr>
              <a:t>December</a:t>
            </a:r>
            <a:r>
              <a:rPr lang="es-ES" sz="1050" dirty="0">
                <a:solidFill>
                  <a:schemeClr val="bg1">
                    <a:lumMod val="25000"/>
                  </a:schemeClr>
                </a:solidFill>
              </a:rPr>
              <a:t> 2020].</a:t>
            </a:r>
          </a:p>
          <a:p>
            <a:pPr marL="0" lvl="0" indent="0">
              <a:buClr>
                <a:schemeClr val="accent4"/>
              </a:buClr>
              <a:buNone/>
            </a:pPr>
            <a:r>
              <a:rPr lang="en-GB" sz="1200" dirty="0">
                <a:solidFill>
                  <a:schemeClr val="dk1"/>
                </a:solidFill>
                <a:latin typeface="Montserrat Black"/>
                <a:ea typeface="Montserrat Black"/>
                <a:cs typeface="Montserrat Black"/>
                <a:sym typeface="Montserrat Black"/>
              </a:rPr>
              <a:t>Useful info:</a:t>
            </a:r>
          </a:p>
          <a:p>
            <a:pPr marL="0" lvl="0" indent="0" algn="ctr" rtl="0">
              <a:spcAft>
                <a:spcPts val="0"/>
              </a:spcAft>
              <a:buNone/>
            </a:pPr>
            <a:r>
              <a:rPr lang="en-US" sz="1200" u="sng" dirty="0">
                <a:solidFill>
                  <a:schemeClr val="bg1">
                    <a:lumMod val="25000"/>
                  </a:schemeClr>
                </a:solidFill>
                <a:latin typeface="Calibri" panose="020F0502020204030204" pitchFamily="34" charset="0"/>
                <a:ea typeface="Montserrat Black"/>
                <a:cs typeface="Montserrat Black"/>
                <a:sym typeface="Montserrat Black"/>
              </a:rPr>
              <a:t>http://www.myecocheques.be/</a:t>
            </a:r>
            <a:endParaRPr lang="en-GB" sz="1200" dirty="0">
              <a:solidFill>
                <a:schemeClr val="dk1"/>
              </a:solidFill>
              <a:latin typeface="Montserrat Black"/>
              <a:ea typeface="Montserrat Black"/>
              <a:cs typeface="Montserrat Black"/>
              <a:sym typeface="Montserrat Black"/>
            </a:endParaRPr>
          </a:p>
          <a:p>
            <a:pPr marL="0" lvl="0" indent="0" algn="just" rtl="0">
              <a:spcBef>
                <a:spcPts val="800"/>
              </a:spcBef>
              <a:spcAft>
                <a:spcPts val="0"/>
              </a:spcAft>
              <a:buNone/>
            </a:pPr>
            <a:endParaRPr lang="en-GB" sz="1200" dirty="0">
              <a:solidFill>
                <a:schemeClr val="accent2"/>
              </a:solidFill>
              <a:uFill>
                <a:noFill/>
              </a:uFill>
            </a:endParaRPr>
          </a:p>
          <a:p>
            <a:pPr marL="0" lvl="0" indent="0" algn="ctr" rtl="0">
              <a:spcBef>
                <a:spcPts val="800"/>
              </a:spcBef>
              <a:spcAft>
                <a:spcPts val="0"/>
              </a:spcAft>
              <a:buNone/>
            </a:pPr>
            <a:endParaRPr lang="en-GB" u="sng" dirty="0">
              <a:solidFill>
                <a:schemeClr val="accent2">
                  <a:lumMod val="50000"/>
                </a:schemeClr>
              </a:solidFill>
              <a:latin typeface="Calibri" panose="020F0502020204030204" pitchFamily="34" charset="0"/>
            </a:endParaRPr>
          </a:p>
        </p:txBody>
      </p:sp>
      <p:pic>
        <p:nvPicPr>
          <p:cNvPr id="3" name="Imagen 2" descr="Logotipo&#10;&#10;Descripción generada automáticamente">
            <a:extLst>
              <a:ext uri="{FF2B5EF4-FFF2-40B4-BE49-F238E27FC236}">
                <a16:creationId xmlns:a16="http://schemas.microsoft.com/office/drawing/2014/main" id="{FFA2B23A-4FA9-4873-AC14-102A26158677}"/>
              </a:ext>
            </a:extLst>
          </p:cNvPr>
          <p:cNvPicPr>
            <a:picLocks noChangeAspect="1"/>
          </p:cNvPicPr>
          <p:nvPr/>
        </p:nvPicPr>
        <p:blipFill>
          <a:blip r:embed="rId3"/>
          <a:stretch>
            <a:fillRect/>
          </a:stretch>
        </p:blipFill>
        <p:spPr>
          <a:xfrm>
            <a:off x="3888438" y="53229"/>
            <a:ext cx="495304" cy="584191"/>
          </a:xfrm>
          <a:prstGeom prst="rect">
            <a:avLst/>
          </a:prstGeom>
        </p:spPr>
      </p:pic>
      <p:pic>
        <p:nvPicPr>
          <p:cNvPr id="5" name="Imagen 4" descr="Imagen que contiene firmar, naranja, azul, gente&#10;&#10;Descripción generada automáticamente">
            <a:extLst>
              <a:ext uri="{FF2B5EF4-FFF2-40B4-BE49-F238E27FC236}">
                <a16:creationId xmlns:a16="http://schemas.microsoft.com/office/drawing/2014/main" id="{AD98F575-ECDC-4E72-8552-C2A19C995065}"/>
              </a:ext>
            </a:extLst>
          </p:cNvPr>
          <p:cNvPicPr>
            <a:picLocks noChangeAspect="1"/>
          </p:cNvPicPr>
          <p:nvPr/>
        </p:nvPicPr>
        <p:blipFill>
          <a:blip r:embed="rId4"/>
          <a:stretch>
            <a:fillRect/>
          </a:stretch>
        </p:blipFill>
        <p:spPr>
          <a:xfrm>
            <a:off x="4760259" y="162398"/>
            <a:ext cx="1646808" cy="379538"/>
          </a:xfrm>
          <a:prstGeom prst="rect">
            <a:avLst/>
          </a:prstGeom>
        </p:spPr>
      </p:pic>
      <p:sp>
        <p:nvSpPr>
          <p:cNvPr id="6" name="Rettangolo 1">
            <a:extLst>
              <a:ext uri="{FF2B5EF4-FFF2-40B4-BE49-F238E27FC236}">
                <a16:creationId xmlns:a16="http://schemas.microsoft.com/office/drawing/2014/main" id="{1DFDECA1-B270-4D81-8771-272FE879D561}"/>
              </a:ext>
            </a:extLst>
          </p:cNvPr>
          <p:cNvSpPr/>
          <p:nvPr/>
        </p:nvSpPr>
        <p:spPr>
          <a:xfrm>
            <a:off x="1006365" y="3798817"/>
            <a:ext cx="7159034" cy="400110"/>
          </a:xfrm>
          <a:prstGeom prst="rect">
            <a:avLst/>
          </a:prstGeom>
        </p:spPr>
        <p:txBody>
          <a:bodyPr wrap="square">
            <a:spAutoFit/>
          </a:bodyPr>
          <a:lstStyle/>
          <a:p>
            <a:r>
              <a:rPr lang="en-GB" sz="1000" dirty="0">
                <a:solidFill>
                  <a:schemeClr val="dk2"/>
                </a:solidFill>
                <a:latin typeface="Questrial"/>
                <a:sym typeface="Questrial"/>
              </a:rPr>
              <a:t>The related content to this case study has been identified from the public information which is published by the owners of the content</a:t>
            </a:r>
            <a:r>
              <a:rPr lang="it-IT" sz="1000" dirty="0">
                <a:solidFill>
                  <a:schemeClr val="dk2"/>
                </a:solidFill>
                <a:latin typeface="Questrial"/>
                <a:sym typeface="Questrial"/>
              </a:rPr>
              <a:t>.</a:t>
            </a:r>
            <a:endParaRPr lang="en-US" sz="1000" dirty="0">
              <a:solidFill>
                <a:schemeClr val="dk2"/>
              </a:solidFill>
              <a:latin typeface="Questrial"/>
              <a:sym typeface="Questrial"/>
            </a:endParaRPr>
          </a:p>
        </p:txBody>
      </p:sp>
      <p:sp>
        <p:nvSpPr>
          <p:cNvPr id="7" name="Rettangolo 2">
            <a:extLst>
              <a:ext uri="{FF2B5EF4-FFF2-40B4-BE49-F238E27FC236}">
                <a16:creationId xmlns:a16="http://schemas.microsoft.com/office/drawing/2014/main" id="{5EF5A198-54E5-4A2C-9E85-FA1E3E287C90}"/>
              </a:ext>
            </a:extLst>
          </p:cNvPr>
          <p:cNvSpPr/>
          <p:nvPr/>
        </p:nvSpPr>
        <p:spPr>
          <a:xfrm>
            <a:off x="1006365" y="4150105"/>
            <a:ext cx="7440570" cy="707886"/>
          </a:xfrm>
          <a:prstGeom prst="rect">
            <a:avLst/>
          </a:prstGeom>
        </p:spPr>
        <p:txBody>
          <a:bodyPr wrap="square">
            <a:spAutoFit/>
          </a:bodyPr>
          <a:lstStyle/>
          <a:p>
            <a:r>
              <a:rPr lang="en-GB" sz="1000" dirty="0">
                <a:solidFill>
                  <a:schemeClr val="dk2"/>
                </a:solidFill>
                <a:latin typeface="Questrial"/>
              </a:rPr>
              <a:t>Disclaimer:</a:t>
            </a:r>
          </a:p>
          <a:p>
            <a:r>
              <a:rPr lang="en-GB" sz="1000" dirty="0">
                <a:solidFill>
                  <a:schemeClr val="dk2"/>
                </a:solidFill>
                <a:latin typeface="Questria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US" sz="1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10" name="Imagen 9" descr="Un dibujo de una persona&#10;&#10;Descripción generada automáticamente con confianza baja">
            <a:extLst>
              <a:ext uri="{FF2B5EF4-FFF2-40B4-BE49-F238E27FC236}">
                <a16:creationId xmlns:a16="http://schemas.microsoft.com/office/drawing/2014/main" id="{DC9698F3-D32B-49F7-B1BB-5B113BA21161}"/>
              </a:ext>
            </a:extLst>
          </p:cNvPr>
          <p:cNvPicPr>
            <a:picLocks noChangeAspect="1"/>
          </p:cNvPicPr>
          <p:nvPr/>
        </p:nvPicPr>
        <p:blipFill>
          <a:blip r:embed="rId3">
            <a:duotone>
              <a:prstClr val="black"/>
              <a:schemeClr val="accent2">
                <a:lumMod val="75000"/>
                <a:tint val="45000"/>
                <a:satMod val="400000"/>
              </a:schemeClr>
            </a:duotone>
          </a:blip>
          <a:stretch>
            <a:fillRect/>
          </a:stretch>
        </p:blipFill>
        <p:spPr>
          <a:xfrm>
            <a:off x="-241859" y="1552150"/>
            <a:ext cx="5015877" cy="2633335"/>
          </a:xfrm>
          <a:prstGeom prst="rect">
            <a:avLst/>
          </a:prstGeom>
        </p:spPr>
      </p:pic>
      <p:sp>
        <p:nvSpPr>
          <p:cNvPr id="362" name="Google Shape;362;p32"/>
          <p:cNvSpPr txBox="1">
            <a:spLocks noGrp="1"/>
          </p:cNvSpPr>
          <p:nvPr>
            <p:ph type="ctrTitle"/>
          </p:nvPr>
        </p:nvSpPr>
        <p:spPr>
          <a:xfrm>
            <a:off x="4688958" y="1069521"/>
            <a:ext cx="3538709" cy="131958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 dirty="0" err="1"/>
              <a:t>Som</a:t>
            </a:r>
            <a:r>
              <a:rPr lang="es-ES" dirty="0"/>
              <a:t> </a:t>
            </a:r>
            <a:r>
              <a:rPr lang="es-ES" dirty="0" err="1"/>
              <a:t>Energia</a:t>
            </a:r>
            <a:endParaRPr dirty="0"/>
          </a:p>
        </p:txBody>
      </p:sp>
      <p:sp>
        <p:nvSpPr>
          <p:cNvPr id="363" name="Google Shape;363;p32"/>
          <p:cNvSpPr txBox="1">
            <a:spLocks noGrp="1"/>
          </p:cNvSpPr>
          <p:nvPr>
            <p:ph type="subTitle" idx="1"/>
          </p:nvPr>
        </p:nvSpPr>
        <p:spPr>
          <a:xfrm>
            <a:off x="4370635" y="2389101"/>
            <a:ext cx="4391666" cy="677410"/>
          </a:xfrm>
          <a:prstGeom prst="rect">
            <a:avLst/>
          </a:prstGeom>
        </p:spPr>
        <p:txBody>
          <a:bodyPr spcFirstLastPara="1" wrap="square" lIns="91425" tIns="91425" rIns="91425" bIns="91425" anchor="t" anchorCtr="0">
            <a:noAutofit/>
          </a:bodyPr>
          <a:lstStyle/>
          <a:p>
            <a:pPr marL="0" indent="0"/>
            <a:r>
              <a:rPr lang="es-ES" sz="1800" dirty="0" err="1"/>
              <a:t>Renewable</a:t>
            </a:r>
            <a:r>
              <a:rPr lang="es-ES" sz="1800" dirty="0"/>
              <a:t> </a:t>
            </a:r>
            <a:r>
              <a:rPr lang="es-ES" sz="1800" dirty="0" err="1"/>
              <a:t>energy</a:t>
            </a:r>
            <a:r>
              <a:rPr lang="es-ES" sz="1800" dirty="0"/>
              <a:t> </a:t>
            </a:r>
            <a:r>
              <a:rPr lang="es-ES" sz="1800" dirty="0" err="1"/>
              <a:t>solutions</a:t>
            </a:r>
            <a:endParaRPr lang="es-ES" sz="1800" dirty="0"/>
          </a:p>
          <a:p>
            <a:pPr marL="0" indent="0"/>
            <a:r>
              <a:rPr lang="en-US" sz="1800" dirty="0"/>
              <a:t>Digitalization, Sharing Platforms, and Services in Spain</a:t>
            </a:r>
            <a:endParaRPr sz="1800" dirty="0"/>
          </a:p>
        </p:txBody>
      </p:sp>
      <p:pic>
        <p:nvPicPr>
          <p:cNvPr id="6" name="Imagen 5" descr="Logotipo  Descripción generada automáticamente">
            <a:extLst>
              <a:ext uri="{FF2B5EF4-FFF2-40B4-BE49-F238E27FC236}">
                <a16:creationId xmlns:a16="http://schemas.microsoft.com/office/drawing/2014/main" id="{E48DF7DF-B76C-424C-AC98-CEA7709BE832}"/>
              </a:ext>
            </a:extLst>
          </p:cNvPr>
          <p:cNvPicPr>
            <a:picLocks noChangeAspect="1"/>
          </p:cNvPicPr>
          <p:nvPr/>
        </p:nvPicPr>
        <p:blipFill>
          <a:blip r:embed="rId4"/>
          <a:stretch>
            <a:fillRect/>
          </a:stretch>
        </p:blipFill>
        <p:spPr>
          <a:xfrm>
            <a:off x="1019685" y="179043"/>
            <a:ext cx="495304" cy="584191"/>
          </a:xfrm>
          <a:prstGeom prst="rect">
            <a:avLst/>
          </a:prstGeom>
        </p:spPr>
      </p:pic>
      <p:pic>
        <p:nvPicPr>
          <p:cNvPr id="7" name="Imagen 6" descr="Imagen que contiene firmar, naranja, azul, gente  Descripción generada automáticamente">
            <a:extLst>
              <a:ext uri="{FF2B5EF4-FFF2-40B4-BE49-F238E27FC236}">
                <a16:creationId xmlns:a16="http://schemas.microsoft.com/office/drawing/2014/main" id="{FC0B5627-3FB4-475E-8A30-4E9B70067982}"/>
              </a:ext>
            </a:extLst>
          </p:cNvPr>
          <p:cNvPicPr>
            <a:picLocks noChangeAspect="1"/>
          </p:cNvPicPr>
          <p:nvPr/>
        </p:nvPicPr>
        <p:blipFill>
          <a:blip r:embed="rId5"/>
          <a:stretch>
            <a:fillRect/>
          </a:stretch>
        </p:blipFill>
        <p:spPr>
          <a:xfrm>
            <a:off x="1588647" y="281369"/>
            <a:ext cx="1646808" cy="379538"/>
          </a:xfrm>
          <a:prstGeom prst="rect">
            <a:avLst/>
          </a:prstGeom>
        </p:spPr>
      </p:pic>
      <p:pic>
        <p:nvPicPr>
          <p:cNvPr id="9" name="Gráfico 8" descr="Marca1 con relleno sólido">
            <a:extLst>
              <a:ext uri="{FF2B5EF4-FFF2-40B4-BE49-F238E27FC236}">
                <a16:creationId xmlns:a16="http://schemas.microsoft.com/office/drawing/2014/main" id="{CB8204E5-97A8-4616-9CA6-97B9F5E892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39681" y="2193379"/>
            <a:ext cx="389004" cy="38900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42"/>
          <p:cNvSpPr/>
          <p:nvPr/>
        </p:nvSpPr>
        <p:spPr>
          <a:xfrm>
            <a:off x="3088925" y="1630325"/>
            <a:ext cx="2924674" cy="2811175"/>
          </a:xfrm>
          <a:custGeom>
            <a:avLst/>
            <a:gdLst/>
            <a:ahLst/>
            <a:cxnLst/>
            <a:rect l="l" t="t" r="r" b="b"/>
            <a:pathLst>
              <a:path w="2963" h="2848" extrusionOk="0">
                <a:moveTo>
                  <a:pt x="1537" y="751"/>
                </a:moveTo>
                <a:cubicBezTo>
                  <a:pt x="1908" y="751"/>
                  <a:pt x="2209" y="1052"/>
                  <a:pt x="2212" y="1423"/>
                </a:cubicBezTo>
                <a:cubicBezTo>
                  <a:pt x="2212" y="1829"/>
                  <a:pt x="1879" y="2098"/>
                  <a:pt x="1533" y="2098"/>
                </a:cubicBezTo>
                <a:cubicBezTo>
                  <a:pt x="1367" y="2098"/>
                  <a:pt x="1199" y="2037"/>
                  <a:pt x="1063" y="1900"/>
                </a:cubicBezTo>
                <a:cubicBezTo>
                  <a:pt x="639" y="1476"/>
                  <a:pt x="940" y="751"/>
                  <a:pt x="1537" y="751"/>
                </a:cubicBezTo>
                <a:close/>
                <a:moveTo>
                  <a:pt x="1537" y="0"/>
                </a:moveTo>
                <a:cubicBezTo>
                  <a:pt x="1167" y="0"/>
                  <a:pt x="804" y="144"/>
                  <a:pt x="530" y="416"/>
                </a:cubicBezTo>
                <a:cubicBezTo>
                  <a:pt x="124" y="825"/>
                  <a:pt x="0" y="1437"/>
                  <a:pt x="221" y="1970"/>
                </a:cubicBezTo>
                <a:cubicBezTo>
                  <a:pt x="442" y="2500"/>
                  <a:pt x="960" y="2848"/>
                  <a:pt x="1537" y="2848"/>
                </a:cubicBezTo>
                <a:cubicBezTo>
                  <a:pt x="2324" y="2848"/>
                  <a:pt x="2963" y="2212"/>
                  <a:pt x="2963" y="1423"/>
                </a:cubicBezTo>
                <a:cubicBezTo>
                  <a:pt x="2963" y="848"/>
                  <a:pt x="2615" y="327"/>
                  <a:pt x="2082" y="109"/>
                </a:cubicBezTo>
                <a:cubicBezTo>
                  <a:pt x="1906" y="36"/>
                  <a:pt x="1721" y="0"/>
                  <a:pt x="1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Brief overview of Som Energia</a:t>
            </a:r>
            <a:endParaRPr dirty="0"/>
          </a:p>
        </p:txBody>
      </p:sp>
      <p:sp>
        <p:nvSpPr>
          <p:cNvPr id="529" name="Google Shape;529;p42"/>
          <p:cNvSpPr/>
          <p:nvPr/>
        </p:nvSpPr>
        <p:spPr>
          <a:xfrm>
            <a:off x="541448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2"/>
          <p:cNvSpPr/>
          <p:nvPr/>
        </p:nvSpPr>
        <p:spPr>
          <a:xfrm>
            <a:off x="292913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2"/>
          <p:cNvSpPr/>
          <p:nvPr/>
        </p:nvSpPr>
        <p:spPr>
          <a:xfrm>
            <a:off x="5414484" y="32346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2"/>
          <p:cNvSpPr/>
          <p:nvPr/>
        </p:nvSpPr>
        <p:spPr>
          <a:xfrm>
            <a:off x="2929134" y="32346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2"/>
          <p:cNvSpPr/>
          <p:nvPr/>
        </p:nvSpPr>
        <p:spPr>
          <a:xfrm>
            <a:off x="4433018" y="2897087"/>
            <a:ext cx="277977" cy="277673"/>
          </a:xfrm>
          <a:custGeom>
            <a:avLst/>
            <a:gdLst/>
            <a:ahLst/>
            <a:cxnLst/>
            <a:rect l="l" t="t" r="r" b="b"/>
            <a:pathLst>
              <a:path w="914" h="913" extrusionOk="0">
                <a:moveTo>
                  <a:pt x="457" y="0"/>
                </a:moveTo>
                <a:cubicBezTo>
                  <a:pt x="204" y="0"/>
                  <a:pt x="1" y="206"/>
                  <a:pt x="1" y="457"/>
                </a:cubicBezTo>
                <a:cubicBezTo>
                  <a:pt x="1" y="710"/>
                  <a:pt x="204" y="913"/>
                  <a:pt x="457" y="913"/>
                </a:cubicBezTo>
                <a:cubicBezTo>
                  <a:pt x="708" y="913"/>
                  <a:pt x="914" y="710"/>
                  <a:pt x="914" y="457"/>
                </a:cubicBezTo>
                <a:cubicBezTo>
                  <a:pt x="914" y="206"/>
                  <a:pt x="708"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2"/>
          <p:cNvSpPr txBox="1"/>
          <p:nvPr/>
        </p:nvSpPr>
        <p:spPr>
          <a:xfrm>
            <a:off x="634967" y="1736350"/>
            <a:ext cx="2483286" cy="1108216"/>
          </a:xfrm>
          <a:prstGeom prst="rect">
            <a:avLst/>
          </a:prstGeom>
          <a:noFill/>
          <a:ln>
            <a:noFill/>
          </a:ln>
        </p:spPr>
        <p:txBody>
          <a:bodyPr spcFirstLastPara="1" wrap="square" lIns="91425" tIns="91425" rIns="91425" bIns="91425" anchor="t" anchorCtr="0">
            <a:noAutofit/>
          </a:bodyPr>
          <a:lstStyle/>
          <a:p>
            <a:pPr lvl="0"/>
            <a:r>
              <a:rPr lang="en-US" sz="1200" dirty="0">
                <a:solidFill>
                  <a:srgbClr val="474747"/>
                </a:solidFill>
                <a:latin typeface="Questrial"/>
                <a:ea typeface="Questrial"/>
                <a:cs typeface="Questrial"/>
                <a:sym typeface="Questrial"/>
              </a:rPr>
              <a:t>The current energy model based on fossil fuels is unsustainable. Nowadays, energy consumers have too little ability to influence the decision-making processes in traditional energy providers.</a:t>
            </a:r>
            <a:endParaRPr sz="1200" dirty="0">
              <a:solidFill>
                <a:srgbClr val="474747"/>
              </a:solidFill>
              <a:latin typeface="Questrial"/>
              <a:ea typeface="Questrial"/>
              <a:cs typeface="Questrial"/>
              <a:sym typeface="Questrial"/>
            </a:endParaRPr>
          </a:p>
        </p:txBody>
      </p:sp>
      <p:sp>
        <p:nvSpPr>
          <p:cNvPr id="536" name="Google Shape;536;p42"/>
          <p:cNvSpPr txBox="1"/>
          <p:nvPr/>
        </p:nvSpPr>
        <p:spPr>
          <a:xfrm>
            <a:off x="6248473" y="1973500"/>
            <a:ext cx="2519841" cy="1112600"/>
          </a:xfrm>
          <a:prstGeom prst="rect">
            <a:avLst/>
          </a:prstGeom>
          <a:noFill/>
          <a:ln>
            <a:noFill/>
          </a:ln>
        </p:spPr>
        <p:txBody>
          <a:bodyPr spcFirstLastPara="1" wrap="square" lIns="91425" tIns="91425" rIns="91425" bIns="91425" anchor="t" anchorCtr="0">
            <a:noAutofit/>
          </a:bodyPr>
          <a:lstStyle/>
          <a:p>
            <a:pPr lvl="0"/>
            <a:r>
              <a:rPr lang="en-US" sz="1200" dirty="0" err="1">
                <a:solidFill>
                  <a:srgbClr val="474747"/>
                </a:solidFill>
                <a:latin typeface="Questrial"/>
                <a:ea typeface="Questrial"/>
                <a:cs typeface="Questrial"/>
              </a:rPr>
              <a:t>Som</a:t>
            </a:r>
            <a:r>
              <a:rPr lang="en-US" sz="1200" dirty="0">
                <a:solidFill>
                  <a:srgbClr val="474747"/>
                </a:solidFill>
                <a:latin typeface="Questrial"/>
                <a:ea typeface="Questrial"/>
                <a:cs typeface="Questrial"/>
              </a:rPr>
              <a:t> </a:t>
            </a:r>
            <a:r>
              <a:rPr lang="en-US" sz="1200" dirty="0" err="1">
                <a:solidFill>
                  <a:srgbClr val="474747"/>
                </a:solidFill>
                <a:latin typeface="Questrial"/>
                <a:ea typeface="Questrial"/>
                <a:cs typeface="Questrial"/>
              </a:rPr>
              <a:t>Energia</a:t>
            </a:r>
            <a:r>
              <a:rPr lang="en-US" sz="1200" dirty="0">
                <a:solidFill>
                  <a:srgbClr val="474747"/>
                </a:solidFill>
                <a:latin typeface="Questrial"/>
                <a:ea typeface="Questrial"/>
                <a:cs typeface="Questrial"/>
              </a:rPr>
              <a:t> is a cooperative where all partners have a voice and vote in the decisions of the company.</a:t>
            </a:r>
            <a:endParaRPr lang="es-ES" sz="1200" dirty="0">
              <a:solidFill>
                <a:srgbClr val="474747"/>
              </a:solidFill>
              <a:latin typeface="Questrial"/>
              <a:ea typeface="Questrial"/>
              <a:cs typeface="Questrial"/>
              <a:sym typeface="Questrial"/>
            </a:endParaRPr>
          </a:p>
        </p:txBody>
      </p:sp>
      <p:sp>
        <p:nvSpPr>
          <p:cNvPr id="537" name="Google Shape;537;p42"/>
          <p:cNvSpPr txBox="1"/>
          <p:nvPr/>
        </p:nvSpPr>
        <p:spPr>
          <a:xfrm>
            <a:off x="1223738" y="1416347"/>
            <a:ext cx="2032500" cy="42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Montserrat Black"/>
                <a:ea typeface="Montserrat Black"/>
                <a:cs typeface="Montserrat Black"/>
                <a:sym typeface="Montserrat Black"/>
              </a:rPr>
              <a:t>Challenge</a:t>
            </a:r>
            <a:endParaRPr sz="1600" dirty="0">
              <a:solidFill>
                <a:srgbClr val="000000"/>
              </a:solidFill>
              <a:latin typeface="Montserrat Black"/>
              <a:ea typeface="Montserrat Black"/>
              <a:cs typeface="Montserrat Black"/>
              <a:sym typeface="Montserrat Black"/>
            </a:endParaRPr>
          </a:p>
        </p:txBody>
      </p:sp>
      <p:sp>
        <p:nvSpPr>
          <p:cNvPr id="538" name="Google Shape;538;p42"/>
          <p:cNvSpPr txBox="1"/>
          <p:nvPr/>
        </p:nvSpPr>
        <p:spPr>
          <a:xfrm>
            <a:off x="539509" y="3153441"/>
            <a:ext cx="2399432" cy="4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rgbClr val="000000"/>
                </a:solidFill>
                <a:latin typeface="Montserrat Black"/>
                <a:ea typeface="Montserrat Black"/>
                <a:cs typeface="Montserrat Black"/>
                <a:sym typeface="Montserrat Black"/>
              </a:rPr>
              <a:t>Impact or economic information</a:t>
            </a:r>
            <a:endParaRPr sz="1600" dirty="0">
              <a:solidFill>
                <a:srgbClr val="000000"/>
              </a:solidFill>
              <a:latin typeface="Montserrat Black"/>
              <a:ea typeface="Montserrat Black"/>
              <a:cs typeface="Montserrat Black"/>
              <a:sym typeface="Montserrat Black"/>
            </a:endParaRPr>
          </a:p>
        </p:txBody>
      </p:sp>
      <p:sp>
        <p:nvSpPr>
          <p:cNvPr id="539" name="Google Shape;539;p42"/>
          <p:cNvSpPr txBox="1"/>
          <p:nvPr/>
        </p:nvSpPr>
        <p:spPr>
          <a:xfrm>
            <a:off x="707913" y="3694565"/>
            <a:ext cx="2194800" cy="127323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dirty="0">
                <a:solidFill>
                  <a:srgbClr val="474747"/>
                </a:solidFill>
                <a:latin typeface="Questrial"/>
                <a:ea typeface="Questrial"/>
                <a:cs typeface="Questrial"/>
                <a:sym typeface="Questrial"/>
              </a:rPr>
              <a:t>Reduction in energy consumption, reduction in CO2 emissions, creation of green jobs, increase in social participation in the energy consumption process.</a:t>
            </a:r>
          </a:p>
        </p:txBody>
      </p:sp>
      <p:sp>
        <p:nvSpPr>
          <p:cNvPr id="540" name="Google Shape;540;p42"/>
          <p:cNvSpPr txBox="1"/>
          <p:nvPr/>
        </p:nvSpPr>
        <p:spPr>
          <a:xfrm>
            <a:off x="6167415" y="1400542"/>
            <a:ext cx="2032500" cy="4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latin typeface="Montserrat Black"/>
                <a:ea typeface="Montserrat Black"/>
                <a:cs typeface="Montserrat Black"/>
                <a:sym typeface="Montserrat Black"/>
              </a:rPr>
              <a:t>Value proposition</a:t>
            </a:r>
            <a:endParaRPr sz="1600" dirty="0">
              <a:solidFill>
                <a:srgbClr val="000000"/>
              </a:solidFill>
              <a:latin typeface="Montserrat Black"/>
              <a:ea typeface="Montserrat Black"/>
              <a:cs typeface="Montserrat Black"/>
              <a:sym typeface="Montserrat Black"/>
            </a:endParaRPr>
          </a:p>
        </p:txBody>
      </p:sp>
      <p:sp>
        <p:nvSpPr>
          <p:cNvPr id="541" name="Google Shape;541;p42"/>
          <p:cNvSpPr txBox="1"/>
          <p:nvPr/>
        </p:nvSpPr>
        <p:spPr>
          <a:xfrm>
            <a:off x="6122990" y="3126545"/>
            <a:ext cx="2032500" cy="420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600" dirty="0">
                <a:latin typeface="Montserrat Black"/>
                <a:ea typeface="Montserrat Black"/>
                <a:cs typeface="Montserrat Black"/>
                <a:sym typeface="Montserrat Black"/>
              </a:rPr>
              <a:t>Description</a:t>
            </a:r>
            <a:endParaRPr sz="1600" dirty="0">
              <a:solidFill>
                <a:srgbClr val="000000"/>
              </a:solidFill>
              <a:latin typeface="Montserrat Black"/>
              <a:ea typeface="Montserrat Black"/>
              <a:cs typeface="Montserrat Black"/>
              <a:sym typeface="Montserrat Black"/>
            </a:endParaRPr>
          </a:p>
        </p:txBody>
      </p:sp>
      <p:sp>
        <p:nvSpPr>
          <p:cNvPr id="542" name="Google Shape;542;p42"/>
          <p:cNvSpPr txBox="1"/>
          <p:nvPr/>
        </p:nvSpPr>
        <p:spPr>
          <a:xfrm>
            <a:off x="6248473" y="3439771"/>
            <a:ext cx="2519841" cy="1338548"/>
          </a:xfrm>
          <a:prstGeom prst="rect">
            <a:avLst/>
          </a:prstGeom>
          <a:noFill/>
          <a:ln>
            <a:noFill/>
          </a:ln>
        </p:spPr>
        <p:txBody>
          <a:bodyPr spcFirstLastPara="1" wrap="square" lIns="91425" tIns="91425" rIns="91425" bIns="91425" anchor="t" anchorCtr="0">
            <a:noAutofit/>
          </a:bodyPr>
          <a:lstStyle/>
          <a:p>
            <a:r>
              <a:rPr lang="en-GB" sz="1100" dirty="0">
                <a:solidFill>
                  <a:srgbClr val="474747"/>
                </a:solidFill>
                <a:latin typeface="Questrial"/>
                <a:ea typeface="Questrial"/>
                <a:cs typeface="Questrial"/>
              </a:rPr>
              <a:t>The company is a non-profit green energy consumer co-operative. Its main activities are the commercialisation and production of renewable energy and it is committed to promoting change in the current energy model to achieve a 100% renewable model.</a:t>
            </a:r>
            <a:endParaRPr lang="en-US" sz="1100" dirty="0">
              <a:solidFill>
                <a:srgbClr val="474747"/>
              </a:solidFill>
              <a:latin typeface="Questrial"/>
              <a:ea typeface="Questrial"/>
              <a:cs typeface="Questrial"/>
            </a:endParaRPr>
          </a:p>
        </p:txBody>
      </p:sp>
      <p:grpSp>
        <p:nvGrpSpPr>
          <p:cNvPr id="543" name="Google Shape;543;p42"/>
          <p:cNvGrpSpPr/>
          <p:nvPr/>
        </p:nvGrpSpPr>
        <p:grpSpPr>
          <a:xfrm>
            <a:off x="3088849" y="2207743"/>
            <a:ext cx="487394" cy="255828"/>
            <a:chOff x="2084325" y="363300"/>
            <a:chExt cx="484150" cy="254100"/>
          </a:xfrm>
        </p:grpSpPr>
        <p:sp>
          <p:nvSpPr>
            <p:cNvPr id="544" name="Google Shape;544;p42"/>
            <p:cNvSpPr/>
            <p:nvPr/>
          </p:nvSpPr>
          <p:spPr>
            <a:xfrm>
              <a:off x="2084325" y="363300"/>
              <a:ext cx="484150" cy="254100"/>
            </a:xfrm>
            <a:custGeom>
              <a:avLst/>
              <a:gdLst/>
              <a:ahLst/>
              <a:cxnLst/>
              <a:rect l="l" t="t" r="r" b="b"/>
              <a:pathLst>
                <a:path w="19366" h="10164" extrusionOk="0">
                  <a:moveTo>
                    <a:pt x="9686" y="1128"/>
                  </a:moveTo>
                  <a:cubicBezTo>
                    <a:pt x="10195" y="1128"/>
                    <a:pt x="10707" y="1226"/>
                    <a:pt x="11196" y="1428"/>
                  </a:cubicBezTo>
                  <a:cubicBezTo>
                    <a:pt x="12671" y="2042"/>
                    <a:pt x="13635" y="3482"/>
                    <a:pt x="13635" y="5081"/>
                  </a:cubicBezTo>
                  <a:cubicBezTo>
                    <a:pt x="13632" y="7264"/>
                    <a:pt x="11864" y="9031"/>
                    <a:pt x="9684" y="9034"/>
                  </a:cubicBezTo>
                  <a:cubicBezTo>
                    <a:pt x="8085" y="9034"/>
                    <a:pt x="6643" y="8071"/>
                    <a:pt x="6032" y="6592"/>
                  </a:cubicBezTo>
                  <a:cubicBezTo>
                    <a:pt x="5420" y="5117"/>
                    <a:pt x="5758" y="3415"/>
                    <a:pt x="6887" y="2286"/>
                  </a:cubicBezTo>
                  <a:cubicBezTo>
                    <a:pt x="7645" y="1530"/>
                    <a:pt x="8657" y="1128"/>
                    <a:pt x="9686" y="1128"/>
                  </a:cubicBezTo>
                  <a:close/>
                  <a:moveTo>
                    <a:pt x="9684" y="1"/>
                  </a:moveTo>
                  <a:cubicBezTo>
                    <a:pt x="4502" y="1"/>
                    <a:pt x="361" y="4512"/>
                    <a:pt x="190" y="4704"/>
                  </a:cubicBezTo>
                  <a:cubicBezTo>
                    <a:pt x="0" y="4918"/>
                    <a:pt x="0" y="5243"/>
                    <a:pt x="190" y="5457"/>
                  </a:cubicBezTo>
                  <a:cubicBezTo>
                    <a:pt x="361" y="5650"/>
                    <a:pt x="4502" y="10164"/>
                    <a:pt x="9684" y="10164"/>
                  </a:cubicBezTo>
                  <a:cubicBezTo>
                    <a:pt x="14867" y="10164"/>
                    <a:pt x="19004" y="5650"/>
                    <a:pt x="19176" y="5457"/>
                  </a:cubicBezTo>
                  <a:cubicBezTo>
                    <a:pt x="19365" y="5243"/>
                    <a:pt x="19365" y="4918"/>
                    <a:pt x="19176" y="4704"/>
                  </a:cubicBezTo>
                  <a:cubicBezTo>
                    <a:pt x="19004" y="4512"/>
                    <a:pt x="14867" y="1"/>
                    <a:pt x="9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5" name="Google Shape;545;p42"/>
            <p:cNvSpPr/>
            <p:nvPr/>
          </p:nvSpPr>
          <p:spPr>
            <a:xfrm>
              <a:off x="2250600" y="419775"/>
              <a:ext cx="145175" cy="141125"/>
            </a:xfrm>
            <a:custGeom>
              <a:avLst/>
              <a:gdLst/>
              <a:ahLst/>
              <a:cxnLst/>
              <a:rect l="l" t="t" r="r" b="b"/>
              <a:pathLst>
                <a:path w="5807" h="5645" extrusionOk="0">
                  <a:moveTo>
                    <a:pt x="3018" y="0"/>
                  </a:moveTo>
                  <a:cubicBezTo>
                    <a:pt x="1922" y="0"/>
                    <a:pt x="929" y="634"/>
                    <a:pt x="468" y="1626"/>
                  </a:cubicBezTo>
                  <a:cubicBezTo>
                    <a:pt x="1" y="2623"/>
                    <a:pt x="158" y="3797"/>
                    <a:pt x="862" y="4637"/>
                  </a:cubicBezTo>
                  <a:cubicBezTo>
                    <a:pt x="1407" y="5287"/>
                    <a:pt x="2203" y="5645"/>
                    <a:pt x="3025" y="5645"/>
                  </a:cubicBezTo>
                  <a:cubicBezTo>
                    <a:pt x="3270" y="5645"/>
                    <a:pt x="3518" y="5613"/>
                    <a:pt x="3762" y="5547"/>
                  </a:cubicBezTo>
                  <a:cubicBezTo>
                    <a:pt x="4825" y="5258"/>
                    <a:pt x="5620" y="4382"/>
                    <a:pt x="5807" y="3297"/>
                  </a:cubicBezTo>
                  <a:lnTo>
                    <a:pt x="5807" y="3297"/>
                  </a:lnTo>
                  <a:cubicBezTo>
                    <a:pt x="5625" y="3356"/>
                    <a:pt x="5446" y="3383"/>
                    <a:pt x="5272" y="3383"/>
                  </a:cubicBezTo>
                  <a:cubicBezTo>
                    <a:pt x="4356" y="3383"/>
                    <a:pt x="3596" y="2626"/>
                    <a:pt x="3596" y="1692"/>
                  </a:cubicBezTo>
                  <a:cubicBezTo>
                    <a:pt x="3596" y="1147"/>
                    <a:pt x="3861" y="633"/>
                    <a:pt x="4307" y="316"/>
                  </a:cubicBezTo>
                  <a:cubicBezTo>
                    <a:pt x="3913" y="112"/>
                    <a:pt x="3476" y="3"/>
                    <a:pt x="3033" y="0"/>
                  </a:cubicBezTo>
                  <a:cubicBezTo>
                    <a:pt x="3028" y="0"/>
                    <a:pt x="3023" y="0"/>
                    <a:pt x="3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46" name="Google Shape;546;p42"/>
          <p:cNvSpPr/>
          <p:nvPr/>
        </p:nvSpPr>
        <p:spPr>
          <a:xfrm>
            <a:off x="3099747" y="3412530"/>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547" name="Google Shape;547;p42"/>
          <p:cNvGrpSpPr/>
          <p:nvPr/>
        </p:nvGrpSpPr>
        <p:grpSpPr>
          <a:xfrm>
            <a:off x="5556062" y="2120663"/>
            <a:ext cx="499025" cy="489519"/>
            <a:chOff x="-1183550" y="3586525"/>
            <a:chExt cx="296175" cy="290550"/>
          </a:xfrm>
        </p:grpSpPr>
        <p:sp>
          <p:nvSpPr>
            <p:cNvPr id="548" name="Google Shape;548;p42"/>
            <p:cNvSpPr/>
            <p:nvPr/>
          </p:nvSpPr>
          <p:spPr>
            <a:xfrm>
              <a:off x="-927575" y="3671500"/>
              <a:ext cx="40200" cy="16575"/>
            </a:xfrm>
            <a:custGeom>
              <a:avLst/>
              <a:gdLst/>
              <a:ahLst/>
              <a:cxnLst/>
              <a:rect l="l" t="t" r="r" b="b"/>
              <a:pathLst>
                <a:path w="1608" h="663" extrusionOk="0">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2"/>
            <p:cNvSpPr/>
            <p:nvPr/>
          </p:nvSpPr>
          <p:spPr>
            <a:xfrm>
              <a:off x="-1183550" y="3671500"/>
              <a:ext cx="39400" cy="16575"/>
            </a:xfrm>
            <a:custGeom>
              <a:avLst/>
              <a:gdLst/>
              <a:ahLst/>
              <a:cxnLst/>
              <a:rect l="l" t="t" r="r" b="b"/>
              <a:pathLst>
                <a:path w="1576" h="663" extrusionOk="0">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2"/>
            <p:cNvSpPr/>
            <p:nvPr/>
          </p:nvSpPr>
          <p:spPr>
            <a:xfrm>
              <a:off x="-944250" y="3603025"/>
              <a:ext cx="39525" cy="26375"/>
            </a:xfrm>
            <a:custGeom>
              <a:avLst/>
              <a:gdLst/>
              <a:ahLst/>
              <a:cxnLst/>
              <a:rect l="l" t="t" r="r" b="b"/>
              <a:pathLst>
                <a:path w="1581" h="1055" extrusionOk="0">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2"/>
            <p:cNvSpPr/>
            <p:nvPr/>
          </p:nvSpPr>
          <p:spPr>
            <a:xfrm>
              <a:off x="-1166200" y="3731225"/>
              <a:ext cx="39700" cy="26075"/>
            </a:xfrm>
            <a:custGeom>
              <a:avLst/>
              <a:gdLst/>
              <a:ahLst/>
              <a:cxnLst/>
              <a:rect l="l" t="t" r="r" b="b"/>
              <a:pathLst>
                <a:path w="1588" h="1043" extrusionOk="0">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p:cNvSpPr/>
            <p:nvPr/>
          </p:nvSpPr>
          <p:spPr>
            <a:xfrm>
              <a:off x="-944925" y="3730950"/>
              <a:ext cx="40200" cy="26375"/>
            </a:xfrm>
            <a:custGeom>
              <a:avLst/>
              <a:gdLst/>
              <a:ahLst/>
              <a:cxnLst/>
              <a:rect l="l" t="t" r="r" b="b"/>
              <a:pathLst>
                <a:path w="1608" h="1055" extrusionOk="0">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2"/>
            <p:cNvSpPr/>
            <p:nvPr/>
          </p:nvSpPr>
          <p:spPr>
            <a:xfrm>
              <a:off x="-1167000" y="3603025"/>
              <a:ext cx="40200" cy="26375"/>
            </a:xfrm>
            <a:custGeom>
              <a:avLst/>
              <a:gdLst/>
              <a:ahLst/>
              <a:cxnLst/>
              <a:rect l="l" t="t" r="r" b="b"/>
              <a:pathLst>
                <a:path w="1608" h="1055" extrusionOk="0">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2"/>
            <p:cNvSpPr/>
            <p:nvPr/>
          </p:nvSpPr>
          <p:spPr>
            <a:xfrm>
              <a:off x="-1065400" y="3658900"/>
              <a:ext cx="59875" cy="77200"/>
            </a:xfrm>
            <a:custGeom>
              <a:avLst/>
              <a:gdLst/>
              <a:ahLst/>
              <a:cxnLst/>
              <a:rect l="l" t="t" r="r" b="b"/>
              <a:pathLst>
                <a:path w="2395" h="3088" extrusionOk="0">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2"/>
            <p:cNvSpPr/>
            <p:nvPr/>
          </p:nvSpPr>
          <p:spPr>
            <a:xfrm>
              <a:off x="-1078000" y="3809325"/>
              <a:ext cx="85075" cy="67750"/>
            </a:xfrm>
            <a:custGeom>
              <a:avLst/>
              <a:gdLst/>
              <a:ahLst/>
              <a:cxnLst/>
              <a:rect l="l" t="t" r="r" b="b"/>
              <a:pathLst>
                <a:path w="3403" h="2710" extrusionOk="0">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2"/>
            <p:cNvSpPr/>
            <p:nvPr/>
          </p:nvSpPr>
          <p:spPr>
            <a:xfrm>
              <a:off x="-1135500" y="3586525"/>
              <a:ext cx="193775" cy="204700"/>
            </a:xfrm>
            <a:custGeom>
              <a:avLst/>
              <a:gdLst/>
              <a:ahLst/>
              <a:cxnLst/>
              <a:rect l="l" t="t" r="r" b="b"/>
              <a:pathLst>
                <a:path w="7751" h="8188" extrusionOk="0">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2"/>
          <p:cNvGrpSpPr/>
          <p:nvPr/>
        </p:nvGrpSpPr>
        <p:grpSpPr>
          <a:xfrm>
            <a:off x="5586536" y="3426643"/>
            <a:ext cx="478363" cy="468815"/>
            <a:chOff x="-60988625" y="3740800"/>
            <a:chExt cx="316650" cy="310350"/>
          </a:xfrm>
        </p:grpSpPr>
        <p:sp>
          <p:nvSpPr>
            <p:cNvPr id="558" name="Google Shape;558;p42"/>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2"/>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2"/>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525"/>
        <p:cNvGrpSpPr/>
        <p:nvPr/>
      </p:nvGrpSpPr>
      <p:grpSpPr>
        <a:xfrm>
          <a:off x="0" y="0"/>
          <a:ext cx="0" cy="0"/>
          <a:chOff x="0" y="0"/>
          <a:chExt cx="0" cy="0"/>
        </a:xfrm>
      </p:grpSpPr>
      <p:sp>
        <p:nvSpPr>
          <p:cNvPr id="526" name="Google Shape;526;p42"/>
          <p:cNvSpPr/>
          <p:nvPr/>
        </p:nvSpPr>
        <p:spPr>
          <a:xfrm>
            <a:off x="3088925" y="1630325"/>
            <a:ext cx="2924674" cy="2811175"/>
          </a:xfrm>
          <a:custGeom>
            <a:avLst/>
            <a:gdLst/>
            <a:ahLst/>
            <a:cxnLst/>
            <a:rect l="l" t="t" r="r" b="b"/>
            <a:pathLst>
              <a:path w="2963" h="2848" extrusionOk="0">
                <a:moveTo>
                  <a:pt x="1537" y="751"/>
                </a:moveTo>
                <a:cubicBezTo>
                  <a:pt x="1908" y="751"/>
                  <a:pt x="2209" y="1052"/>
                  <a:pt x="2212" y="1423"/>
                </a:cubicBezTo>
                <a:cubicBezTo>
                  <a:pt x="2212" y="1829"/>
                  <a:pt x="1879" y="2098"/>
                  <a:pt x="1533" y="2098"/>
                </a:cubicBezTo>
                <a:cubicBezTo>
                  <a:pt x="1367" y="2098"/>
                  <a:pt x="1199" y="2037"/>
                  <a:pt x="1063" y="1900"/>
                </a:cubicBezTo>
                <a:cubicBezTo>
                  <a:pt x="639" y="1476"/>
                  <a:pt x="940" y="751"/>
                  <a:pt x="1537" y="751"/>
                </a:cubicBezTo>
                <a:close/>
                <a:moveTo>
                  <a:pt x="1537" y="0"/>
                </a:moveTo>
                <a:cubicBezTo>
                  <a:pt x="1167" y="0"/>
                  <a:pt x="804" y="144"/>
                  <a:pt x="530" y="416"/>
                </a:cubicBezTo>
                <a:cubicBezTo>
                  <a:pt x="124" y="825"/>
                  <a:pt x="0" y="1437"/>
                  <a:pt x="221" y="1970"/>
                </a:cubicBezTo>
                <a:cubicBezTo>
                  <a:pt x="442" y="2500"/>
                  <a:pt x="960" y="2848"/>
                  <a:pt x="1537" y="2848"/>
                </a:cubicBezTo>
                <a:cubicBezTo>
                  <a:pt x="2324" y="2848"/>
                  <a:pt x="2963" y="2212"/>
                  <a:pt x="2963" y="1423"/>
                </a:cubicBezTo>
                <a:cubicBezTo>
                  <a:pt x="2963" y="848"/>
                  <a:pt x="2615" y="327"/>
                  <a:pt x="2082" y="109"/>
                </a:cubicBezTo>
                <a:cubicBezTo>
                  <a:pt x="1906" y="36"/>
                  <a:pt x="1721" y="0"/>
                  <a:pt x="1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Brief overview of the Case Study</a:t>
            </a:r>
            <a:endParaRPr dirty="0"/>
          </a:p>
        </p:txBody>
      </p:sp>
      <p:sp>
        <p:nvSpPr>
          <p:cNvPr id="529" name="Google Shape;529;p42"/>
          <p:cNvSpPr/>
          <p:nvPr/>
        </p:nvSpPr>
        <p:spPr>
          <a:xfrm>
            <a:off x="541448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2"/>
          <p:cNvSpPr/>
          <p:nvPr/>
        </p:nvSpPr>
        <p:spPr>
          <a:xfrm>
            <a:off x="292913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2"/>
          <p:cNvSpPr/>
          <p:nvPr/>
        </p:nvSpPr>
        <p:spPr>
          <a:xfrm>
            <a:off x="5414484" y="32346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2"/>
          <p:cNvSpPr/>
          <p:nvPr/>
        </p:nvSpPr>
        <p:spPr>
          <a:xfrm>
            <a:off x="2929134" y="32346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2"/>
          <p:cNvSpPr/>
          <p:nvPr/>
        </p:nvSpPr>
        <p:spPr>
          <a:xfrm>
            <a:off x="4433018" y="2897087"/>
            <a:ext cx="277977" cy="277673"/>
          </a:xfrm>
          <a:custGeom>
            <a:avLst/>
            <a:gdLst/>
            <a:ahLst/>
            <a:cxnLst/>
            <a:rect l="l" t="t" r="r" b="b"/>
            <a:pathLst>
              <a:path w="914" h="913" extrusionOk="0">
                <a:moveTo>
                  <a:pt x="457" y="0"/>
                </a:moveTo>
                <a:cubicBezTo>
                  <a:pt x="204" y="0"/>
                  <a:pt x="1" y="206"/>
                  <a:pt x="1" y="457"/>
                </a:cubicBezTo>
                <a:cubicBezTo>
                  <a:pt x="1" y="710"/>
                  <a:pt x="204" y="913"/>
                  <a:pt x="457" y="913"/>
                </a:cubicBezTo>
                <a:cubicBezTo>
                  <a:pt x="708" y="913"/>
                  <a:pt x="914" y="710"/>
                  <a:pt x="914" y="457"/>
                </a:cubicBezTo>
                <a:cubicBezTo>
                  <a:pt x="914" y="206"/>
                  <a:pt x="708"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2"/>
          <p:cNvSpPr txBox="1"/>
          <p:nvPr/>
        </p:nvSpPr>
        <p:spPr>
          <a:xfrm>
            <a:off x="793686" y="1626604"/>
            <a:ext cx="2032500" cy="94472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474747"/>
                </a:solidFill>
                <a:latin typeface="Questrial"/>
                <a:ea typeface="Questrial"/>
                <a:cs typeface="Questrial"/>
                <a:sym typeface="Questrial"/>
              </a:rPr>
              <a:t>How to generate enough heat for comfort while reducing energy usage and costs</a:t>
            </a:r>
            <a:endParaRPr dirty="0">
              <a:solidFill>
                <a:srgbClr val="474747"/>
              </a:solidFill>
              <a:latin typeface="Questrial"/>
              <a:ea typeface="Questrial"/>
              <a:cs typeface="Questrial"/>
              <a:sym typeface="Questrial"/>
            </a:endParaRPr>
          </a:p>
        </p:txBody>
      </p:sp>
      <p:sp>
        <p:nvSpPr>
          <p:cNvPr id="536" name="Google Shape;536;p42"/>
          <p:cNvSpPr txBox="1"/>
          <p:nvPr/>
        </p:nvSpPr>
        <p:spPr>
          <a:xfrm>
            <a:off x="6356461" y="1739592"/>
            <a:ext cx="2032500" cy="53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dirty="0" err="1">
                <a:solidFill>
                  <a:srgbClr val="474747"/>
                </a:solidFill>
                <a:latin typeface="Questrial"/>
                <a:ea typeface="Questrial"/>
                <a:cs typeface="Questrial"/>
                <a:sym typeface="Questrial"/>
              </a:rPr>
              <a:t>Atelier’s</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understanding</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of</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energy</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problems</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is</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multi-lateral</a:t>
            </a:r>
            <a:r>
              <a:rPr lang="es-ES" dirty="0">
                <a:solidFill>
                  <a:srgbClr val="474747"/>
                </a:solidFill>
                <a:latin typeface="Questrial"/>
                <a:ea typeface="Questrial"/>
                <a:cs typeface="Questrial"/>
                <a:sym typeface="Questrial"/>
              </a:rPr>
              <a:t> and </a:t>
            </a:r>
            <a:r>
              <a:rPr lang="es-ES" dirty="0" err="1">
                <a:solidFill>
                  <a:srgbClr val="474747"/>
                </a:solidFill>
                <a:latin typeface="Questrial"/>
                <a:ea typeface="Questrial"/>
                <a:cs typeface="Questrial"/>
                <a:sym typeface="Questrial"/>
              </a:rPr>
              <a:t>seeks</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to</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help</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individuals</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the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environment</a:t>
            </a:r>
            <a:r>
              <a:rPr lang="es-ES" dirty="0">
                <a:solidFill>
                  <a:srgbClr val="474747"/>
                </a:solidFill>
                <a:latin typeface="Questrial"/>
                <a:ea typeface="Questrial"/>
                <a:cs typeface="Questrial"/>
                <a:sym typeface="Questrial"/>
              </a:rPr>
              <a:t>, and  </a:t>
            </a:r>
            <a:r>
              <a:rPr lang="es-ES" dirty="0" err="1">
                <a:solidFill>
                  <a:srgbClr val="474747"/>
                </a:solidFill>
                <a:latin typeface="Questrial"/>
                <a:ea typeface="Questrial"/>
                <a:cs typeface="Questrial"/>
                <a:sym typeface="Questrial"/>
              </a:rPr>
              <a:t>economic</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needs</a:t>
            </a:r>
            <a:endParaRPr lang="es-ES" dirty="0">
              <a:solidFill>
                <a:srgbClr val="474747"/>
              </a:solidFill>
              <a:latin typeface="Questrial"/>
              <a:ea typeface="Questrial"/>
              <a:cs typeface="Questrial"/>
              <a:sym typeface="Questrial"/>
            </a:endParaRPr>
          </a:p>
        </p:txBody>
      </p:sp>
      <p:sp>
        <p:nvSpPr>
          <p:cNvPr id="537" name="Google Shape;537;p42"/>
          <p:cNvSpPr txBox="1"/>
          <p:nvPr/>
        </p:nvSpPr>
        <p:spPr>
          <a:xfrm>
            <a:off x="1051406" y="1176728"/>
            <a:ext cx="2032500" cy="44987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Montserrat Black"/>
                <a:ea typeface="Montserrat Black"/>
                <a:cs typeface="Montserrat Black"/>
                <a:sym typeface="Montserrat Black"/>
              </a:rPr>
              <a:t>Challenge</a:t>
            </a:r>
            <a:endParaRPr sz="1600" dirty="0">
              <a:solidFill>
                <a:srgbClr val="000000"/>
              </a:solidFill>
              <a:latin typeface="Montserrat Black"/>
              <a:ea typeface="Montserrat Black"/>
              <a:cs typeface="Montserrat Black"/>
              <a:sym typeface="Montserrat Black"/>
            </a:endParaRPr>
          </a:p>
        </p:txBody>
      </p:sp>
      <p:sp>
        <p:nvSpPr>
          <p:cNvPr id="538" name="Google Shape;538;p42"/>
          <p:cNvSpPr txBox="1"/>
          <p:nvPr/>
        </p:nvSpPr>
        <p:spPr>
          <a:xfrm>
            <a:off x="494653" y="3016761"/>
            <a:ext cx="2399432" cy="44987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rgbClr val="000000"/>
                </a:solidFill>
                <a:latin typeface="Montserrat Black"/>
                <a:ea typeface="Montserrat Black"/>
                <a:cs typeface="Montserrat Black"/>
                <a:sym typeface="Montserrat Black"/>
              </a:rPr>
              <a:t>Impact or economic information</a:t>
            </a:r>
            <a:endParaRPr sz="1600" dirty="0">
              <a:solidFill>
                <a:srgbClr val="000000"/>
              </a:solidFill>
              <a:latin typeface="Montserrat Black"/>
              <a:ea typeface="Montserrat Black"/>
              <a:cs typeface="Montserrat Black"/>
              <a:sym typeface="Montserrat Black"/>
            </a:endParaRPr>
          </a:p>
        </p:txBody>
      </p:sp>
      <p:sp>
        <p:nvSpPr>
          <p:cNvPr id="539" name="Google Shape;539;p42"/>
          <p:cNvSpPr txBox="1"/>
          <p:nvPr/>
        </p:nvSpPr>
        <p:spPr>
          <a:xfrm>
            <a:off x="535677" y="3534702"/>
            <a:ext cx="2566347" cy="109691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dirty="0" err="1">
                <a:solidFill>
                  <a:srgbClr val="474747"/>
                </a:solidFill>
                <a:latin typeface="Questrial"/>
                <a:ea typeface="Questrial"/>
                <a:cs typeface="Questrial"/>
                <a:sym typeface="Questrial"/>
              </a:rPr>
              <a:t>The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impact</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made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on</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individuals</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is</a:t>
            </a:r>
            <a:r>
              <a:rPr lang="es-ES" dirty="0">
                <a:solidFill>
                  <a:srgbClr val="474747"/>
                </a:solidFill>
                <a:latin typeface="Questrial"/>
                <a:ea typeface="Questrial"/>
                <a:cs typeface="Questrial"/>
                <a:sym typeface="Questrial"/>
              </a:rPr>
              <a:t> personal (</a:t>
            </a:r>
            <a:r>
              <a:rPr lang="es-ES" dirty="0" err="1">
                <a:solidFill>
                  <a:srgbClr val="474747"/>
                </a:solidFill>
                <a:latin typeface="Questrial"/>
                <a:ea typeface="Questrial"/>
                <a:cs typeface="Questrial"/>
                <a:sym typeface="Questrial"/>
              </a:rPr>
              <a:t>better</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health</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conditions</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thanks</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to</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better</a:t>
            </a:r>
            <a:r>
              <a:rPr lang="es-ES" dirty="0">
                <a:solidFill>
                  <a:srgbClr val="474747"/>
                </a:solidFill>
                <a:latin typeface="Questrial"/>
                <a:ea typeface="Questrial"/>
                <a:cs typeface="Questrial"/>
                <a:sym typeface="Questrial"/>
              </a:rPr>
              <a:t> air) and </a:t>
            </a:r>
            <a:r>
              <a:rPr lang="es-ES" dirty="0" err="1">
                <a:solidFill>
                  <a:srgbClr val="474747"/>
                </a:solidFill>
                <a:latin typeface="Questrial"/>
                <a:ea typeface="Questrial"/>
                <a:cs typeface="Questrial"/>
                <a:sym typeface="Questrial"/>
              </a:rPr>
              <a:t>economic</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lower</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energy</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usage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costs</a:t>
            </a:r>
            <a:r>
              <a:rPr lang="es-ES" dirty="0">
                <a:solidFill>
                  <a:srgbClr val="474747"/>
                </a:solidFill>
                <a:latin typeface="Questrial"/>
                <a:ea typeface="Questrial"/>
                <a:cs typeface="Questrial"/>
                <a:sym typeface="Questrial"/>
              </a:rPr>
              <a:t>)</a:t>
            </a:r>
          </a:p>
        </p:txBody>
      </p:sp>
      <p:sp>
        <p:nvSpPr>
          <p:cNvPr id="540" name="Google Shape;540;p42"/>
          <p:cNvSpPr txBox="1"/>
          <p:nvPr/>
        </p:nvSpPr>
        <p:spPr>
          <a:xfrm>
            <a:off x="6167415" y="1230469"/>
            <a:ext cx="2032500" cy="59037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latin typeface="Montserrat Black"/>
                <a:ea typeface="Montserrat Black"/>
                <a:cs typeface="Montserrat Black"/>
                <a:sym typeface="Montserrat Black"/>
              </a:rPr>
              <a:t>Value proposition</a:t>
            </a:r>
            <a:endParaRPr sz="1600" dirty="0">
              <a:solidFill>
                <a:srgbClr val="000000"/>
              </a:solidFill>
              <a:latin typeface="Montserrat Black"/>
              <a:ea typeface="Montserrat Black"/>
              <a:cs typeface="Montserrat Black"/>
              <a:sym typeface="Montserrat Black"/>
            </a:endParaRPr>
          </a:p>
        </p:txBody>
      </p:sp>
      <p:sp>
        <p:nvSpPr>
          <p:cNvPr id="541" name="Google Shape;541;p42"/>
          <p:cNvSpPr txBox="1"/>
          <p:nvPr/>
        </p:nvSpPr>
        <p:spPr>
          <a:xfrm>
            <a:off x="6091601" y="3277953"/>
            <a:ext cx="2032500" cy="394394"/>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600" dirty="0">
                <a:latin typeface="Montserrat Black"/>
                <a:ea typeface="Montserrat Black"/>
                <a:cs typeface="Montserrat Black"/>
                <a:sym typeface="Montserrat Black"/>
              </a:rPr>
              <a:t>Description</a:t>
            </a:r>
            <a:endParaRPr sz="1600" dirty="0">
              <a:solidFill>
                <a:srgbClr val="000000"/>
              </a:solidFill>
              <a:latin typeface="Montserrat Black"/>
              <a:ea typeface="Montserrat Black"/>
              <a:cs typeface="Montserrat Black"/>
              <a:sym typeface="Montserrat Black"/>
            </a:endParaRPr>
          </a:p>
        </p:txBody>
      </p:sp>
      <p:sp>
        <p:nvSpPr>
          <p:cNvPr id="542" name="Google Shape;542;p42"/>
          <p:cNvSpPr txBox="1"/>
          <p:nvPr/>
        </p:nvSpPr>
        <p:spPr>
          <a:xfrm>
            <a:off x="6437324" y="3587943"/>
            <a:ext cx="2032500" cy="53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dirty="0">
                <a:solidFill>
                  <a:srgbClr val="474747"/>
                </a:solidFill>
                <a:latin typeface="Questrial"/>
                <a:ea typeface="Questrial"/>
                <a:cs typeface="Questrial"/>
                <a:sym typeface="Questrial"/>
              </a:rPr>
              <a:t>Atelier uses “</a:t>
            </a:r>
            <a:r>
              <a:rPr lang="es-ES" dirty="0" err="1">
                <a:solidFill>
                  <a:srgbClr val="474747"/>
                </a:solidFill>
                <a:latin typeface="Questrial"/>
                <a:ea typeface="Questrial"/>
                <a:cs typeface="Questrial"/>
                <a:sym typeface="Questrial"/>
              </a:rPr>
              <a:t>passive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energy</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to</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recycle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naturally</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generated</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heat</a:t>
            </a:r>
            <a:endParaRPr lang="es-ES" dirty="0">
              <a:solidFill>
                <a:srgbClr val="474747"/>
              </a:solidFill>
              <a:latin typeface="Questrial"/>
              <a:ea typeface="Questrial"/>
              <a:cs typeface="Questrial"/>
              <a:sym typeface="Questrial"/>
            </a:endParaRPr>
          </a:p>
        </p:txBody>
      </p:sp>
      <p:grpSp>
        <p:nvGrpSpPr>
          <p:cNvPr id="543" name="Google Shape;543;p42"/>
          <p:cNvGrpSpPr/>
          <p:nvPr/>
        </p:nvGrpSpPr>
        <p:grpSpPr>
          <a:xfrm>
            <a:off x="3088849" y="2207743"/>
            <a:ext cx="487394" cy="255828"/>
            <a:chOff x="2084325" y="363300"/>
            <a:chExt cx="484150" cy="254100"/>
          </a:xfrm>
        </p:grpSpPr>
        <p:sp>
          <p:nvSpPr>
            <p:cNvPr id="544" name="Google Shape;544;p42"/>
            <p:cNvSpPr/>
            <p:nvPr/>
          </p:nvSpPr>
          <p:spPr>
            <a:xfrm>
              <a:off x="2084325" y="363300"/>
              <a:ext cx="484150" cy="254100"/>
            </a:xfrm>
            <a:custGeom>
              <a:avLst/>
              <a:gdLst/>
              <a:ahLst/>
              <a:cxnLst/>
              <a:rect l="l" t="t" r="r" b="b"/>
              <a:pathLst>
                <a:path w="19366" h="10164" extrusionOk="0">
                  <a:moveTo>
                    <a:pt x="9686" y="1128"/>
                  </a:moveTo>
                  <a:cubicBezTo>
                    <a:pt x="10195" y="1128"/>
                    <a:pt x="10707" y="1226"/>
                    <a:pt x="11196" y="1428"/>
                  </a:cubicBezTo>
                  <a:cubicBezTo>
                    <a:pt x="12671" y="2042"/>
                    <a:pt x="13635" y="3482"/>
                    <a:pt x="13635" y="5081"/>
                  </a:cubicBezTo>
                  <a:cubicBezTo>
                    <a:pt x="13632" y="7264"/>
                    <a:pt x="11864" y="9031"/>
                    <a:pt x="9684" y="9034"/>
                  </a:cubicBezTo>
                  <a:cubicBezTo>
                    <a:pt x="8085" y="9034"/>
                    <a:pt x="6643" y="8071"/>
                    <a:pt x="6032" y="6592"/>
                  </a:cubicBezTo>
                  <a:cubicBezTo>
                    <a:pt x="5420" y="5117"/>
                    <a:pt x="5758" y="3415"/>
                    <a:pt x="6887" y="2286"/>
                  </a:cubicBezTo>
                  <a:cubicBezTo>
                    <a:pt x="7645" y="1530"/>
                    <a:pt x="8657" y="1128"/>
                    <a:pt x="9686" y="1128"/>
                  </a:cubicBezTo>
                  <a:close/>
                  <a:moveTo>
                    <a:pt x="9684" y="1"/>
                  </a:moveTo>
                  <a:cubicBezTo>
                    <a:pt x="4502" y="1"/>
                    <a:pt x="361" y="4512"/>
                    <a:pt x="190" y="4704"/>
                  </a:cubicBezTo>
                  <a:cubicBezTo>
                    <a:pt x="0" y="4918"/>
                    <a:pt x="0" y="5243"/>
                    <a:pt x="190" y="5457"/>
                  </a:cubicBezTo>
                  <a:cubicBezTo>
                    <a:pt x="361" y="5650"/>
                    <a:pt x="4502" y="10164"/>
                    <a:pt x="9684" y="10164"/>
                  </a:cubicBezTo>
                  <a:cubicBezTo>
                    <a:pt x="14867" y="10164"/>
                    <a:pt x="19004" y="5650"/>
                    <a:pt x="19176" y="5457"/>
                  </a:cubicBezTo>
                  <a:cubicBezTo>
                    <a:pt x="19365" y="5243"/>
                    <a:pt x="19365" y="4918"/>
                    <a:pt x="19176" y="4704"/>
                  </a:cubicBezTo>
                  <a:cubicBezTo>
                    <a:pt x="19004" y="4512"/>
                    <a:pt x="14867" y="1"/>
                    <a:pt x="9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5" name="Google Shape;545;p42"/>
            <p:cNvSpPr/>
            <p:nvPr/>
          </p:nvSpPr>
          <p:spPr>
            <a:xfrm>
              <a:off x="2250600" y="419775"/>
              <a:ext cx="145175" cy="141125"/>
            </a:xfrm>
            <a:custGeom>
              <a:avLst/>
              <a:gdLst/>
              <a:ahLst/>
              <a:cxnLst/>
              <a:rect l="l" t="t" r="r" b="b"/>
              <a:pathLst>
                <a:path w="5807" h="5645" extrusionOk="0">
                  <a:moveTo>
                    <a:pt x="3018" y="0"/>
                  </a:moveTo>
                  <a:cubicBezTo>
                    <a:pt x="1922" y="0"/>
                    <a:pt x="929" y="634"/>
                    <a:pt x="468" y="1626"/>
                  </a:cubicBezTo>
                  <a:cubicBezTo>
                    <a:pt x="1" y="2623"/>
                    <a:pt x="158" y="3797"/>
                    <a:pt x="862" y="4637"/>
                  </a:cubicBezTo>
                  <a:cubicBezTo>
                    <a:pt x="1407" y="5287"/>
                    <a:pt x="2203" y="5645"/>
                    <a:pt x="3025" y="5645"/>
                  </a:cubicBezTo>
                  <a:cubicBezTo>
                    <a:pt x="3270" y="5645"/>
                    <a:pt x="3518" y="5613"/>
                    <a:pt x="3762" y="5547"/>
                  </a:cubicBezTo>
                  <a:cubicBezTo>
                    <a:pt x="4825" y="5258"/>
                    <a:pt x="5620" y="4382"/>
                    <a:pt x="5807" y="3297"/>
                  </a:cubicBezTo>
                  <a:lnTo>
                    <a:pt x="5807" y="3297"/>
                  </a:lnTo>
                  <a:cubicBezTo>
                    <a:pt x="5625" y="3356"/>
                    <a:pt x="5446" y="3383"/>
                    <a:pt x="5272" y="3383"/>
                  </a:cubicBezTo>
                  <a:cubicBezTo>
                    <a:pt x="4356" y="3383"/>
                    <a:pt x="3596" y="2626"/>
                    <a:pt x="3596" y="1692"/>
                  </a:cubicBezTo>
                  <a:cubicBezTo>
                    <a:pt x="3596" y="1147"/>
                    <a:pt x="3861" y="633"/>
                    <a:pt x="4307" y="316"/>
                  </a:cubicBezTo>
                  <a:cubicBezTo>
                    <a:pt x="3913" y="112"/>
                    <a:pt x="3476" y="3"/>
                    <a:pt x="3033" y="0"/>
                  </a:cubicBezTo>
                  <a:cubicBezTo>
                    <a:pt x="3028" y="0"/>
                    <a:pt x="3023" y="0"/>
                    <a:pt x="3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46" name="Google Shape;546;p42"/>
          <p:cNvSpPr/>
          <p:nvPr/>
        </p:nvSpPr>
        <p:spPr>
          <a:xfrm>
            <a:off x="3099747" y="3412530"/>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547" name="Google Shape;547;p42"/>
          <p:cNvGrpSpPr/>
          <p:nvPr/>
        </p:nvGrpSpPr>
        <p:grpSpPr>
          <a:xfrm>
            <a:off x="5556062" y="2120663"/>
            <a:ext cx="499025" cy="489519"/>
            <a:chOff x="-1183550" y="3586525"/>
            <a:chExt cx="296175" cy="290550"/>
          </a:xfrm>
        </p:grpSpPr>
        <p:sp>
          <p:nvSpPr>
            <p:cNvPr id="548" name="Google Shape;548;p42"/>
            <p:cNvSpPr/>
            <p:nvPr/>
          </p:nvSpPr>
          <p:spPr>
            <a:xfrm>
              <a:off x="-927575" y="3671500"/>
              <a:ext cx="40200" cy="16575"/>
            </a:xfrm>
            <a:custGeom>
              <a:avLst/>
              <a:gdLst/>
              <a:ahLst/>
              <a:cxnLst/>
              <a:rect l="l" t="t" r="r" b="b"/>
              <a:pathLst>
                <a:path w="1608" h="663" extrusionOk="0">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2"/>
            <p:cNvSpPr/>
            <p:nvPr/>
          </p:nvSpPr>
          <p:spPr>
            <a:xfrm>
              <a:off x="-1183550" y="3671500"/>
              <a:ext cx="39400" cy="16575"/>
            </a:xfrm>
            <a:custGeom>
              <a:avLst/>
              <a:gdLst/>
              <a:ahLst/>
              <a:cxnLst/>
              <a:rect l="l" t="t" r="r" b="b"/>
              <a:pathLst>
                <a:path w="1576" h="663" extrusionOk="0">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2"/>
            <p:cNvSpPr/>
            <p:nvPr/>
          </p:nvSpPr>
          <p:spPr>
            <a:xfrm>
              <a:off x="-944250" y="3603025"/>
              <a:ext cx="39525" cy="26375"/>
            </a:xfrm>
            <a:custGeom>
              <a:avLst/>
              <a:gdLst/>
              <a:ahLst/>
              <a:cxnLst/>
              <a:rect l="l" t="t" r="r" b="b"/>
              <a:pathLst>
                <a:path w="1581" h="1055" extrusionOk="0">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2"/>
            <p:cNvSpPr/>
            <p:nvPr/>
          </p:nvSpPr>
          <p:spPr>
            <a:xfrm>
              <a:off x="-1166200" y="3731225"/>
              <a:ext cx="39700" cy="26075"/>
            </a:xfrm>
            <a:custGeom>
              <a:avLst/>
              <a:gdLst/>
              <a:ahLst/>
              <a:cxnLst/>
              <a:rect l="l" t="t" r="r" b="b"/>
              <a:pathLst>
                <a:path w="1588" h="1043" extrusionOk="0">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p:cNvSpPr/>
            <p:nvPr/>
          </p:nvSpPr>
          <p:spPr>
            <a:xfrm>
              <a:off x="-944925" y="3730950"/>
              <a:ext cx="40200" cy="26375"/>
            </a:xfrm>
            <a:custGeom>
              <a:avLst/>
              <a:gdLst/>
              <a:ahLst/>
              <a:cxnLst/>
              <a:rect l="l" t="t" r="r" b="b"/>
              <a:pathLst>
                <a:path w="1608" h="1055" extrusionOk="0">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2"/>
            <p:cNvSpPr/>
            <p:nvPr/>
          </p:nvSpPr>
          <p:spPr>
            <a:xfrm>
              <a:off x="-1167000" y="3603025"/>
              <a:ext cx="40200" cy="26375"/>
            </a:xfrm>
            <a:custGeom>
              <a:avLst/>
              <a:gdLst/>
              <a:ahLst/>
              <a:cxnLst/>
              <a:rect l="l" t="t" r="r" b="b"/>
              <a:pathLst>
                <a:path w="1608" h="1055" extrusionOk="0">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2"/>
            <p:cNvSpPr/>
            <p:nvPr/>
          </p:nvSpPr>
          <p:spPr>
            <a:xfrm>
              <a:off x="-1065400" y="3658900"/>
              <a:ext cx="59875" cy="77200"/>
            </a:xfrm>
            <a:custGeom>
              <a:avLst/>
              <a:gdLst/>
              <a:ahLst/>
              <a:cxnLst/>
              <a:rect l="l" t="t" r="r" b="b"/>
              <a:pathLst>
                <a:path w="2395" h="3088" extrusionOk="0">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2"/>
            <p:cNvSpPr/>
            <p:nvPr/>
          </p:nvSpPr>
          <p:spPr>
            <a:xfrm>
              <a:off x="-1078000" y="3809325"/>
              <a:ext cx="85075" cy="67750"/>
            </a:xfrm>
            <a:custGeom>
              <a:avLst/>
              <a:gdLst/>
              <a:ahLst/>
              <a:cxnLst/>
              <a:rect l="l" t="t" r="r" b="b"/>
              <a:pathLst>
                <a:path w="3403" h="2710" extrusionOk="0">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2"/>
            <p:cNvSpPr/>
            <p:nvPr/>
          </p:nvSpPr>
          <p:spPr>
            <a:xfrm>
              <a:off x="-1135500" y="3586525"/>
              <a:ext cx="193775" cy="204700"/>
            </a:xfrm>
            <a:custGeom>
              <a:avLst/>
              <a:gdLst/>
              <a:ahLst/>
              <a:cxnLst/>
              <a:rect l="l" t="t" r="r" b="b"/>
              <a:pathLst>
                <a:path w="7751" h="8188" extrusionOk="0">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2"/>
          <p:cNvGrpSpPr/>
          <p:nvPr/>
        </p:nvGrpSpPr>
        <p:grpSpPr>
          <a:xfrm>
            <a:off x="5586536" y="3426643"/>
            <a:ext cx="478363" cy="468815"/>
            <a:chOff x="-60988625" y="3740800"/>
            <a:chExt cx="316650" cy="310350"/>
          </a:xfrm>
        </p:grpSpPr>
        <p:sp>
          <p:nvSpPr>
            <p:cNvPr id="558" name="Google Shape;558;p42"/>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2"/>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2"/>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Google Shape;369;p3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dirty="0" err="1"/>
              <a:t>Description</a:t>
            </a:r>
            <a:r>
              <a:rPr lang="es-ES" dirty="0"/>
              <a:t> of </a:t>
            </a:r>
            <a:r>
              <a:rPr lang="es-ES" dirty="0" err="1"/>
              <a:t>Som</a:t>
            </a:r>
            <a:r>
              <a:rPr lang="es-ES" dirty="0"/>
              <a:t> </a:t>
            </a:r>
            <a:r>
              <a:rPr lang="es-ES" dirty="0" err="1"/>
              <a:t>Energia</a:t>
            </a:r>
            <a:endParaRPr dirty="0"/>
          </a:p>
        </p:txBody>
      </p:sp>
      <p:sp>
        <p:nvSpPr>
          <p:cNvPr id="368" name="Google Shape;368;p33"/>
          <p:cNvSpPr txBox="1">
            <a:spLocks noGrp="1"/>
          </p:cNvSpPr>
          <p:nvPr>
            <p:ph type="body" idx="1"/>
          </p:nvPr>
        </p:nvSpPr>
        <p:spPr>
          <a:xfrm>
            <a:off x="184637" y="1165714"/>
            <a:ext cx="8039100" cy="1041155"/>
          </a:xfrm>
          <a:prstGeom prst="rect">
            <a:avLst/>
          </a:prstGeom>
        </p:spPr>
        <p:txBody>
          <a:bodyPr spcFirstLastPara="1" wrap="square" lIns="91425" tIns="91425" rIns="91425" bIns="91425" anchor="t" anchorCtr="0">
            <a:noAutofit/>
          </a:bodyPr>
          <a:lstStyle/>
          <a:p>
            <a:pPr marL="152400" indent="0" algn="just">
              <a:buNone/>
            </a:pPr>
            <a:r>
              <a:rPr lang="en-GB" dirty="0" err="1"/>
              <a:t>Som</a:t>
            </a:r>
            <a:r>
              <a:rPr lang="en-GB" dirty="0"/>
              <a:t> </a:t>
            </a:r>
            <a:r>
              <a:rPr lang="en-GB" dirty="0" err="1"/>
              <a:t>Energia</a:t>
            </a:r>
            <a:r>
              <a:rPr lang="en-GB" dirty="0"/>
              <a:t> was born in 2010 in Catalonia, Spain. It is a consumer cooperative set up as a non-profit which produces and commercialises renewable energy. The company is committed to promoting a change in the current energy model to achieve a 100% renewable model. They also aim to make the whole process of energy consumption more participative in order to empower consumers.</a:t>
            </a:r>
          </a:p>
        </p:txBody>
      </p:sp>
      <p:sp>
        <p:nvSpPr>
          <p:cNvPr id="5" name="Google Shape;368;p33"/>
          <p:cNvSpPr txBox="1">
            <a:spLocks/>
          </p:cNvSpPr>
          <p:nvPr/>
        </p:nvSpPr>
        <p:spPr>
          <a:xfrm>
            <a:off x="4416357" y="1935955"/>
            <a:ext cx="4182893" cy="29075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1pPr>
            <a:lvl2pPr marL="914400" marR="0" lvl="1"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2pPr>
            <a:lvl3pPr marL="1371600" marR="0" lvl="2"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3pPr>
            <a:lvl4pPr marL="1828800" marR="0" lvl="3"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4pPr>
            <a:lvl5pPr marL="2286000" marR="0" lvl="4"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5pPr>
            <a:lvl6pPr marL="2743200" marR="0" lvl="5"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6pPr>
            <a:lvl7pPr marL="3200400" marR="0" lvl="6"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7pPr>
            <a:lvl8pPr marL="3657600" marR="0" lvl="7"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8pPr>
            <a:lvl9pPr marL="4114800" marR="0" lvl="8" indent="-304800" algn="l" rtl="0">
              <a:lnSpc>
                <a:spcPct val="100000"/>
              </a:lnSpc>
              <a:spcBef>
                <a:spcPts val="1600"/>
              </a:spcBef>
              <a:spcAft>
                <a:spcPts val="160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9pPr>
          </a:lstStyle>
          <a:p>
            <a:pPr marL="152400" indent="0">
              <a:buNone/>
            </a:pPr>
            <a:endParaRPr lang="en-US" sz="1100" dirty="0"/>
          </a:p>
          <a:p>
            <a:pPr marL="152400" indent="0" algn="just">
              <a:buNone/>
            </a:pPr>
            <a:r>
              <a:rPr lang="en-GB" u="sng" dirty="0"/>
              <a:t>What do they do?</a:t>
            </a:r>
          </a:p>
          <a:p>
            <a:pPr marL="152400" indent="0" algn="just">
              <a:buNone/>
            </a:pPr>
            <a:endParaRPr lang="en-US" dirty="0"/>
          </a:p>
          <a:p>
            <a:pPr lvl="0" algn="just"/>
            <a:r>
              <a:rPr lang="en-GB" u="sng" dirty="0"/>
              <a:t>Production</a:t>
            </a:r>
            <a:r>
              <a:rPr lang="en-GB" dirty="0"/>
              <a:t>: They produce electrical energy in generation facilities from renewable sources (sun, wind, biogas, biomass) financed by donations from partners.</a:t>
            </a:r>
          </a:p>
          <a:p>
            <a:pPr marL="152400" lvl="0" indent="0" algn="just">
              <a:buNone/>
            </a:pPr>
            <a:endParaRPr lang="en-US" dirty="0"/>
          </a:p>
          <a:p>
            <a:pPr algn="just"/>
            <a:r>
              <a:rPr lang="en-GB" u="sng" dirty="0"/>
              <a:t>Commercialisation:</a:t>
            </a:r>
            <a:r>
              <a:rPr lang="en-GB" dirty="0"/>
              <a:t> They manage, buy, and provide bills for the electricity consumed by their members, according to certificates of guarantee of origin. Individuals and companies can acquire energy from them without the need for any rewiring or electrician’s services.</a:t>
            </a:r>
            <a:endParaRPr lang="en-US" dirty="0"/>
          </a:p>
          <a:p>
            <a:endParaRPr lang="en-GB" sz="1100" dirty="0"/>
          </a:p>
          <a:p>
            <a:pPr marL="152400" indent="0">
              <a:buNone/>
            </a:pPr>
            <a:r>
              <a:rPr lang="en-GB" sz="1100" dirty="0"/>
              <a:t> </a:t>
            </a:r>
            <a:endParaRPr lang="en-US" sz="1100" dirty="0"/>
          </a:p>
          <a:p>
            <a:pPr algn="just"/>
            <a:endParaRPr lang="en-US" sz="1100" dirty="0"/>
          </a:p>
        </p:txBody>
      </p:sp>
      <p:sp>
        <p:nvSpPr>
          <p:cNvPr id="7" name="Google Shape;368;p33"/>
          <p:cNvSpPr txBox="1">
            <a:spLocks/>
          </p:cNvSpPr>
          <p:nvPr/>
        </p:nvSpPr>
        <p:spPr>
          <a:xfrm>
            <a:off x="657224" y="4572000"/>
            <a:ext cx="3200401" cy="419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1pPr>
            <a:lvl2pPr marL="914400" marR="0" lvl="1"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2pPr>
            <a:lvl3pPr marL="1371600" marR="0" lvl="2"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3pPr>
            <a:lvl4pPr marL="1828800" marR="0" lvl="3"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4pPr>
            <a:lvl5pPr marL="2286000" marR="0" lvl="4"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5pPr>
            <a:lvl6pPr marL="2743200" marR="0" lvl="5"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6pPr>
            <a:lvl7pPr marL="3200400" marR="0" lvl="6"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7pPr>
            <a:lvl8pPr marL="3657600" marR="0" lvl="7"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8pPr>
            <a:lvl9pPr marL="4114800" marR="0" lvl="8" indent="-304800" algn="l" rtl="0">
              <a:lnSpc>
                <a:spcPct val="100000"/>
              </a:lnSpc>
              <a:spcBef>
                <a:spcPts val="1600"/>
              </a:spcBef>
              <a:spcAft>
                <a:spcPts val="160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9pPr>
          </a:lstStyle>
          <a:p>
            <a:pPr marL="152400" indent="0">
              <a:buNone/>
            </a:pPr>
            <a:r>
              <a:rPr lang="es-ES" sz="1100" dirty="0"/>
              <a:t>(</a:t>
            </a:r>
            <a:r>
              <a:rPr lang="es-ES" sz="1100" dirty="0" err="1"/>
              <a:t>Som</a:t>
            </a:r>
            <a:r>
              <a:rPr lang="es-ES" sz="1100" dirty="0"/>
              <a:t> </a:t>
            </a:r>
            <a:r>
              <a:rPr lang="es-ES" sz="1100" dirty="0" err="1"/>
              <a:t>Energia</a:t>
            </a:r>
            <a:r>
              <a:rPr lang="es-ES" sz="1100" dirty="0"/>
              <a:t>, 2020)</a:t>
            </a:r>
            <a:endParaRPr lang="en-US" sz="1100" dirty="0"/>
          </a:p>
        </p:txBody>
      </p:sp>
      <p:pic>
        <p:nvPicPr>
          <p:cNvPr id="1028" name="Picture 4" descr="Socios de Som Energía posando en la Planta Solar de Alcolea del Río.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130" y="2324911"/>
            <a:ext cx="4157814" cy="1948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5"/>
          <p:cNvSpPr txBox="1">
            <a:spLocks noGrp="1"/>
          </p:cNvSpPr>
          <p:nvPr>
            <p:ph type="title"/>
          </p:nvPr>
        </p:nvSpPr>
        <p:spPr>
          <a:xfrm>
            <a:off x="2257425" y="819149"/>
            <a:ext cx="4264150" cy="532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Value proposition</a:t>
            </a:r>
            <a:endParaRPr dirty="0"/>
          </a:p>
        </p:txBody>
      </p:sp>
      <p:sp>
        <p:nvSpPr>
          <p:cNvPr id="396" name="Google Shape;396;p35"/>
          <p:cNvSpPr txBox="1">
            <a:spLocks noGrp="1"/>
          </p:cNvSpPr>
          <p:nvPr>
            <p:ph type="subTitle" idx="1"/>
          </p:nvPr>
        </p:nvSpPr>
        <p:spPr>
          <a:xfrm>
            <a:off x="1552778" y="1609773"/>
            <a:ext cx="6076950" cy="2426445"/>
          </a:xfrm>
          <a:prstGeom prst="rect">
            <a:avLst/>
          </a:prstGeom>
        </p:spPr>
        <p:txBody>
          <a:bodyPr spcFirstLastPara="1" wrap="square" lIns="91425" tIns="91425" rIns="91425" bIns="91425" anchor="t" anchorCtr="0">
            <a:noAutofit/>
          </a:bodyPr>
          <a:lstStyle/>
          <a:p>
            <a:pPr marL="0" indent="0">
              <a:spcAft>
                <a:spcPts val="1600"/>
              </a:spcAft>
              <a:buClr>
                <a:schemeClr val="dk1"/>
              </a:buClr>
              <a:buSzPts val="1100"/>
            </a:pPr>
            <a:r>
              <a:rPr lang="en-US" dirty="0" err="1"/>
              <a:t>Som</a:t>
            </a:r>
            <a:r>
              <a:rPr lang="en-US" dirty="0"/>
              <a:t> </a:t>
            </a:r>
            <a:r>
              <a:rPr lang="en-US" dirty="0" err="1"/>
              <a:t>Energia</a:t>
            </a:r>
            <a:r>
              <a:rPr lang="en-US" dirty="0"/>
              <a:t> offers an alternative to traditional energy suppliers not only by using 100% renewable energy, but also by involving the consumer through their participatory management set-up as a non-profit cooperative. </a:t>
            </a:r>
          </a:p>
          <a:p>
            <a:pPr marL="0" indent="0">
              <a:spcAft>
                <a:spcPts val="1600"/>
              </a:spcAft>
              <a:buClr>
                <a:schemeClr val="dk1"/>
              </a:buClr>
              <a:buSzPts val="1100"/>
            </a:pPr>
            <a:r>
              <a:rPr lang="en-GB" dirty="0"/>
              <a:t>Since its creation in 2012, </a:t>
            </a:r>
            <a:r>
              <a:rPr lang="en-GB" dirty="0" err="1"/>
              <a:t>Som</a:t>
            </a:r>
            <a:r>
              <a:rPr lang="en-GB" dirty="0"/>
              <a:t> </a:t>
            </a:r>
            <a:r>
              <a:rPr lang="en-GB" dirty="0" err="1"/>
              <a:t>Energia</a:t>
            </a:r>
            <a:r>
              <a:rPr lang="en-GB" dirty="0"/>
              <a:t> has become one of the best examples of the </a:t>
            </a:r>
            <a:r>
              <a:rPr lang="en-GB" dirty="0" err="1"/>
              <a:t>cooperativism</a:t>
            </a:r>
            <a:r>
              <a:rPr lang="en-GB" dirty="0"/>
              <a:t> in the energy sector in Spain.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8" name="Google Shape;395;p35">
            <a:extLst>
              <a:ext uri="{FF2B5EF4-FFF2-40B4-BE49-F238E27FC236}">
                <a16:creationId xmlns:a16="http://schemas.microsoft.com/office/drawing/2014/main" id="{16797879-16EA-4463-B8C3-32C67157B3BB}"/>
              </a:ext>
            </a:extLst>
          </p:cNvPr>
          <p:cNvSpPr txBox="1">
            <a:spLocks noGrp="1"/>
          </p:cNvSpPr>
          <p:nvPr>
            <p:ph type="title"/>
          </p:nvPr>
        </p:nvSpPr>
        <p:spPr>
          <a:xfrm>
            <a:off x="2257425" y="819149"/>
            <a:ext cx="4264150" cy="532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t>What makes it circular?</a:t>
            </a:r>
            <a:endParaRPr sz="3000" dirty="0"/>
          </a:p>
        </p:txBody>
      </p:sp>
      <p:sp>
        <p:nvSpPr>
          <p:cNvPr id="9" name="Google Shape;396;p35">
            <a:extLst>
              <a:ext uri="{FF2B5EF4-FFF2-40B4-BE49-F238E27FC236}">
                <a16:creationId xmlns:a16="http://schemas.microsoft.com/office/drawing/2014/main" id="{F6990455-BD15-4A40-8B22-33D6C321F7FB}"/>
              </a:ext>
            </a:extLst>
          </p:cNvPr>
          <p:cNvSpPr txBox="1">
            <a:spLocks noGrp="1"/>
          </p:cNvSpPr>
          <p:nvPr>
            <p:ph type="subTitle" idx="1"/>
          </p:nvPr>
        </p:nvSpPr>
        <p:spPr>
          <a:xfrm>
            <a:off x="742950" y="1933575"/>
            <a:ext cx="7267575" cy="2305050"/>
          </a:xfrm>
          <a:prstGeom prst="rect">
            <a:avLst/>
          </a:prstGeom>
        </p:spPr>
        <p:txBody>
          <a:bodyPr spcFirstLastPara="1" wrap="square" lIns="91425" tIns="91425" rIns="91425" bIns="91425" anchor="t" anchorCtr="0">
            <a:noAutofit/>
          </a:bodyPr>
          <a:lstStyle/>
          <a:p>
            <a:pPr algn="just">
              <a:buFont typeface="Arial" pitchFamily="34" charset="0"/>
              <a:buChar char="•"/>
            </a:pPr>
            <a:r>
              <a:rPr lang="en-GB" sz="1600" dirty="0"/>
              <a:t>Making the energy-consumption process accessible and participatory through local groups, aiming to create an innovative movement.</a:t>
            </a:r>
          </a:p>
          <a:p>
            <a:pPr algn="just">
              <a:buFont typeface="Arial" pitchFamily="34" charset="0"/>
              <a:buChar char="•"/>
            </a:pPr>
            <a:r>
              <a:rPr lang="en-GB" sz="1600" dirty="0"/>
              <a:t>Promotion of a green and efficient economic model in which citizens are key.</a:t>
            </a:r>
          </a:p>
          <a:p>
            <a:pPr algn="just">
              <a:buFont typeface="Arial" pitchFamily="34" charset="0"/>
              <a:buChar char="•"/>
            </a:pPr>
            <a:r>
              <a:rPr lang="en-GB" sz="1600" dirty="0"/>
              <a:t>Favouring the growth of a more social and solidarity-based economy.</a:t>
            </a:r>
          </a:p>
          <a:p>
            <a:pPr algn="just">
              <a:buFont typeface="Arial" pitchFamily="34" charset="0"/>
              <a:buChar char="•"/>
            </a:pPr>
            <a:r>
              <a:rPr lang="en-US" sz="1600" dirty="0"/>
              <a:t>Reducing the market power of the major energy suppliers that have traditionally dominated the market</a:t>
            </a:r>
          </a:p>
          <a:p>
            <a:pPr algn="just">
              <a:buFont typeface="Arial" pitchFamily="34" charset="0"/>
              <a:buChar char="•"/>
            </a:pPr>
            <a:r>
              <a:rPr lang="en-GB" sz="1600" dirty="0"/>
              <a:t>Creating in a social  movement that promotes transparency and change.</a:t>
            </a:r>
          </a:p>
          <a:p>
            <a:pPr algn="just">
              <a:buFont typeface="Arial" pitchFamily="34" charset="0"/>
              <a:buChar char="•"/>
            </a:pPr>
            <a:endParaRPr lang="en-US" sz="1600" dirty="0"/>
          </a:p>
          <a:p>
            <a:pPr marL="139700" indent="0" algn="just"/>
            <a:endParaRPr lang="en-US" sz="16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4" name="Google Shape;404;p36"/>
          <p:cNvSpPr txBox="1">
            <a:spLocks noGrp="1"/>
          </p:cNvSpPr>
          <p:nvPr>
            <p:ph type="title"/>
          </p:nvPr>
        </p:nvSpPr>
        <p:spPr>
          <a:xfrm>
            <a:off x="1390547" y="445025"/>
            <a:ext cx="6563266"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Environmental and economic impact</a:t>
            </a:r>
            <a:endParaRPr dirty="0"/>
          </a:p>
        </p:txBody>
      </p:sp>
      <p:sp>
        <p:nvSpPr>
          <p:cNvPr id="402" name="Google Shape;402;p36"/>
          <p:cNvSpPr txBox="1">
            <a:spLocks noGrp="1"/>
          </p:cNvSpPr>
          <p:nvPr>
            <p:ph type="subTitle" idx="2"/>
          </p:nvPr>
        </p:nvSpPr>
        <p:spPr>
          <a:xfrm>
            <a:off x="605594" y="2537400"/>
            <a:ext cx="1881716" cy="1595204"/>
          </a:xfrm>
          <a:prstGeom prst="rect">
            <a:avLst/>
          </a:prstGeom>
        </p:spPr>
        <p:txBody>
          <a:bodyPr spcFirstLastPara="1" wrap="square" lIns="91425" tIns="91425" rIns="91425" bIns="91425" anchor="ctr" anchorCtr="0">
            <a:noAutofit/>
          </a:bodyPr>
          <a:lstStyle/>
          <a:p>
            <a:pPr marL="0" indent="0" algn="l"/>
            <a:r>
              <a:rPr lang="en-GB" sz="1200" dirty="0"/>
              <a:t>The cooperative started with 150 members. By 2020, this had already risen to 66 000 members receiving energy through 108 000 contracts.</a:t>
            </a:r>
          </a:p>
        </p:txBody>
      </p:sp>
      <p:sp>
        <p:nvSpPr>
          <p:cNvPr id="408" name="Google Shape;408;p36"/>
          <p:cNvSpPr/>
          <p:nvPr/>
        </p:nvSpPr>
        <p:spPr>
          <a:xfrm>
            <a:off x="5112209" y="1577528"/>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6"/>
          <p:cNvSpPr/>
          <p:nvPr/>
        </p:nvSpPr>
        <p:spPr>
          <a:xfrm>
            <a:off x="3181581" y="1577528"/>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6"/>
          <p:cNvSpPr/>
          <p:nvPr/>
        </p:nvSpPr>
        <p:spPr>
          <a:xfrm>
            <a:off x="7042837" y="1580646"/>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1" name="Google Shape;411;p36"/>
          <p:cNvGrpSpPr/>
          <p:nvPr/>
        </p:nvGrpSpPr>
        <p:grpSpPr>
          <a:xfrm>
            <a:off x="5262604" y="1726474"/>
            <a:ext cx="499833" cy="495005"/>
            <a:chOff x="5049725" y="1435050"/>
            <a:chExt cx="486550" cy="481850"/>
          </a:xfrm>
        </p:grpSpPr>
        <p:sp>
          <p:nvSpPr>
            <p:cNvPr id="412" name="Google Shape;412;p36"/>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3" name="Google Shape;413;p36"/>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4" name="Google Shape;414;p36"/>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5" name="Google Shape;415;p36"/>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16" name="Google Shape;416;p36"/>
          <p:cNvGrpSpPr/>
          <p:nvPr/>
        </p:nvGrpSpPr>
        <p:grpSpPr>
          <a:xfrm>
            <a:off x="3335328" y="1730070"/>
            <a:ext cx="494902" cy="495005"/>
            <a:chOff x="5049725" y="2027900"/>
            <a:chExt cx="481750" cy="481850"/>
          </a:xfrm>
        </p:grpSpPr>
        <p:sp>
          <p:nvSpPr>
            <p:cNvPr id="417" name="Google Shape;417;p36"/>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8" name="Google Shape;418;p36"/>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9" name="Google Shape;419;p36"/>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 name="Google Shape;420;p36"/>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1" name="Google Shape;421;p36"/>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2" name="Google Shape;422;p36"/>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3" name="Google Shape;423;p36"/>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 name="Google Shape;424;p36"/>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25" name="Google Shape;425;p36"/>
          <p:cNvGrpSpPr/>
          <p:nvPr/>
        </p:nvGrpSpPr>
        <p:grpSpPr>
          <a:xfrm>
            <a:off x="7194576" y="1733143"/>
            <a:ext cx="496905" cy="495005"/>
            <a:chOff x="898875" y="4399275"/>
            <a:chExt cx="483700" cy="481850"/>
          </a:xfrm>
        </p:grpSpPr>
        <p:sp>
          <p:nvSpPr>
            <p:cNvPr id="426" name="Google Shape;426;p36"/>
            <p:cNvSpPr/>
            <p:nvPr/>
          </p:nvSpPr>
          <p:spPr>
            <a:xfrm>
              <a:off x="992750" y="4642900"/>
              <a:ext cx="145300" cy="144100"/>
            </a:xfrm>
            <a:custGeom>
              <a:avLst/>
              <a:gdLst/>
              <a:ahLst/>
              <a:cxnLst/>
              <a:rect l="l" t="t" r="r" b="b"/>
              <a:pathLst>
                <a:path w="5812" h="5764" extrusionOk="0">
                  <a:moveTo>
                    <a:pt x="994" y="0"/>
                  </a:moveTo>
                  <a:lnTo>
                    <a:pt x="988" y="12"/>
                  </a:lnTo>
                  <a:cubicBezTo>
                    <a:pt x="988" y="9"/>
                    <a:pt x="991" y="6"/>
                    <a:pt x="991" y="3"/>
                  </a:cubicBezTo>
                  <a:lnTo>
                    <a:pt x="991" y="3"/>
                  </a:lnTo>
                  <a:lnTo>
                    <a:pt x="979" y="27"/>
                  </a:lnTo>
                  <a:lnTo>
                    <a:pt x="108" y="1759"/>
                  </a:lnTo>
                  <a:cubicBezTo>
                    <a:pt x="0" y="1976"/>
                    <a:pt x="42" y="2241"/>
                    <a:pt x="214" y="2415"/>
                  </a:cubicBezTo>
                  <a:lnTo>
                    <a:pt x="3397" y="5598"/>
                  </a:lnTo>
                  <a:cubicBezTo>
                    <a:pt x="3506" y="5707"/>
                    <a:pt x="3649" y="5763"/>
                    <a:pt x="3795" y="5763"/>
                  </a:cubicBezTo>
                  <a:cubicBezTo>
                    <a:pt x="3883" y="5763"/>
                    <a:pt x="3971" y="5743"/>
                    <a:pt x="4053" y="5701"/>
                  </a:cubicBezTo>
                  <a:lnTo>
                    <a:pt x="5797" y="4827"/>
                  </a:lnTo>
                  <a:lnTo>
                    <a:pt x="5800" y="4824"/>
                  </a:lnTo>
                  <a:lnTo>
                    <a:pt x="5812" y="4818"/>
                  </a:lnTo>
                  <a:lnTo>
                    <a:pt x="9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7" name="Google Shape;427;p36"/>
            <p:cNvSpPr/>
            <p:nvPr/>
          </p:nvSpPr>
          <p:spPr>
            <a:xfrm>
              <a:off x="1138025" y="4763350"/>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8" name="Google Shape;428;p36"/>
            <p:cNvSpPr/>
            <p:nvPr/>
          </p:nvSpPr>
          <p:spPr>
            <a:xfrm>
              <a:off x="1269550" y="4399275"/>
              <a:ext cx="113025" cy="112125"/>
            </a:xfrm>
            <a:custGeom>
              <a:avLst/>
              <a:gdLst/>
              <a:ahLst/>
              <a:cxnLst/>
              <a:rect l="l" t="t" r="r" b="b"/>
              <a:pathLst>
                <a:path w="4521" h="4485" extrusionOk="0">
                  <a:moveTo>
                    <a:pt x="3066" y="1"/>
                  </a:moveTo>
                  <a:cubicBezTo>
                    <a:pt x="1947" y="1"/>
                    <a:pt x="938" y="82"/>
                    <a:pt x="0" y="239"/>
                  </a:cubicBezTo>
                  <a:lnTo>
                    <a:pt x="9" y="895"/>
                  </a:lnTo>
                  <a:cubicBezTo>
                    <a:pt x="34" y="2862"/>
                    <a:pt x="1623" y="4452"/>
                    <a:pt x="3590" y="4476"/>
                  </a:cubicBezTo>
                  <a:lnTo>
                    <a:pt x="4243" y="4485"/>
                  </a:lnTo>
                  <a:cubicBezTo>
                    <a:pt x="4439" y="3313"/>
                    <a:pt x="4520" y="2028"/>
                    <a:pt x="4469" y="561"/>
                  </a:cubicBezTo>
                  <a:cubicBezTo>
                    <a:pt x="4457" y="266"/>
                    <a:pt x="4219" y="28"/>
                    <a:pt x="3924" y="16"/>
                  </a:cubicBezTo>
                  <a:cubicBezTo>
                    <a:pt x="3631" y="6"/>
                    <a:pt x="3345" y="1"/>
                    <a:pt x="3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9" name="Google Shape;429;p36"/>
            <p:cNvSpPr/>
            <p:nvPr/>
          </p:nvSpPr>
          <p:spPr>
            <a:xfrm>
              <a:off x="1161975" y="4531175"/>
              <a:ext cx="91400" cy="84350"/>
            </a:xfrm>
            <a:custGeom>
              <a:avLst/>
              <a:gdLst/>
              <a:ahLst/>
              <a:cxnLst/>
              <a:rect l="l" t="t" r="r" b="b"/>
              <a:pathLst>
                <a:path w="3656" h="3374" extrusionOk="0">
                  <a:moveTo>
                    <a:pt x="1821" y="1"/>
                  </a:moveTo>
                  <a:cubicBezTo>
                    <a:pt x="1137" y="1"/>
                    <a:pt x="523" y="415"/>
                    <a:pt x="262" y="1046"/>
                  </a:cubicBezTo>
                  <a:cubicBezTo>
                    <a:pt x="0" y="1678"/>
                    <a:pt x="145" y="2410"/>
                    <a:pt x="633" y="2894"/>
                  </a:cubicBezTo>
                  <a:cubicBezTo>
                    <a:pt x="952" y="3214"/>
                    <a:pt x="1391" y="3373"/>
                    <a:pt x="1830" y="3373"/>
                  </a:cubicBezTo>
                  <a:cubicBezTo>
                    <a:pt x="2269" y="3373"/>
                    <a:pt x="2707" y="3214"/>
                    <a:pt x="3027" y="2894"/>
                  </a:cubicBezTo>
                  <a:cubicBezTo>
                    <a:pt x="3511" y="2410"/>
                    <a:pt x="3656" y="1681"/>
                    <a:pt x="3394" y="1046"/>
                  </a:cubicBezTo>
                  <a:cubicBezTo>
                    <a:pt x="3132" y="413"/>
                    <a:pt x="2515" y="1"/>
                    <a:pt x="1828" y="1"/>
                  </a:cubicBezTo>
                  <a:cubicBezTo>
                    <a:pt x="1826" y="1"/>
                    <a:pt x="1823" y="1"/>
                    <a:pt x="1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0" name="Google Shape;430;p36"/>
            <p:cNvSpPr/>
            <p:nvPr/>
          </p:nvSpPr>
          <p:spPr>
            <a:xfrm>
              <a:off x="1031050" y="4411100"/>
              <a:ext cx="338650" cy="338725"/>
            </a:xfrm>
            <a:custGeom>
              <a:avLst/>
              <a:gdLst/>
              <a:ahLst/>
              <a:cxnLst/>
              <a:rect l="l" t="t" r="r" b="b"/>
              <a:pathLst>
                <a:path w="13546" h="13549" extrusionOk="0">
                  <a:moveTo>
                    <a:pt x="7066" y="3673"/>
                  </a:moveTo>
                  <a:cubicBezTo>
                    <a:pt x="7800" y="3673"/>
                    <a:pt x="8522" y="3960"/>
                    <a:pt x="9062" y="4500"/>
                  </a:cubicBezTo>
                  <a:cubicBezTo>
                    <a:pt x="10170" y="5602"/>
                    <a:pt x="10170" y="7393"/>
                    <a:pt x="9062" y="8492"/>
                  </a:cubicBezTo>
                  <a:cubicBezTo>
                    <a:pt x="8522" y="9032"/>
                    <a:pt x="7800" y="9319"/>
                    <a:pt x="7066" y="9319"/>
                  </a:cubicBezTo>
                  <a:cubicBezTo>
                    <a:pt x="6702" y="9319"/>
                    <a:pt x="6334" y="9248"/>
                    <a:pt x="5984" y="9104"/>
                  </a:cubicBezTo>
                  <a:cubicBezTo>
                    <a:pt x="4930" y="8667"/>
                    <a:pt x="4244" y="7637"/>
                    <a:pt x="4244" y="6496"/>
                  </a:cubicBezTo>
                  <a:cubicBezTo>
                    <a:pt x="4244" y="5355"/>
                    <a:pt x="4930" y="4325"/>
                    <a:pt x="5984" y="3888"/>
                  </a:cubicBezTo>
                  <a:cubicBezTo>
                    <a:pt x="6334" y="3744"/>
                    <a:pt x="6702" y="3673"/>
                    <a:pt x="7066" y="3673"/>
                  </a:cubicBezTo>
                  <a:close/>
                  <a:moveTo>
                    <a:pt x="3868" y="9124"/>
                  </a:moveTo>
                  <a:cubicBezTo>
                    <a:pt x="4006" y="9124"/>
                    <a:pt x="4147" y="9176"/>
                    <a:pt x="4262" y="9290"/>
                  </a:cubicBezTo>
                  <a:cubicBezTo>
                    <a:pt x="4481" y="9510"/>
                    <a:pt x="4481" y="9869"/>
                    <a:pt x="4262" y="10088"/>
                  </a:cubicBezTo>
                  <a:cubicBezTo>
                    <a:pt x="4147" y="10204"/>
                    <a:pt x="4005" y="10255"/>
                    <a:pt x="3866" y="10255"/>
                  </a:cubicBezTo>
                  <a:cubicBezTo>
                    <a:pt x="3576" y="10255"/>
                    <a:pt x="3298" y="10031"/>
                    <a:pt x="3298" y="9691"/>
                  </a:cubicBezTo>
                  <a:cubicBezTo>
                    <a:pt x="3298" y="9350"/>
                    <a:pt x="3577" y="9124"/>
                    <a:pt x="3868" y="9124"/>
                  </a:cubicBezTo>
                  <a:close/>
                  <a:moveTo>
                    <a:pt x="8414" y="1"/>
                  </a:moveTo>
                  <a:cubicBezTo>
                    <a:pt x="6466" y="507"/>
                    <a:pt x="4888" y="1425"/>
                    <a:pt x="3518" y="2846"/>
                  </a:cubicBezTo>
                  <a:cubicBezTo>
                    <a:pt x="2169" y="4244"/>
                    <a:pt x="1000" y="6282"/>
                    <a:pt x="1" y="8212"/>
                  </a:cubicBezTo>
                  <a:lnTo>
                    <a:pt x="5337" y="13548"/>
                  </a:lnTo>
                  <a:cubicBezTo>
                    <a:pt x="7267" y="12549"/>
                    <a:pt x="9309" y="11380"/>
                    <a:pt x="10706" y="10031"/>
                  </a:cubicBezTo>
                  <a:cubicBezTo>
                    <a:pt x="12124" y="8664"/>
                    <a:pt x="13039" y="7086"/>
                    <a:pt x="13545" y="5138"/>
                  </a:cubicBezTo>
                  <a:lnTo>
                    <a:pt x="13112" y="5129"/>
                  </a:lnTo>
                  <a:cubicBezTo>
                    <a:pt x="10534" y="5099"/>
                    <a:pt x="8453" y="3015"/>
                    <a:pt x="8420" y="440"/>
                  </a:cubicBezTo>
                  <a:lnTo>
                    <a:pt x="84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1" name="Google Shape;431;p36"/>
            <p:cNvSpPr/>
            <p:nvPr/>
          </p:nvSpPr>
          <p:spPr>
            <a:xfrm>
              <a:off x="1130500" y="4740450"/>
              <a:ext cx="108950" cy="111250"/>
            </a:xfrm>
            <a:custGeom>
              <a:avLst/>
              <a:gdLst/>
              <a:ahLst/>
              <a:cxnLst/>
              <a:rect l="l" t="t" r="r" b="b"/>
              <a:pathLst>
                <a:path w="4358" h="4450" extrusionOk="0">
                  <a:moveTo>
                    <a:pt x="4358" y="1"/>
                  </a:moveTo>
                  <a:lnTo>
                    <a:pt x="4358" y="1"/>
                  </a:lnTo>
                  <a:cubicBezTo>
                    <a:pt x="2906" y="877"/>
                    <a:pt x="1437" y="1609"/>
                    <a:pt x="1" y="2332"/>
                  </a:cubicBezTo>
                  <a:cubicBezTo>
                    <a:pt x="58" y="3090"/>
                    <a:pt x="112" y="3789"/>
                    <a:pt x="118" y="3882"/>
                  </a:cubicBezTo>
                  <a:cubicBezTo>
                    <a:pt x="118" y="4211"/>
                    <a:pt x="387" y="4450"/>
                    <a:pt x="683" y="4450"/>
                  </a:cubicBezTo>
                  <a:cubicBezTo>
                    <a:pt x="767" y="4450"/>
                    <a:pt x="854" y="4430"/>
                    <a:pt x="937" y="4388"/>
                  </a:cubicBezTo>
                  <a:cubicBezTo>
                    <a:pt x="1039" y="4295"/>
                    <a:pt x="3858" y="3208"/>
                    <a:pt x="4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2" name="Google Shape;432;p36"/>
            <p:cNvSpPr/>
            <p:nvPr/>
          </p:nvSpPr>
          <p:spPr>
            <a:xfrm>
              <a:off x="927325" y="4539825"/>
              <a:ext cx="114150" cy="109800"/>
            </a:xfrm>
            <a:custGeom>
              <a:avLst/>
              <a:gdLst/>
              <a:ahLst/>
              <a:cxnLst/>
              <a:rect l="l" t="t" r="r" b="b"/>
              <a:pathLst>
                <a:path w="4566" h="4392" extrusionOk="0">
                  <a:moveTo>
                    <a:pt x="4565" y="1"/>
                  </a:moveTo>
                  <a:lnTo>
                    <a:pt x="4565" y="1"/>
                  </a:lnTo>
                  <a:cubicBezTo>
                    <a:pt x="1268" y="459"/>
                    <a:pt x="184" y="3334"/>
                    <a:pt x="91" y="3437"/>
                  </a:cubicBezTo>
                  <a:cubicBezTo>
                    <a:pt x="0" y="3611"/>
                    <a:pt x="9" y="3822"/>
                    <a:pt x="112" y="3988"/>
                  </a:cubicBezTo>
                  <a:cubicBezTo>
                    <a:pt x="295" y="4286"/>
                    <a:pt x="606" y="4232"/>
                    <a:pt x="723" y="4256"/>
                  </a:cubicBezTo>
                  <a:lnTo>
                    <a:pt x="2214" y="4391"/>
                  </a:lnTo>
                  <a:cubicBezTo>
                    <a:pt x="2945" y="2928"/>
                    <a:pt x="3680" y="1458"/>
                    <a:pt x="45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3" name="Google Shape;433;p36"/>
            <p:cNvSpPr/>
            <p:nvPr/>
          </p:nvSpPr>
          <p:spPr>
            <a:xfrm>
              <a:off x="898875" y="4711550"/>
              <a:ext cx="170825" cy="169575"/>
            </a:xfrm>
            <a:custGeom>
              <a:avLst/>
              <a:gdLst/>
              <a:ahLst/>
              <a:cxnLst/>
              <a:rect l="l" t="t" r="r" b="b"/>
              <a:pathLst>
                <a:path w="6833" h="6783" extrusionOk="0">
                  <a:moveTo>
                    <a:pt x="2846" y="1"/>
                  </a:moveTo>
                  <a:cubicBezTo>
                    <a:pt x="1747" y="1052"/>
                    <a:pt x="503" y="4602"/>
                    <a:pt x="63" y="6050"/>
                  </a:cubicBezTo>
                  <a:cubicBezTo>
                    <a:pt x="0" y="6252"/>
                    <a:pt x="54" y="6469"/>
                    <a:pt x="202" y="6616"/>
                  </a:cubicBezTo>
                  <a:cubicBezTo>
                    <a:pt x="309" y="6724"/>
                    <a:pt x="454" y="6782"/>
                    <a:pt x="602" y="6782"/>
                  </a:cubicBezTo>
                  <a:cubicBezTo>
                    <a:pt x="656" y="6782"/>
                    <a:pt x="711" y="6774"/>
                    <a:pt x="765" y="6758"/>
                  </a:cubicBezTo>
                  <a:cubicBezTo>
                    <a:pt x="2225" y="6318"/>
                    <a:pt x="5782" y="5084"/>
                    <a:pt x="6833" y="3981"/>
                  </a:cubicBezTo>
                  <a:cubicBezTo>
                    <a:pt x="6655" y="3900"/>
                    <a:pt x="6492" y="3789"/>
                    <a:pt x="6354" y="3650"/>
                  </a:cubicBezTo>
                  <a:lnTo>
                    <a:pt x="5167" y="2464"/>
                  </a:lnTo>
                  <a:lnTo>
                    <a:pt x="4767" y="2861"/>
                  </a:lnTo>
                  <a:cubicBezTo>
                    <a:pt x="4658" y="2967"/>
                    <a:pt x="4517" y="3020"/>
                    <a:pt x="4375" y="3020"/>
                  </a:cubicBezTo>
                  <a:cubicBezTo>
                    <a:pt x="4231" y="3020"/>
                    <a:pt x="4086" y="2965"/>
                    <a:pt x="3975" y="2855"/>
                  </a:cubicBezTo>
                  <a:cubicBezTo>
                    <a:pt x="3758" y="2638"/>
                    <a:pt x="3755" y="2286"/>
                    <a:pt x="3969" y="2063"/>
                  </a:cubicBezTo>
                  <a:lnTo>
                    <a:pt x="4369" y="1663"/>
                  </a:lnTo>
                  <a:lnTo>
                    <a:pt x="3171" y="464"/>
                  </a:lnTo>
                  <a:cubicBezTo>
                    <a:pt x="3035" y="329"/>
                    <a:pt x="2927" y="172"/>
                    <a:pt x="2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 name="Google Shape;532;p42">
            <a:extLst>
              <a:ext uri="{FF2B5EF4-FFF2-40B4-BE49-F238E27FC236}">
                <a16:creationId xmlns:a16="http://schemas.microsoft.com/office/drawing/2014/main" id="{25ED6147-4B11-48B0-9A63-C0D27A3B2EFB}"/>
              </a:ext>
            </a:extLst>
          </p:cNvPr>
          <p:cNvSpPr/>
          <p:nvPr/>
        </p:nvSpPr>
        <p:spPr>
          <a:xfrm>
            <a:off x="1217222" y="1578141"/>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46;p42">
            <a:extLst>
              <a:ext uri="{FF2B5EF4-FFF2-40B4-BE49-F238E27FC236}">
                <a16:creationId xmlns:a16="http://schemas.microsoft.com/office/drawing/2014/main" id="{A7A7A563-4D2A-4605-B309-5B970831932E}"/>
              </a:ext>
            </a:extLst>
          </p:cNvPr>
          <p:cNvSpPr/>
          <p:nvPr/>
        </p:nvSpPr>
        <p:spPr>
          <a:xfrm>
            <a:off x="1387835" y="1756071"/>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 name="Google Shape;402;p36"/>
          <p:cNvSpPr txBox="1">
            <a:spLocks noGrp="1"/>
          </p:cNvSpPr>
          <p:nvPr>
            <p:ph type="subTitle" idx="2"/>
          </p:nvPr>
        </p:nvSpPr>
        <p:spPr>
          <a:xfrm>
            <a:off x="2638504" y="2571750"/>
            <a:ext cx="1881716" cy="1595204"/>
          </a:xfrm>
          <a:prstGeom prst="rect">
            <a:avLst/>
          </a:prstGeom>
        </p:spPr>
        <p:txBody>
          <a:bodyPr spcFirstLastPara="1" wrap="square" lIns="91425" tIns="91425" rIns="91425" bIns="91425" anchor="ctr" anchorCtr="0">
            <a:noAutofit/>
          </a:bodyPr>
          <a:lstStyle/>
          <a:p>
            <a:pPr marL="0" indent="0" algn="l"/>
            <a:r>
              <a:rPr lang="en-GB" sz="1200" dirty="0"/>
              <a:t>Transparent leadership and decision-making with participation of the consumers in the process</a:t>
            </a:r>
            <a:r>
              <a:rPr lang="es-ES" sz="1200" dirty="0"/>
              <a:t>.</a:t>
            </a:r>
            <a:r>
              <a:rPr lang="en-GB" sz="1200" dirty="0"/>
              <a:t> Decentralised into 53 local groups spread across Spain.</a:t>
            </a:r>
          </a:p>
        </p:txBody>
      </p:sp>
      <p:sp>
        <p:nvSpPr>
          <p:cNvPr id="33" name="Google Shape;402;p36"/>
          <p:cNvSpPr txBox="1">
            <a:spLocks noGrp="1"/>
          </p:cNvSpPr>
          <p:nvPr>
            <p:ph type="subTitle" idx="2"/>
          </p:nvPr>
        </p:nvSpPr>
        <p:spPr>
          <a:xfrm>
            <a:off x="4671414" y="2464916"/>
            <a:ext cx="1881716" cy="1595204"/>
          </a:xfrm>
          <a:prstGeom prst="rect">
            <a:avLst/>
          </a:prstGeom>
        </p:spPr>
        <p:txBody>
          <a:bodyPr spcFirstLastPara="1" wrap="square" lIns="91425" tIns="91425" rIns="91425" bIns="91425" anchor="ctr" anchorCtr="0">
            <a:noAutofit/>
          </a:bodyPr>
          <a:lstStyle/>
          <a:p>
            <a:pPr marL="0" lvl="0" indent="0" algn="l"/>
            <a:r>
              <a:rPr lang="nb-NO" sz="1200" dirty="0"/>
              <a:t>Is seeing rapid growth in its provision of renewable energy. Provided 32% more energy in 2019 than in the previous year.</a:t>
            </a:r>
            <a:endParaRPr lang="en-GB" sz="1200" dirty="0"/>
          </a:p>
        </p:txBody>
      </p:sp>
      <p:sp>
        <p:nvSpPr>
          <p:cNvPr id="2" name="1 Rectángulo"/>
          <p:cNvSpPr/>
          <p:nvPr/>
        </p:nvSpPr>
        <p:spPr>
          <a:xfrm>
            <a:off x="6751017" y="2601706"/>
            <a:ext cx="1586862" cy="2123658"/>
          </a:xfrm>
          <a:prstGeom prst="rect">
            <a:avLst/>
          </a:prstGeom>
        </p:spPr>
        <p:txBody>
          <a:bodyPr wrap="square">
            <a:spAutoFit/>
          </a:bodyPr>
          <a:lstStyle/>
          <a:p>
            <a:pPr>
              <a:buClr>
                <a:schemeClr val="dk2"/>
              </a:buClr>
              <a:buSzPts val="1400"/>
            </a:pPr>
            <a:r>
              <a:rPr lang="en-US" sz="1200" dirty="0">
                <a:solidFill>
                  <a:schemeClr val="dk2"/>
                </a:solidFill>
                <a:latin typeface="Questrial"/>
                <a:ea typeface="Questrial"/>
                <a:cs typeface="Questrial"/>
                <a:sym typeface="Questrial"/>
              </a:rPr>
              <a:t>Generation of green jobs such as for </a:t>
            </a:r>
            <a:r>
              <a:rPr lang="en-US" sz="1200" dirty="0">
                <a:solidFill>
                  <a:schemeClr val="dk2"/>
                </a:solidFill>
                <a:latin typeface="Questrial"/>
                <a:ea typeface="Questrial"/>
                <a:cs typeface="Questrial"/>
              </a:rPr>
              <a:t>solar panel installers, green energy agents, and others. By the end of 2019 the company employed 73 people, with almost gender parity.</a:t>
            </a:r>
          </a:p>
          <a:p>
            <a:pPr>
              <a:buClr>
                <a:schemeClr val="dk2"/>
              </a:buClr>
              <a:buSzPts val="1400"/>
            </a:pPr>
            <a:endParaRPr lang="en-US" sz="1200" dirty="0">
              <a:solidFill>
                <a:schemeClr val="dk2"/>
              </a:solidFill>
              <a:latin typeface="Questrial"/>
              <a:ea typeface="Questrial"/>
              <a:cs typeface="Questrial"/>
              <a:sym typeface="Quest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58"/>
          <p:cNvSpPr txBox="1">
            <a:spLocks noGrp="1"/>
          </p:cNvSpPr>
          <p:nvPr>
            <p:ph type="title"/>
          </p:nvPr>
        </p:nvSpPr>
        <p:spPr>
          <a:xfrm>
            <a:off x="746998" y="540676"/>
            <a:ext cx="7650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a:t>
            </a:r>
            <a:r>
              <a:rPr lang="es-ES" dirty="0" err="1"/>
              <a:t>ferences</a:t>
            </a:r>
            <a:r>
              <a:rPr lang="es-ES" dirty="0"/>
              <a:t> and </a:t>
            </a:r>
            <a:r>
              <a:rPr lang="es-ES" dirty="0" err="1"/>
              <a:t>useful</a:t>
            </a:r>
            <a:r>
              <a:rPr lang="es-ES" dirty="0"/>
              <a:t> </a:t>
            </a:r>
            <a:r>
              <a:rPr lang="es-ES" dirty="0" err="1"/>
              <a:t>info</a:t>
            </a:r>
            <a:endParaRPr dirty="0"/>
          </a:p>
        </p:txBody>
      </p:sp>
      <p:pic>
        <p:nvPicPr>
          <p:cNvPr id="6" name="Obraz 3" descr="Immagine che contiene disegnando, cibo, segnale, piatto&#10;&#10;Descrizione generata automaticamente">
            <a:extLst>
              <a:ext uri="{FF2B5EF4-FFF2-40B4-BE49-F238E27FC236}">
                <a16:creationId xmlns:a16="http://schemas.microsoft.com/office/drawing/2014/main" id="{065A045F-1B99-8B4A-A97B-7DA41D16E78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471071" y="91732"/>
            <a:ext cx="407513" cy="502285"/>
          </a:xfrm>
          <a:prstGeom prst="rect">
            <a:avLst/>
          </a:prstGeom>
        </p:spPr>
      </p:pic>
      <p:pic>
        <p:nvPicPr>
          <p:cNvPr id="7" name="Imagem 6" descr="EU flag-Erasmus+_FRASE">
            <a:extLst>
              <a:ext uri="{FF2B5EF4-FFF2-40B4-BE49-F238E27FC236}">
                <a16:creationId xmlns:a16="http://schemas.microsoft.com/office/drawing/2014/main" id="{06F7EC76-5D8C-A743-9599-B3A199EB581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676715" y="145071"/>
            <a:ext cx="1379855" cy="395605"/>
          </a:xfrm>
          <a:prstGeom prst="rect">
            <a:avLst/>
          </a:prstGeom>
          <a:noFill/>
          <a:ln>
            <a:noFill/>
          </a:ln>
        </p:spPr>
      </p:pic>
      <p:sp>
        <p:nvSpPr>
          <p:cNvPr id="11" name="Google Shape;897;p58">
            <a:extLst>
              <a:ext uri="{FF2B5EF4-FFF2-40B4-BE49-F238E27FC236}">
                <a16:creationId xmlns:a16="http://schemas.microsoft.com/office/drawing/2014/main" id="{803B19EC-9CE9-B143-8164-3240CAB76CE5}"/>
              </a:ext>
            </a:extLst>
          </p:cNvPr>
          <p:cNvSpPr txBox="1">
            <a:spLocks/>
          </p:cNvSpPr>
          <p:nvPr/>
        </p:nvSpPr>
        <p:spPr>
          <a:xfrm>
            <a:off x="922097" y="802828"/>
            <a:ext cx="7299802" cy="25804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1pPr>
            <a:lvl2pPr marL="914400" marR="0" lvl="1"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2pPr>
            <a:lvl3pPr marL="1371600" marR="0" lvl="2"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3pPr>
            <a:lvl4pPr marL="1828800" marR="0" lvl="3"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4pPr>
            <a:lvl5pPr marL="2286000" marR="0" lvl="4"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5pPr>
            <a:lvl6pPr marL="2743200" marR="0" lvl="5"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6pPr>
            <a:lvl7pPr marL="3200400" marR="0" lvl="6"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7pPr>
            <a:lvl8pPr marL="3657600" marR="0" lvl="7"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8pPr>
            <a:lvl9pPr marL="4114800" marR="0" lvl="8" indent="-317500" algn="ctr" rtl="0">
              <a:lnSpc>
                <a:spcPct val="100000"/>
              </a:lnSpc>
              <a:spcBef>
                <a:spcPts val="1600"/>
              </a:spcBef>
              <a:spcAft>
                <a:spcPts val="160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9pPr>
          </a:lstStyle>
          <a:p>
            <a:pPr marL="0" indent="0">
              <a:spcBef>
                <a:spcPts val="1600"/>
              </a:spcBef>
              <a:buFont typeface="Questrial"/>
              <a:buNone/>
            </a:pPr>
            <a:r>
              <a:rPr lang="es-ES" sz="1200" dirty="0" err="1">
                <a:solidFill>
                  <a:schemeClr val="dk1"/>
                </a:solidFill>
                <a:latin typeface="Montserrat Black"/>
                <a:ea typeface="Montserrat Black"/>
                <a:cs typeface="Montserrat Black"/>
                <a:sym typeface="Montserrat Black"/>
              </a:rPr>
              <a:t>References</a:t>
            </a:r>
            <a:r>
              <a:rPr lang="es-ES" dirty="0">
                <a:solidFill>
                  <a:schemeClr val="dk1"/>
                </a:solidFill>
                <a:latin typeface="Montserrat Black"/>
                <a:ea typeface="Montserrat Black"/>
                <a:cs typeface="Montserrat Black"/>
                <a:sym typeface="Montserrat Black"/>
              </a:rPr>
              <a:t>:</a:t>
            </a:r>
          </a:p>
          <a:p>
            <a:r>
              <a:rPr lang="es-ES" sz="1000" dirty="0" err="1"/>
              <a:t>Som</a:t>
            </a:r>
            <a:r>
              <a:rPr lang="es-ES" sz="1000" dirty="0"/>
              <a:t> </a:t>
            </a:r>
            <a:r>
              <a:rPr lang="es-ES" sz="1000" dirty="0" err="1"/>
              <a:t>Energia</a:t>
            </a:r>
            <a:r>
              <a:rPr lang="es-ES" sz="1000" dirty="0"/>
              <a:t>. 2020. </a:t>
            </a:r>
            <a:r>
              <a:rPr lang="es-ES" sz="1000" i="1" dirty="0" err="1"/>
              <a:t>Som</a:t>
            </a:r>
            <a:r>
              <a:rPr lang="es-ES" sz="1000" i="1" dirty="0"/>
              <a:t> </a:t>
            </a:r>
            <a:r>
              <a:rPr lang="es-ES" sz="1000" i="1" dirty="0" err="1"/>
              <a:t>Energia</a:t>
            </a:r>
            <a:r>
              <a:rPr lang="es-ES" sz="1000" i="1" dirty="0"/>
              <a:t> | La Cooperativa De </a:t>
            </a:r>
            <a:r>
              <a:rPr lang="es-ES" sz="1000" i="1" dirty="0" err="1"/>
              <a:t>Energia</a:t>
            </a:r>
            <a:r>
              <a:rPr lang="es-ES" sz="1000" i="1" dirty="0"/>
              <a:t> Verde</a:t>
            </a:r>
            <a:r>
              <a:rPr lang="es-ES" sz="1000" dirty="0"/>
              <a:t>. </a:t>
            </a:r>
            <a:r>
              <a:rPr lang="en-GB" sz="1000" dirty="0"/>
              <a:t>[online] Available at: &lt;https://www.somenergia.coop/es/&gt; </a:t>
            </a:r>
            <a:endParaRPr lang="en-US" sz="1000" dirty="0"/>
          </a:p>
          <a:p>
            <a:pPr marL="139700" indent="0">
              <a:buNone/>
            </a:pPr>
            <a:endParaRPr lang="en-US" sz="1000" dirty="0"/>
          </a:p>
          <a:p>
            <a:r>
              <a:rPr lang="es-ES" sz="1000" dirty="0"/>
              <a:t>años, S. and F., A., 2020. </a:t>
            </a:r>
            <a:r>
              <a:rPr lang="es-ES" sz="1000" i="1" dirty="0"/>
              <a:t>Panorama - </a:t>
            </a:r>
            <a:r>
              <a:rPr lang="es-ES" sz="1000" i="1" dirty="0" err="1"/>
              <a:t>Som</a:t>
            </a:r>
            <a:r>
              <a:rPr lang="es-ES" sz="1000" i="1" dirty="0"/>
              <a:t> </a:t>
            </a:r>
            <a:r>
              <a:rPr lang="es-ES" sz="1000" i="1" dirty="0" err="1"/>
              <a:t>Energia</a:t>
            </a:r>
            <a:r>
              <a:rPr lang="es-ES" sz="1000" i="1" dirty="0"/>
              <a:t> Cumple Diez Años - Energías Renovables, El Periodismo De Las Energías Limpias.</a:t>
            </a:r>
            <a:r>
              <a:rPr lang="es-ES" sz="1000" dirty="0"/>
              <a:t>. [online] Energías Renovables, el periodismo de las energías limpias. </a:t>
            </a:r>
            <a:r>
              <a:rPr lang="es-ES" sz="1000" dirty="0" err="1"/>
              <a:t>Available</a:t>
            </a:r>
            <a:r>
              <a:rPr lang="es-ES" sz="1000" dirty="0"/>
              <a:t> at: &lt;https://www.energias-renovables.com/panorama/som-energia-cumple-diez-anos-20201013/&gt; [</a:t>
            </a:r>
            <a:r>
              <a:rPr lang="es-ES" sz="1000" dirty="0" err="1"/>
              <a:t>Accessed</a:t>
            </a:r>
            <a:r>
              <a:rPr lang="es-ES" sz="1000" dirty="0"/>
              <a:t> 28 </a:t>
            </a:r>
            <a:r>
              <a:rPr lang="es-ES" sz="1000" dirty="0" err="1"/>
              <a:t>October</a:t>
            </a:r>
            <a:r>
              <a:rPr lang="es-ES" sz="1000" dirty="0"/>
              <a:t> 2020].</a:t>
            </a:r>
          </a:p>
          <a:p>
            <a:r>
              <a:rPr lang="es-ES" sz="1000" b="0" i="0" dirty="0">
                <a:solidFill>
                  <a:srgbClr val="000000"/>
                </a:solidFill>
                <a:effectLst/>
                <a:latin typeface="Questrial" panose="020B0604020202020204" charset="0"/>
              </a:rPr>
              <a:t>El Blog de </a:t>
            </a:r>
            <a:r>
              <a:rPr lang="es-ES" sz="1000" b="0" i="0" dirty="0" err="1">
                <a:solidFill>
                  <a:srgbClr val="000000"/>
                </a:solidFill>
                <a:effectLst/>
                <a:latin typeface="Questrial" panose="020B0604020202020204" charset="0"/>
              </a:rPr>
              <a:t>Som</a:t>
            </a:r>
            <a:r>
              <a:rPr lang="es-ES" sz="1000" b="0" i="0" dirty="0">
                <a:solidFill>
                  <a:srgbClr val="000000"/>
                </a:solidFill>
                <a:effectLst/>
                <a:latin typeface="Questrial" panose="020B0604020202020204" charset="0"/>
              </a:rPr>
              <a:t> </a:t>
            </a:r>
            <a:r>
              <a:rPr lang="es-ES" sz="1000" b="0" i="0" dirty="0" err="1">
                <a:solidFill>
                  <a:srgbClr val="000000"/>
                </a:solidFill>
                <a:effectLst/>
                <a:latin typeface="Questrial" panose="020B0604020202020204" charset="0"/>
              </a:rPr>
              <a:t>Energia</a:t>
            </a:r>
            <a:r>
              <a:rPr lang="es-ES" sz="1000" b="0" i="0" dirty="0">
                <a:solidFill>
                  <a:srgbClr val="000000"/>
                </a:solidFill>
                <a:effectLst/>
                <a:latin typeface="Questrial" panose="020B0604020202020204" charset="0"/>
              </a:rPr>
              <a:t>. 2020. </a:t>
            </a:r>
            <a:r>
              <a:rPr lang="es-ES" sz="1000" b="0" i="1" dirty="0" err="1">
                <a:solidFill>
                  <a:srgbClr val="000000"/>
                </a:solidFill>
                <a:effectLst/>
                <a:latin typeface="Questrial" panose="020B0604020202020204" charset="0"/>
              </a:rPr>
              <a:t>Som</a:t>
            </a:r>
            <a:r>
              <a:rPr lang="es-ES" sz="1000" b="0" i="1" dirty="0">
                <a:solidFill>
                  <a:srgbClr val="000000"/>
                </a:solidFill>
                <a:effectLst/>
                <a:latin typeface="Questrial" panose="020B0604020202020204" charset="0"/>
              </a:rPr>
              <a:t> </a:t>
            </a:r>
            <a:r>
              <a:rPr lang="es-ES" sz="1000" b="0" i="1" dirty="0" err="1">
                <a:solidFill>
                  <a:srgbClr val="000000"/>
                </a:solidFill>
                <a:effectLst/>
                <a:latin typeface="Questrial" panose="020B0604020202020204" charset="0"/>
              </a:rPr>
              <a:t>Energia</a:t>
            </a:r>
            <a:r>
              <a:rPr lang="es-ES" sz="1000" b="0" i="1" dirty="0">
                <a:solidFill>
                  <a:srgbClr val="000000"/>
                </a:solidFill>
                <a:effectLst/>
                <a:latin typeface="Questrial" panose="020B0604020202020204" charset="0"/>
              </a:rPr>
              <a:t> Crece En Casi 10.000 Personas Socias Y Comercializa Un 32% Más De Electricidad Respecto Al Año Anterior - El Blog De </a:t>
            </a:r>
            <a:r>
              <a:rPr lang="es-ES" sz="1000" b="0" i="1" dirty="0" err="1">
                <a:solidFill>
                  <a:srgbClr val="000000"/>
                </a:solidFill>
                <a:effectLst/>
                <a:latin typeface="Questrial" panose="020B0604020202020204" charset="0"/>
              </a:rPr>
              <a:t>Som</a:t>
            </a:r>
            <a:r>
              <a:rPr lang="es-ES" sz="1000" b="0" i="1" dirty="0">
                <a:solidFill>
                  <a:srgbClr val="000000"/>
                </a:solidFill>
                <a:effectLst/>
                <a:latin typeface="Questrial" panose="020B0604020202020204" charset="0"/>
              </a:rPr>
              <a:t> </a:t>
            </a:r>
            <a:r>
              <a:rPr lang="es-ES" sz="1000" b="0" i="1" dirty="0" err="1">
                <a:solidFill>
                  <a:srgbClr val="000000"/>
                </a:solidFill>
                <a:effectLst/>
                <a:latin typeface="Questrial" panose="020B0604020202020204" charset="0"/>
              </a:rPr>
              <a:t>Energia</a:t>
            </a:r>
            <a:r>
              <a:rPr lang="es-ES" sz="1000" b="0" i="0" dirty="0">
                <a:solidFill>
                  <a:srgbClr val="000000"/>
                </a:solidFill>
                <a:effectLst/>
                <a:latin typeface="Questrial" panose="020B0604020202020204" charset="0"/>
              </a:rPr>
              <a:t>. [online] </a:t>
            </a:r>
            <a:r>
              <a:rPr lang="es-ES" sz="1000" b="0" i="0" dirty="0" err="1">
                <a:solidFill>
                  <a:srgbClr val="000000"/>
                </a:solidFill>
                <a:effectLst/>
                <a:latin typeface="Questrial" panose="020B0604020202020204" charset="0"/>
              </a:rPr>
              <a:t>Available</a:t>
            </a:r>
            <a:r>
              <a:rPr lang="es-ES" sz="1000" b="0" i="0" dirty="0">
                <a:solidFill>
                  <a:srgbClr val="000000"/>
                </a:solidFill>
                <a:effectLst/>
                <a:latin typeface="Questrial" panose="020B0604020202020204" charset="0"/>
              </a:rPr>
              <a:t> at: &lt;https://blog.somenergia.coop/comunicados-prensa/2020/06/som-energia-crece-en-casi-10-000-personas-socias-y-comercializa-un-32-mas-de-electricidad-respecto-al-ano-anterior/&gt; [</a:t>
            </a:r>
            <a:r>
              <a:rPr lang="es-ES" sz="1000" b="0" i="0" dirty="0" err="1">
                <a:solidFill>
                  <a:srgbClr val="000000"/>
                </a:solidFill>
                <a:effectLst/>
                <a:latin typeface="Questrial" panose="020B0604020202020204" charset="0"/>
              </a:rPr>
              <a:t>Accessed</a:t>
            </a:r>
            <a:r>
              <a:rPr lang="es-ES" sz="1000" b="0" i="0" dirty="0">
                <a:solidFill>
                  <a:srgbClr val="000000"/>
                </a:solidFill>
                <a:effectLst/>
                <a:latin typeface="Questrial" panose="020B0604020202020204" charset="0"/>
              </a:rPr>
              <a:t> 15 </a:t>
            </a:r>
            <a:r>
              <a:rPr lang="es-ES" sz="1000" b="0" i="0" dirty="0" err="1">
                <a:solidFill>
                  <a:srgbClr val="000000"/>
                </a:solidFill>
                <a:effectLst/>
                <a:latin typeface="Questrial" panose="020B0604020202020204" charset="0"/>
              </a:rPr>
              <a:t>December</a:t>
            </a:r>
            <a:r>
              <a:rPr lang="es-ES" sz="1000" b="0" i="0" dirty="0">
                <a:solidFill>
                  <a:srgbClr val="000000"/>
                </a:solidFill>
                <a:effectLst/>
                <a:latin typeface="Questrial" panose="020B0604020202020204" charset="0"/>
              </a:rPr>
              <a:t> 2020].</a:t>
            </a:r>
            <a:endParaRPr lang="es-ES" sz="1000" dirty="0">
              <a:solidFill>
                <a:schemeClr val="dk1"/>
              </a:solidFill>
              <a:latin typeface="Questrial" panose="020B0604020202020204" charset="0"/>
              <a:ea typeface="Montserrat Black"/>
              <a:cs typeface="Montserrat Black"/>
              <a:sym typeface="Montserrat Black"/>
            </a:endParaRPr>
          </a:p>
        </p:txBody>
      </p:sp>
      <p:sp>
        <p:nvSpPr>
          <p:cNvPr id="8" name="Rettangolo 1">
            <a:extLst>
              <a:ext uri="{FF2B5EF4-FFF2-40B4-BE49-F238E27FC236}">
                <a16:creationId xmlns:a16="http://schemas.microsoft.com/office/drawing/2014/main" id="{3281DD30-02E8-47D4-B03B-C13F4C7F9F0E}"/>
              </a:ext>
            </a:extLst>
          </p:cNvPr>
          <p:cNvSpPr/>
          <p:nvPr/>
        </p:nvSpPr>
        <p:spPr>
          <a:xfrm>
            <a:off x="992481" y="3329745"/>
            <a:ext cx="7159034" cy="461665"/>
          </a:xfrm>
          <a:prstGeom prst="rect">
            <a:avLst/>
          </a:prstGeom>
        </p:spPr>
        <p:txBody>
          <a:bodyPr wrap="square">
            <a:spAutoFit/>
          </a:bodyPr>
          <a:lstStyle/>
          <a:p>
            <a:r>
              <a:rPr lang="en-GB" sz="1200" dirty="0">
                <a:solidFill>
                  <a:schemeClr val="dk2"/>
                </a:solidFill>
                <a:latin typeface="Questrial"/>
                <a:sym typeface="Questrial"/>
              </a:rPr>
              <a:t>The related content to this case study has been identified from the public information which is published by the owners of the content</a:t>
            </a:r>
            <a:r>
              <a:rPr lang="it-IT" sz="1200" dirty="0">
                <a:solidFill>
                  <a:schemeClr val="dk2"/>
                </a:solidFill>
                <a:latin typeface="Questrial"/>
                <a:sym typeface="Questrial"/>
              </a:rPr>
              <a:t>.</a:t>
            </a:r>
            <a:endParaRPr lang="en-US" sz="1200" dirty="0">
              <a:solidFill>
                <a:schemeClr val="dk2"/>
              </a:solidFill>
              <a:latin typeface="Questrial"/>
              <a:sym typeface="Questrial"/>
            </a:endParaRPr>
          </a:p>
        </p:txBody>
      </p:sp>
      <p:sp>
        <p:nvSpPr>
          <p:cNvPr id="9" name="Rettangolo 2">
            <a:extLst>
              <a:ext uri="{FF2B5EF4-FFF2-40B4-BE49-F238E27FC236}">
                <a16:creationId xmlns:a16="http://schemas.microsoft.com/office/drawing/2014/main" id="{7ABF3361-95E8-4A9D-9602-BEF88D58F063}"/>
              </a:ext>
            </a:extLst>
          </p:cNvPr>
          <p:cNvSpPr/>
          <p:nvPr/>
        </p:nvSpPr>
        <p:spPr>
          <a:xfrm>
            <a:off x="956430" y="3791410"/>
            <a:ext cx="7440570" cy="830997"/>
          </a:xfrm>
          <a:prstGeom prst="rect">
            <a:avLst/>
          </a:prstGeom>
        </p:spPr>
        <p:txBody>
          <a:bodyPr wrap="square">
            <a:spAutoFit/>
          </a:bodyPr>
          <a:lstStyle/>
          <a:p>
            <a:r>
              <a:rPr lang="en-GB" sz="1200" dirty="0">
                <a:solidFill>
                  <a:schemeClr val="dk2"/>
                </a:solidFill>
                <a:latin typeface="Questrial"/>
              </a:rPr>
              <a:t>Disclaimer:</a:t>
            </a:r>
          </a:p>
          <a:p>
            <a:r>
              <a:rPr lang="en-GB" sz="1200" dirty="0">
                <a:solidFill>
                  <a:schemeClr val="dk2"/>
                </a:solidFill>
                <a:latin typeface="Questria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US" sz="1200" dirty="0"/>
          </a:p>
        </p:txBody>
      </p:sp>
    </p:spTree>
    <p:extLst>
      <p:ext uri="{BB962C8B-B14F-4D97-AF65-F5344CB8AC3E}">
        <p14:creationId xmlns:p14="http://schemas.microsoft.com/office/powerpoint/2010/main" val="33753388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361"/>
        <p:cNvGrpSpPr/>
        <p:nvPr/>
      </p:nvGrpSpPr>
      <p:grpSpPr>
        <a:xfrm>
          <a:off x="0" y="0"/>
          <a:ext cx="0" cy="0"/>
          <a:chOff x="0" y="0"/>
          <a:chExt cx="0" cy="0"/>
        </a:xfrm>
      </p:grpSpPr>
      <p:pic>
        <p:nvPicPr>
          <p:cNvPr id="10" name="Imagen 9" descr="Un dibujo de una persona&#10;&#10;Descripción generada automáticamente con confianza baja">
            <a:extLst>
              <a:ext uri="{FF2B5EF4-FFF2-40B4-BE49-F238E27FC236}">
                <a16:creationId xmlns:a16="http://schemas.microsoft.com/office/drawing/2014/main" id="{735E89E6-1B36-491D-B9F5-AAC3241140C6}"/>
              </a:ext>
            </a:extLst>
          </p:cNvPr>
          <p:cNvPicPr>
            <a:picLocks noChangeAspect="1"/>
          </p:cNvPicPr>
          <p:nvPr/>
        </p:nvPicPr>
        <p:blipFill>
          <a:blip r:embed="rId3">
            <a:duotone>
              <a:prstClr val="black"/>
              <a:schemeClr val="accent2">
                <a:lumMod val="75000"/>
                <a:tint val="45000"/>
                <a:satMod val="400000"/>
              </a:schemeClr>
            </a:duotone>
          </a:blip>
          <a:stretch>
            <a:fillRect/>
          </a:stretch>
        </p:blipFill>
        <p:spPr>
          <a:xfrm>
            <a:off x="-241859" y="1552150"/>
            <a:ext cx="5015877" cy="2633335"/>
          </a:xfrm>
          <a:prstGeom prst="rect">
            <a:avLst/>
          </a:prstGeom>
        </p:spPr>
      </p:pic>
      <p:sp>
        <p:nvSpPr>
          <p:cNvPr id="362" name="Google Shape;362;p32"/>
          <p:cNvSpPr txBox="1">
            <a:spLocks noGrp="1"/>
          </p:cNvSpPr>
          <p:nvPr>
            <p:ph type="ctrTitle"/>
          </p:nvPr>
        </p:nvSpPr>
        <p:spPr>
          <a:xfrm>
            <a:off x="4542956" y="601574"/>
            <a:ext cx="3945745" cy="2185725"/>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dirty="0"/>
              <a:t>Together</a:t>
            </a:r>
            <a:br>
              <a:rPr lang="en-US" sz="3200" dirty="0"/>
            </a:br>
            <a:r>
              <a:rPr lang="en-US" sz="3200" dirty="0"/>
              <a:t>we cultivate solidarity!</a:t>
            </a:r>
            <a:br>
              <a:rPr lang="en-US" sz="3200" dirty="0"/>
            </a:br>
            <a:r>
              <a:rPr lang="en-US" sz="3200" dirty="0" err="1"/>
              <a:t>Bio&amp;Co</a:t>
            </a:r>
            <a:endParaRPr sz="3200" dirty="0"/>
          </a:p>
        </p:txBody>
      </p:sp>
      <p:sp>
        <p:nvSpPr>
          <p:cNvPr id="363" name="Google Shape;363;p32"/>
          <p:cNvSpPr txBox="1">
            <a:spLocks noGrp="1"/>
          </p:cNvSpPr>
          <p:nvPr>
            <p:ph type="subTitle" idx="1"/>
          </p:nvPr>
        </p:nvSpPr>
        <p:spPr>
          <a:xfrm>
            <a:off x="4558426" y="2693792"/>
            <a:ext cx="4145867"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t>Food and Biomass (Agriculture, Forest, Food and Energy), Romania</a:t>
            </a:r>
          </a:p>
        </p:txBody>
      </p:sp>
      <p:pic>
        <p:nvPicPr>
          <p:cNvPr id="6" name="Imagen 5" descr="Logotipo  Descripción generada automáticamente">
            <a:extLst>
              <a:ext uri="{FF2B5EF4-FFF2-40B4-BE49-F238E27FC236}">
                <a16:creationId xmlns:a16="http://schemas.microsoft.com/office/drawing/2014/main" id="{861477B9-D5C0-4437-B496-65A8FFF12CAB}"/>
              </a:ext>
            </a:extLst>
          </p:cNvPr>
          <p:cNvPicPr>
            <a:picLocks noChangeAspect="1"/>
          </p:cNvPicPr>
          <p:nvPr/>
        </p:nvPicPr>
        <p:blipFill>
          <a:blip r:embed="rId4"/>
          <a:stretch>
            <a:fillRect/>
          </a:stretch>
        </p:blipFill>
        <p:spPr>
          <a:xfrm>
            <a:off x="1019685" y="179043"/>
            <a:ext cx="495304" cy="584191"/>
          </a:xfrm>
          <a:prstGeom prst="rect">
            <a:avLst/>
          </a:prstGeom>
        </p:spPr>
      </p:pic>
      <p:pic>
        <p:nvPicPr>
          <p:cNvPr id="7" name="Imagen 6" descr="Imagen que contiene firmar, naranja, azul, gente  Descripción generada automáticamente">
            <a:extLst>
              <a:ext uri="{FF2B5EF4-FFF2-40B4-BE49-F238E27FC236}">
                <a16:creationId xmlns:a16="http://schemas.microsoft.com/office/drawing/2014/main" id="{455953B3-10C2-4D41-84BA-71B804B893D4}"/>
              </a:ext>
            </a:extLst>
          </p:cNvPr>
          <p:cNvPicPr>
            <a:picLocks noChangeAspect="1"/>
          </p:cNvPicPr>
          <p:nvPr/>
        </p:nvPicPr>
        <p:blipFill>
          <a:blip r:embed="rId5"/>
          <a:stretch>
            <a:fillRect/>
          </a:stretch>
        </p:blipFill>
        <p:spPr>
          <a:xfrm>
            <a:off x="1588647" y="281369"/>
            <a:ext cx="1646808" cy="379538"/>
          </a:xfrm>
          <a:prstGeom prst="rect">
            <a:avLst/>
          </a:prstGeom>
        </p:spPr>
      </p:pic>
      <p:pic>
        <p:nvPicPr>
          <p:cNvPr id="9" name="Gráfico 8" descr="Marca1 con relleno sólido">
            <a:extLst>
              <a:ext uri="{FF2B5EF4-FFF2-40B4-BE49-F238E27FC236}">
                <a16:creationId xmlns:a16="http://schemas.microsoft.com/office/drawing/2014/main" id="{B7163B28-9A32-49D1-B33D-675CDDC6BB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42409" y="2099356"/>
            <a:ext cx="389004" cy="389004"/>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525"/>
        <p:cNvGrpSpPr/>
        <p:nvPr/>
      </p:nvGrpSpPr>
      <p:grpSpPr>
        <a:xfrm>
          <a:off x="0" y="0"/>
          <a:ext cx="0" cy="0"/>
          <a:chOff x="0" y="0"/>
          <a:chExt cx="0" cy="0"/>
        </a:xfrm>
      </p:grpSpPr>
      <p:sp>
        <p:nvSpPr>
          <p:cNvPr id="526" name="Google Shape;526;p42"/>
          <p:cNvSpPr/>
          <p:nvPr/>
        </p:nvSpPr>
        <p:spPr>
          <a:xfrm>
            <a:off x="3025100" y="1398063"/>
            <a:ext cx="2924674" cy="2811175"/>
          </a:xfrm>
          <a:custGeom>
            <a:avLst/>
            <a:gdLst/>
            <a:ahLst/>
            <a:cxnLst/>
            <a:rect l="l" t="t" r="r" b="b"/>
            <a:pathLst>
              <a:path w="2963" h="2848" extrusionOk="0">
                <a:moveTo>
                  <a:pt x="1537" y="751"/>
                </a:moveTo>
                <a:cubicBezTo>
                  <a:pt x="1908" y="751"/>
                  <a:pt x="2209" y="1052"/>
                  <a:pt x="2212" y="1423"/>
                </a:cubicBezTo>
                <a:cubicBezTo>
                  <a:pt x="2212" y="1829"/>
                  <a:pt x="1879" y="2098"/>
                  <a:pt x="1533" y="2098"/>
                </a:cubicBezTo>
                <a:cubicBezTo>
                  <a:pt x="1367" y="2098"/>
                  <a:pt x="1199" y="2037"/>
                  <a:pt x="1063" y="1900"/>
                </a:cubicBezTo>
                <a:cubicBezTo>
                  <a:pt x="639" y="1476"/>
                  <a:pt x="940" y="751"/>
                  <a:pt x="1537" y="751"/>
                </a:cubicBezTo>
                <a:close/>
                <a:moveTo>
                  <a:pt x="1537" y="0"/>
                </a:moveTo>
                <a:cubicBezTo>
                  <a:pt x="1167" y="0"/>
                  <a:pt x="804" y="144"/>
                  <a:pt x="530" y="416"/>
                </a:cubicBezTo>
                <a:cubicBezTo>
                  <a:pt x="124" y="825"/>
                  <a:pt x="0" y="1437"/>
                  <a:pt x="221" y="1970"/>
                </a:cubicBezTo>
                <a:cubicBezTo>
                  <a:pt x="442" y="2500"/>
                  <a:pt x="960" y="2848"/>
                  <a:pt x="1537" y="2848"/>
                </a:cubicBezTo>
                <a:cubicBezTo>
                  <a:pt x="2324" y="2848"/>
                  <a:pt x="2963" y="2212"/>
                  <a:pt x="2963" y="1423"/>
                </a:cubicBezTo>
                <a:cubicBezTo>
                  <a:pt x="2963" y="848"/>
                  <a:pt x="2615" y="327"/>
                  <a:pt x="2082" y="109"/>
                </a:cubicBezTo>
                <a:cubicBezTo>
                  <a:pt x="1906" y="36"/>
                  <a:pt x="1721" y="0"/>
                  <a:pt x="1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Brief overview of the Case Study</a:t>
            </a:r>
            <a:endParaRPr dirty="0"/>
          </a:p>
        </p:txBody>
      </p:sp>
      <p:sp>
        <p:nvSpPr>
          <p:cNvPr id="529" name="Google Shape;529;p42"/>
          <p:cNvSpPr/>
          <p:nvPr/>
        </p:nvSpPr>
        <p:spPr>
          <a:xfrm>
            <a:off x="541448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2"/>
          <p:cNvSpPr/>
          <p:nvPr/>
        </p:nvSpPr>
        <p:spPr>
          <a:xfrm>
            <a:off x="292913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2"/>
          <p:cNvSpPr/>
          <p:nvPr/>
        </p:nvSpPr>
        <p:spPr>
          <a:xfrm>
            <a:off x="5293275" y="3207072"/>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2"/>
          <p:cNvSpPr/>
          <p:nvPr/>
        </p:nvSpPr>
        <p:spPr>
          <a:xfrm>
            <a:off x="2929134" y="32346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2"/>
          <p:cNvSpPr/>
          <p:nvPr/>
        </p:nvSpPr>
        <p:spPr>
          <a:xfrm>
            <a:off x="4433018" y="2897087"/>
            <a:ext cx="277977" cy="277673"/>
          </a:xfrm>
          <a:custGeom>
            <a:avLst/>
            <a:gdLst/>
            <a:ahLst/>
            <a:cxnLst/>
            <a:rect l="l" t="t" r="r" b="b"/>
            <a:pathLst>
              <a:path w="914" h="913" extrusionOk="0">
                <a:moveTo>
                  <a:pt x="457" y="0"/>
                </a:moveTo>
                <a:cubicBezTo>
                  <a:pt x="204" y="0"/>
                  <a:pt x="1" y="206"/>
                  <a:pt x="1" y="457"/>
                </a:cubicBezTo>
                <a:cubicBezTo>
                  <a:pt x="1" y="710"/>
                  <a:pt x="204" y="913"/>
                  <a:pt x="457" y="913"/>
                </a:cubicBezTo>
                <a:cubicBezTo>
                  <a:pt x="708" y="913"/>
                  <a:pt x="914" y="710"/>
                  <a:pt x="914" y="457"/>
                </a:cubicBezTo>
                <a:cubicBezTo>
                  <a:pt x="914" y="206"/>
                  <a:pt x="708"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2"/>
          <p:cNvSpPr txBox="1"/>
          <p:nvPr/>
        </p:nvSpPr>
        <p:spPr>
          <a:xfrm>
            <a:off x="395228" y="1566760"/>
            <a:ext cx="2360050" cy="117281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rgbClr val="474747"/>
                </a:solidFill>
                <a:latin typeface="Questrial"/>
                <a:ea typeface="Questrial"/>
                <a:cs typeface="Questrial"/>
                <a:sym typeface="Questrial"/>
              </a:rPr>
              <a:t>A large amount of food is wasted every year. A part of the food is represented by bio-degradable materials that could be recycled by composting.</a:t>
            </a:r>
          </a:p>
        </p:txBody>
      </p:sp>
      <p:sp>
        <p:nvSpPr>
          <p:cNvPr id="536" name="Google Shape;536;p42"/>
          <p:cNvSpPr txBox="1"/>
          <p:nvPr/>
        </p:nvSpPr>
        <p:spPr>
          <a:xfrm>
            <a:off x="6206795" y="1743609"/>
            <a:ext cx="2541977" cy="908859"/>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US" sz="1200" dirty="0">
                <a:solidFill>
                  <a:srgbClr val="474747"/>
                </a:solidFill>
                <a:latin typeface="Questrial"/>
                <a:ea typeface="Questrial"/>
                <a:cs typeface="Questrial"/>
                <a:sym typeface="Questrial"/>
              </a:rPr>
              <a:t>The </a:t>
            </a:r>
            <a:r>
              <a:rPr lang="en-US" sz="1200" dirty="0" err="1">
                <a:solidFill>
                  <a:srgbClr val="474747"/>
                </a:solidFill>
                <a:latin typeface="Questrial"/>
                <a:ea typeface="Questrial"/>
                <a:cs typeface="Questrial"/>
                <a:sym typeface="Questrial"/>
              </a:rPr>
              <a:t>Bio&amp;CO</a:t>
            </a:r>
            <a:r>
              <a:rPr lang="en-US" sz="1200" dirty="0">
                <a:solidFill>
                  <a:srgbClr val="474747"/>
                </a:solidFill>
                <a:latin typeface="Questrial"/>
                <a:ea typeface="Questrial"/>
                <a:cs typeface="Questrial"/>
                <a:sym typeface="Questrial"/>
              </a:rPr>
              <a:t> model promotes a responsible waste management process, and foster solidarity and responsibility for sustainable development. </a:t>
            </a:r>
            <a:endParaRPr lang="es-ES" sz="1200" dirty="0">
              <a:solidFill>
                <a:srgbClr val="474747"/>
              </a:solidFill>
              <a:latin typeface="Questrial"/>
              <a:ea typeface="Questrial"/>
              <a:cs typeface="Questrial"/>
              <a:sym typeface="Questrial"/>
            </a:endParaRPr>
          </a:p>
        </p:txBody>
      </p:sp>
      <p:sp>
        <p:nvSpPr>
          <p:cNvPr id="537" name="Google Shape;537;p42"/>
          <p:cNvSpPr txBox="1"/>
          <p:nvPr/>
        </p:nvSpPr>
        <p:spPr>
          <a:xfrm>
            <a:off x="1051406" y="1176728"/>
            <a:ext cx="2032500" cy="44987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Montserrat Black"/>
                <a:ea typeface="Montserrat Black"/>
                <a:cs typeface="Montserrat Black"/>
                <a:sym typeface="Montserrat Black"/>
              </a:rPr>
              <a:t>Challenge</a:t>
            </a:r>
            <a:endParaRPr sz="1600" dirty="0">
              <a:solidFill>
                <a:srgbClr val="000000"/>
              </a:solidFill>
              <a:latin typeface="Montserrat Black"/>
              <a:ea typeface="Montserrat Black"/>
              <a:cs typeface="Montserrat Black"/>
              <a:sym typeface="Montserrat Black"/>
            </a:endParaRPr>
          </a:p>
        </p:txBody>
      </p:sp>
      <p:sp>
        <p:nvSpPr>
          <p:cNvPr id="538" name="Google Shape;538;p42"/>
          <p:cNvSpPr txBox="1"/>
          <p:nvPr/>
        </p:nvSpPr>
        <p:spPr>
          <a:xfrm>
            <a:off x="429200" y="2803651"/>
            <a:ext cx="2341654"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rgbClr val="000000"/>
                </a:solidFill>
                <a:latin typeface="Montserrat Black"/>
                <a:ea typeface="Montserrat Black"/>
                <a:cs typeface="Montserrat Black"/>
                <a:sym typeface="Montserrat Black"/>
              </a:rPr>
              <a:t>Impact or economic information</a:t>
            </a:r>
            <a:endParaRPr sz="1600" dirty="0">
              <a:solidFill>
                <a:srgbClr val="000000"/>
              </a:solidFill>
              <a:latin typeface="Montserrat Black"/>
              <a:ea typeface="Montserrat Black"/>
              <a:cs typeface="Montserrat Black"/>
              <a:sym typeface="Montserrat Black"/>
            </a:endParaRPr>
          </a:p>
        </p:txBody>
      </p:sp>
      <p:sp>
        <p:nvSpPr>
          <p:cNvPr id="539" name="Google Shape;539;p42"/>
          <p:cNvSpPr txBox="1"/>
          <p:nvPr/>
        </p:nvSpPr>
        <p:spPr>
          <a:xfrm>
            <a:off x="454351" y="3350219"/>
            <a:ext cx="2570749" cy="146286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sz="1200" dirty="0" err="1">
                <a:solidFill>
                  <a:srgbClr val="474747"/>
                </a:solidFill>
                <a:latin typeface="Questrial"/>
                <a:ea typeface="Questrial"/>
                <a:cs typeface="Questrial"/>
                <a:sym typeface="Questrial"/>
              </a:rPr>
              <a:t>Impact</a:t>
            </a:r>
            <a:r>
              <a:rPr lang="es-ES" sz="1200" dirty="0">
                <a:solidFill>
                  <a:srgbClr val="474747"/>
                </a:solidFill>
                <a:latin typeface="Questrial"/>
                <a:ea typeface="Questrial"/>
                <a:cs typeface="Questrial"/>
                <a:sym typeface="Questrial"/>
              </a:rPr>
              <a:t> </a:t>
            </a:r>
            <a:r>
              <a:rPr lang="es-ES" sz="1200" dirty="0" err="1">
                <a:solidFill>
                  <a:srgbClr val="474747"/>
                </a:solidFill>
                <a:latin typeface="Questrial"/>
                <a:ea typeface="Questrial"/>
                <a:cs typeface="Questrial"/>
                <a:sym typeface="Questrial"/>
              </a:rPr>
              <a:t>on</a:t>
            </a:r>
            <a:r>
              <a:rPr lang="es-ES" sz="1200" dirty="0">
                <a:solidFill>
                  <a:srgbClr val="474747"/>
                </a:solidFill>
                <a:latin typeface="Questrial"/>
                <a:ea typeface="Questrial"/>
                <a:cs typeface="Questrial"/>
                <a:sym typeface="Questrial"/>
              </a:rPr>
              <a:t> </a:t>
            </a:r>
            <a:r>
              <a:rPr lang="es-ES" sz="1200" dirty="0" err="1">
                <a:solidFill>
                  <a:srgbClr val="474747"/>
                </a:solidFill>
                <a:latin typeface="Questrial"/>
                <a:ea typeface="Questrial"/>
                <a:cs typeface="Questrial"/>
                <a:sym typeface="Questrial"/>
              </a:rPr>
              <a:t>comunity</a:t>
            </a:r>
            <a:r>
              <a:rPr lang="es-ES" sz="1200" dirty="0">
                <a:solidFill>
                  <a:srgbClr val="474747"/>
                </a:solidFill>
                <a:latin typeface="Questrial"/>
                <a:ea typeface="Questrial"/>
                <a:cs typeface="Questrial"/>
                <a:sym typeface="Questrial"/>
              </a:rPr>
              <a:t> </a:t>
            </a:r>
            <a:r>
              <a:rPr lang="es-ES" sz="1200" dirty="0" err="1">
                <a:solidFill>
                  <a:srgbClr val="474747"/>
                </a:solidFill>
                <a:latin typeface="Questrial"/>
                <a:ea typeface="Questrial"/>
                <a:cs typeface="Questrial"/>
                <a:sym typeface="Questrial"/>
              </a:rPr>
              <a:t>trough</a:t>
            </a:r>
            <a:r>
              <a:rPr lang="es-ES" sz="1200" dirty="0">
                <a:solidFill>
                  <a:srgbClr val="474747"/>
                </a:solidFill>
                <a:latin typeface="Questrial"/>
                <a:ea typeface="Questrial"/>
                <a:cs typeface="Questrial"/>
                <a:sym typeface="Questrial"/>
              </a:rPr>
              <a:t> </a:t>
            </a:r>
            <a:r>
              <a:rPr lang="es-ES" sz="1200" dirty="0" err="1">
                <a:solidFill>
                  <a:srgbClr val="474747"/>
                </a:solidFill>
                <a:latin typeface="Questrial"/>
                <a:ea typeface="Questrial"/>
                <a:cs typeface="Questrial"/>
                <a:sym typeface="Questrial"/>
              </a:rPr>
              <a:t>the</a:t>
            </a:r>
            <a:r>
              <a:rPr lang="es-ES" sz="1200" dirty="0">
                <a:solidFill>
                  <a:srgbClr val="474747"/>
                </a:solidFill>
                <a:latin typeface="Questrial"/>
                <a:ea typeface="Questrial"/>
                <a:cs typeface="Questrial"/>
                <a:sym typeface="Questrial"/>
              </a:rPr>
              <a:t> </a:t>
            </a:r>
            <a:r>
              <a:rPr lang="es-ES" sz="1200" dirty="0" err="1">
                <a:solidFill>
                  <a:srgbClr val="474747"/>
                </a:solidFill>
                <a:latin typeface="Questrial"/>
                <a:ea typeface="Questrial"/>
                <a:cs typeface="Questrial"/>
                <a:sym typeface="Questrial"/>
              </a:rPr>
              <a:t>support</a:t>
            </a:r>
            <a:r>
              <a:rPr lang="es-ES" sz="1200" dirty="0">
                <a:solidFill>
                  <a:srgbClr val="474747"/>
                </a:solidFill>
                <a:latin typeface="Questrial"/>
                <a:ea typeface="Questrial"/>
                <a:cs typeface="Questrial"/>
                <a:sym typeface="Questrial"/>
              </a:rPr>
              <a:t> </a:t>
            </a:r>
            <a:r>
              <a:rPr lang="es-ES" sz="1200" dirty="0" err="1">
                <a:solidFill>
                  <a:srgbClr val="474747"/>
                </a:solidFill>
                <a:latin typeface="Questrial"/>
                <a:ea typeface="Questrial"/>
                <a:cs typeface="Questrial"/>
                <a:sym typeface="Questrial"/>
              </a:rPr>
              <a:t>of</a:t>
            </a:r>
            <a:r>
              <a:rPr lang="es-ES" sz="1200" dirty="0">
                <a:solidFill>
                  <a:srgbClr val="474747"/>
                </a:solidFill>
                <a:latin typeface="Questrial"/>
                <a:ea typeface="Questrial"/>
                <a:cs typeface="Questrial"/>
                <a:sym typeface="Questrial"/>
              </a:rPr>
              <a:t> local </a:t>
            </a:r>
            <a:r>
              <a:rPr lang="es-ES" sz="1200" dirty="0" err="1">
                <a:solidFill>
                  <a:srgbClr val="474747"/>
                </a:solidFill>
                <a:latin typeface="Questrial"/>
                <a:ea typeface="Questrial"/>
                <a:cs typeface="Questrial"/>
                <a:sym typeface="Questrial"/>
              </a:rPr>
              <a:t>consumption</a:t>
            </a:r>
            <a:r>
              <a:rPr lang="es-ES" sz="1200" dirty="0">
                <a:solidFill>
                  <a:srgbClr val="474747"/>
                </a:solidFill>
                <a:latin typeface="Questrial"/>
                <a:ea typeface="Questrial"/>
                <a:cs typeface="Questrial"/>
                <a:sym typeface="Questrial"/>
              </a:rPr>
              <a:t> </a:t>
            </a:r>
            <a:r>
              <a:rPr lang="es-ES" sz="1200" dirty="0" err="1">
                <a:solidFill>
                  <a:srgbClr val="474747"/>
                </a:solidFill>
                <a:latin typeface="Questrial"/>
                <a:ea typeface="Questrial"/>
                <a:cs typeface="Questrial"/>
                <a:sym typeface="Questrial"/>
              </a:rPr>
              <a:t>of</a:t>
            </a:r>
            <a:r>
              <a:rPr lang="es-ES" sz="1200" dirty="0">
                <a:solidFill>
                  <a:srgbClr val="474747"/>
                </a:solidFill>
                <a:latin typeface="Questrial"/>
                <a:ea typeface="Questrial"/>
                <a:cs typeface="Questrial"/>
                <a:sym typeface="Questrial"/>
              </a:rPr>
              <a:t> </a:t>
            </a:r>
            <a:r>
              <a:rPr lang="es-ES" sz="1200" dirty="0" err="1">
                <a:solidFill>
                  <a:srgbClr val="474747"/>
                </a:solidFill>
                <a:latin typeface="Questrial"/>
                <a:ea typeface="Questrial"/>
                <a:cs typeface="Questrial"/>
                <a:sym typeface="Questrial"/>
              </a:rPr>
              <a:t>organig</a:t>
            </a:r>
            <a:r>
              <a:rPr lang="es-ES" sz="1200" dirty="0">
                <a:solidFill>
                  <a:srgbClr val="474747"/>
                </a:solidFill>
                <a:latin typeface="Questrial"/>
                <a:ea typeface="Questrial"/>
                <a:cs typeface="Questrial"/>
                <a:sym typeface="Questrial"/>
              </a:rPr>
              <a:t>  </a:t>
            </a:r>
            <a:r>
              <a:rPr lang="es-ES" sz="1200" dirty="0" err="1">
                <a:solidFill>
                  <a:srgbClr val="474747"/>
                </a:solidFill>
                <a:latin typeface="Questrial"/>
                <a:ea typeface="Questrial"/>
                <a:cs typeface="Questrial"/>
                <a:sym typeface="Questrial"/>
              </a:rPr>
              <a:t>food</a:t>
            </a:r>
            <a:r>
              <a:rPr lang="es-ES" sz="1200" dirty="0">
                <a:solidFill>
                  <a:srgbClr val="474747"/>
                </a:solidFill>
                <a:latin typeface="Questrial"/>
                <a:ea typeface="Questrial"/>
                <a:cs typeface="Questrial"/>
                <a:sym typeface="Questrial"/>
              </a:rPr>
              <a:t>; </a:t>
            </a:r>
            <a:r>
              <a:rPr lang="es-ES" sz="1200" dirty="0" err="1">
                <a:solidFill>
                  <a:srgbClr val="474747"/>
                </a:solidFill>
                <a:latin typeface="Questrial"/>
                <a:ea typeface="Questrial"/>
                <a:cs typeface="Questrial"/>
                <a:sym typeface="Questrial"/>
              </a:rPr>
              <a:t>food</a:t>
            </a:r>
            <a:r>
              <a:rPr lang="es-ES" sz="1200" dirty="0">
                <a:solidFill>
                  <a:srgbClr val="474747"/>
                </a:solidFill>
                <a:latin typeface="Questrial"/>
                <a:ea typeface="Questrial"/>
                <a:cs typeface="Questrial"/>
                <a:sym typeface="Questrial"/>
              </a:rPr>
              <a:t> </a:t>
            </a:r>
            <a:r>
              <a:rPr lang="es-ES" sz="1200" dirty="0" err="1">
                <a:solidFill>
                  <a:srgbClr val="474747"/>
                </a:solidFill>
                <a:latin typeface="Questrial"/>
                <a:ea typeface="Questrial"/>
                <a:cs typeface="Questrial"/>
                <a:sym typeface="Questrial"/>
              </a:rPr>
              <a:t>diverted</a:t>
            </a:r>
            <a:r>
              <a:rPr lang="es-ES" sz="1200" dirty="0">
                <a:solidFill>
                  <a:srgbClr val="474747"/>
                </a:solidFill>
                <a:latin typeface="Questrial"/>
                <a:ea typeface="Questrial"/>
                <a:cs typeface="Questrial"/>
                <a:sym typeface="Questrial"/>
              </a:rPr>
              <a:t> </a:t>
            </a:r>
            <a:r>
              <a:rPr lang="es-ES" sz="1200" dirty="0" err="1">
                <a:solidFill>
                  <a:srgbClr val="474747"/>
                </a:solidFill>
                <a:latin typeface="Questrial"/>
                <a:ea typeface="Questrial"/>
                <a:cs typeface="Questrial"/>
                <a:sym typeface="Questrial"/>
              </a:rPr>
              <a:t>from</a:t>
            </a:r>
            <a:r>
              <a:rPr lang="es-ES" sz="1200" dirty="0">
                <a:solidFill>
                  <a:srgbClr val="474747"/>
                </a:solidFill>
                <a:latin typeface="Questrial"/>
                <a:ea typeface="Questrial"/>
                <a:cs typeface="Questrial"/>
                <a:sym typeface="Questrial"/>
              </a:rPr>
              <a:t> </a:t>
            </a:r>
            <a:r>
              <a:rPr lang="es-ES" sz="1200" dirty="0" err="1">
                <a:solidFill>
                  <a:srgbClr val="474747"/>
                </a:solidFill>
                <a:latin typeface="Questrial"/>
                <a:ea typeface="Questrial"/>
                <a:cs typeface="Questrial"/>
                <a:sym typeface="Questrial"/>
              </a:rPr>
              <a:t>waste</a:t>
            </a:r>
            <a:r>
              <a:rPr lang="es-ES" sz="1200" dirty="0">
                <a:solidFill>
                  <a:srgbClr val="474747"/>
                </a:solidFill>
                <a:latin typeface="Questrial"/>
                <a:ea typeface="Questrial"/>
                <a:cs typeface="Questrial"/>
                <a:sym typeface="Questrial"/>
              </a:rPr>
              <a:t> and </a:t>
            </a:r>
            <a:r>
              <a:rPr lang="es-ES" sz="1200" dirty="0" err="1">
                <a:solidFill>
                  <a:srgbClr val="474747"/>
                </a:solidFill>
                <a:latin typeface="Questrial"/>
                <a:ea typeface="Questrial"/>
                <a:cs typeface="Questrial"/>
                <a:sym typeface="Questrial"/>
              </a:rPr>
              <a:t>used</a:t>
            </a:r>
            <a:r>
              <a:rPr lang="es-ES" sz="1200" dirty="0">
                <a:solidFill>
                  <a:srgbClr val="474747"/>
                </a:solidFill>
                <a:latin typeface="Questrial"/>
                <a:ea typeface="Questrial"/>
                <a:cs typeface="Questrial"/>
                <a:sym typeface="Questrial"/>
              </a:rPr>
              <a:t> as compost in </a:t>
            </a:r>
            <a:r>
              <a:rPr lang="es-ES" sz="1200" dirty="0" err="1">
                <a:solidFill>
                  <a:srgbClr val="474747"/>
                </a:solidFill>
                <a:latin typeface="Questrial"/>
                <a:ea typeface="Questrial"/>
                <a:cs typeface="Questrial"/>
                <a:sym typeface="Questrial"/>
              </a:rPr>
              <a:t>organig</a:t>
            </a:r>
            <a:r>
              <a:rPr lang="es-ES" sz="1200" dirty="0">
                <a:solidFill>
                  <a:srgbClr val="474747"/>
                </a:solidFill>
                <a:latin typeface="Questrial"/>
                <a:ea typeface="Questrial"/>
                <a:cs typeface="Questrial"/>
                <a:sym typeface="Questrial"/>
              </a:rPr>
              <a:t> </a:t>
            </a:r>
            <a:r>
              <a:rPr lang="es-ES" sz="1200" dirty="0" err="1">
                <a:solidFill>
                  <a:srgbClr val="474747"/>
                </a:solidFill>
                <a:latin typeface="Questrial"/>
                <a:ea typeface="Questrial"/>
                <a:cs typeface="Questrial"/>
                <a:sym typeface="Questrial"/>
              </a:rPr>
              <a:t>farming</a:t>
            </a:r>
            <a:r>
              <a:rPr lang="es-ES" sz="1200" dirty="0">
                <a:solidFill>
                  <a:srgbClr val="474747"/>
                </a:solidFill>
                <a:latin typeface="Questrial"/>
                <a:ea typeface="Questrial"/>
                <a:cs typeface="Questrial"/>
                <a:sym typeface="Questrial"/>
              </a:rPr>
              <a:t>; Green Jobs </a:t>
            </a:r>
            <a:r>
              <a:rPr lang="es-ES" sz="1200" dirty="0" err="1">
                <a:solidFill>
                  <a:srgbClr val="474747"/>
                </a:solidFill>
                <a:latin typeface="Questrial"/>
                <a:ea typeface="Questrial"/>
                <a:cs typeface="Questrial"/>
                <a:sym typeface="Questrial"/>
              </a:rPr>
              <a:t>for</a:t>
            </a:r>
            <a:r>
              <a:rPr lang="es-ES" sz="1200" dirty="0">
                <a:solidFill>
                  <a:srgbClr val="474747"/>
                </a:solidFill>
                <a:latin typeface="Questrial"/>
                <a:ea typeface="Questrial"/>
                <a:cs typeface="Questrial"/>
                <a:sym typeface="Questrial"/>
              </a:rPr>
              <a:t> </a:t>
            </a:r>
            <a:r>
              <a:rPr lang="es-ES" sz="1200" dirty="0" err="1">
                <a:solidFill>
                  <a:srgbClr val="474747"/>
                </a:solidFill>
                <a:latin typeface="Questrial"/>
                <a:ea typeface="Questrial"/>
                <a:cs typeface="Questrial"/>
                <a:sym typeface="Questrial"/>
              </a:rPr>
              <a:t>people</a:t>
            </a:r>
            <a:r>
              <a:rPr lang="es-ES" sz="1200" dirty="0">
                <a:solidFill>
                  <a:srgbClr val="474747"/>
                </a:solidFill>
                <a:latin typeface="Questrial"/>
                <a:ea typeface="Questrial"/>
                <a:cs typeface="Questrial"/>
                <a:sym typeface="Questrial"/>
              </a:rPr>
              <a:t> at </a:t>
            </a:r>
            <a:r>
              <a:rPr lang="es-ES" sz="1200" dirty="0" err="1">
                <a:solidFill>
                  <a:srgbClr val="474747"/>
                </a:solidFill>
                <a:latin typeface="Questrial"/>
                <a:ea typeface="Questrial"/>
                <a:cs typeface="Questrial"/>
                <a:sym typeface="Questrial"/>
              </a:rPr>
              <a:t>risk</a:t>
            </a:r>
            <a:r>
              <a:rPr lang="es-ES" sz="1200" dirty="0">
                <a:solidFill>
                  <a:srgbClr val="474747"/>
                </a:solidFill>
                <a:latin typeface="Questrial"/>
                <a:ea typeface="Questrial"/>
                <a:cs typeface="Questrial"/>
                <a:sym typeface="Questrial"/>
              </a:rPr>
              <a:t> </a:t>
            </a:r>
            <a:r>
              <a:rPr lang="es-ES" sz="1200" dirty="0" err="1">
                <a:solidFill>
                  <a:srgbClr val="474747"/>
                </a:solidFill>
                <a:latin typeface="Questrial"/>
                <a:ea typeface="Questrial"/>
                <a:cs typeface="Questrial"/>
                <a:sym typeface="Questrial"/>
              </a:rPr>
              <a:t>of</a:t>
            </a:r>
            <a:r>
              <a:rPr lang="es-ES" sz="1200" dirty="0">
                <a:solidFill>
                  <a:srgbClr val="474747"/>
                </a:solidFill>
                <a:latin typeface="Questrial"/>
                <a:ea typeface="Questrial"/>
                <a:cs typeface="Questrial"/>
                <a:sym typeface="Questrial"/>
              </a:rPr>
              <a:t> </a:t>
            </a:r>
            <a:r>
              <a:rPr lang="es-ES" sz="1200" dirty="0" err="1">
                <a:solidFill>
                  <a:srgbClr val="474747"/>
                </a:solidFill>
                <a:latin typeface="Questrial"/>
                <a:ea typeface="Questrial"/>
                <a:cs typeface="Questrial"/>
                <a:sym typeface="Questrial"/>
              </a:rPr>
              <a:t>poverty</a:t>
            </a:r>
            <a:r>
              <a:rPr lang="es-ES" sz="1200" dirty="0">
                <a:solidFill>
                  <a:srgbClr val="474747"/>
                </a:solidFill>
                <a:latin typeface="Questrial"/>
                <a:ea typeface="Questrial"/>
                <a:cs typeface="Questrial"/>
                <a:sym typeface="Questrial"/>
              </a:rPr>
              <a:t> </a:t>
            </a:r>
          </a:p>
          <a:p>
            <a:pPr marL="0" lvl="0" indent="0" algn="l" rtl="0">
              <a:spcBef>
                <a:spcPts val="0"/>
              </a:spcBef>
              <a:spcAft>
                <a:spcPts val="0"/>
              </a:spcAft>
              <a:buNone/>
            </a:pPr>
            <a:r>
              <a:rPr lang="es-ES" sz="1200" dirty="0">
                <a:solidFill>
                  <a:srgbClr val="474747"/>
                </a:solidFill>
                <a:latin typeface="Questrial"/>
                <a:ea typeface="Questrial"/>
                <a:cs typeface="Questrial"/>
                <a:sym typeface="Questrial"/>
              </a:rPr>
              <a:t> </a:t>
            </a:r>
          </a:p>
        </p:txBody>
      </p:sp>
      <p:sp>
        <p:nvSpPr>
          <p:cNvPr id="540" name="Google Shape;540;p42"/>
          <p:cNvSpPr txBox="1"/>
          <p:nvPr/>
        </p:nvSpPr>
        <p:spPr>
          <a:xfrm>
            <a:off x="6062519" y="1131841"/>
            <a:ext cx="2032500" cy="59882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latin typeface="Montserrat Black"/>
                <a:ea typeface="Montserrat Black"/>
                <a:cs typeface="Montserrat Black"/>
                <a:sym typeface="Montserrat Black"/>
              </a:rPr>
              <a:t>Value proposition</a:t>
            </a:r>
            <a:endParaRPr sz="1600" dirty="0">
              <a:solidFill>
                <a:srgbClr val="000000"/>
              </a:solidFill>
              <a:latin typeface="Montserrat Black"/>
              <a:ea typeface="Montserrat Black"/>
              <a:cs typeface="Montserrat Black"/>
              <a:sym typeface="Montserrat Black"/>
            </a:endParaRPr>
          </a:p>
        </p:txBody>
      </p:sp>
      <p:sp>
        <p:nvSpPr>
          <p:cNvPr id="541" name="Google Shape;541;p42"/>
          <p:cNvSpPr txBox="1"/>
          <p:nvPr/>
        </p:nvSpPr>
        <p:spPr>
          <a:xfrm>
            <a:off x="5821544" y="3083795"/>
            <a:ext cx="2032500" cy="489238"/>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600" dirty="0">
                <a:latin typeface="Montserrat Black"/>
                <a:ea typeface="Montserrat Black"/>
                <a:cs typeface="Montserrat Black"/>
                <a:sym typeface="Montserrat Black"/>
              </a:rPr>
              <a:t>Description</a:t>
            </a:r>
            <a:endParaRPr sz="1600" dirty="0">
              <a:solidFill>
                <a:srgbClr val="000000"/>
              </a:solidFill>
              <a:latin typeface="Montserrat Black"/>
              <a:ea typeface="Montserrat Black"/>
              <a:cs typeface="Montserrat Black"/>
              <a:sym typeface="Montserrat Black"/>
            </a:endParaRPr>
          </a:p>
        </p:txBody>
      </p:sp>
      <p:grpSp>
        <p:nvGrpSpPr>
          <p:cNvPr id="543" name="Google Shape;543;p42"/>
          <p:cNvGrpSpPr/>
          <p:nvPr/>
        </p:nvGrpSpPr>
        <p:grpSpPr>
          <a:xfrm>
            <a:off x="3088849" y="2207743"/>
            <a:ext cx="487394" cy="255828"/>
            <a:chOff x="2084325" y="363300"/>
            <a:chExt cx="484150" cy="254100"/>
          </a:xfrm>
        </p:grpSpPr>
        <p:sp>
          <p:nvSpPr>
            <p:cNvPr id="544" name="Google Shape;544;p42"/>
            <p:cNvSpPr/>
            <p:nvPr/>
          </p:nvSpPr>
          <p:spPr>
            <a:xfrm>
              <a:off x="2084325" y="363300"/>
              <a:ext cx="484150" cy="254100"/>
            </a:xfrm>
            <a:custGeom>
              <a:avLst/>
              <a:gdLst/>
              <a:ahLst/>
              <a:cxnLst/>
              <a:rect l="l" t="t" r="r" b="b"/>
              <a:pathLst>
                <a:path w="19366" h="10164" extrusionOk="0">
                  <a:moveTo>
                    <a:pt x="9686" y="1128"/>
                  </a:moveTo>
                  <a:cubicBezTo>
                    <a:pt x="10195" y="1128"/>
                    <a:pt x="10707" y="1226"/>
                    <a:pt x="11196" y="1428"/>
                  </a:cubicBezTo>
                  <a:cubicBezTo>
                    <a:pt x="12671" y="2042"/>
                    <a:pt x="13635" y="3482"/>
                    <a:pt x="13635" y="5081"/>
                  </a:cubicBezTo>
                  <a:cubicBezTo>
                    <a:pt x="13632" y="7264"/>
                    <a:pt x="11864" y="9031"/>
                    <a:pt x="9684" y="9034"/>
                  </a:cubicBezTo>
                  <a:cubicBezTo>
                    <a:pt x="8085" y="9034"/>
                    <a:pt x="6643" y="8071"/>
                    <a:pt x="6032" y="6592"/>
                  </a:cubicBezTo>
                  <a:cubicBezTo>
                    <a:pt x="5420" y="5117"/>
                    <a:pt x="5758" y="3415"/>
                    <a:pt x="6887" y="2286"/>
                  </a:cubicBezTo>
                  <a:cubicBezTo>
                    <a:pt x="7645" y="1530"/>
                    <a:pt x="8657" y="1128"/>
                    <a:pt x="9686" y="1128"/>
                  </a:cubicBezTo>
                  <a:close/>
                  <a:moveTo>
                    <a:pt x="9684" y="1"/>
                  </a:moveTo>
                  <a:cubicBezTo>
                    <a:pt x="4502" y="1"/>
                    <a:pt x="361" y="4512"/>
                    <a:pt x="190" y="4704"/>
                  </a:cubicBezTo>
                  <a:cubicBezTo>
                    <a:pt x="0" y="4918"/>
                    <a:pt x="0" y="5243"/>
                    <a:pt x="190" y="5457"/>
                  </a:cubicBezTo>
                  <a:cubicBezTo>
                    <a:pt x="361" y="5650"/>
                    <a:pt x="4502" y="10164"/>
                    <a:pt x="9684" y="10164"/>
                  </a:cubicBezTo>
                  <a:cubicBezTo>
                    <a:pt x="14867" y="10164"/>
                    <a:pt x="19004" y="5650"/>
                    <a:pt x="19176" y="5457"/>
                  </a:cubicBezTo>
                  <a:cubicBezTo>
                    <a:pt x="19365" y="5243"/>
                    <a:pt x="19365" y="4918"/>
                    <a:pt x="19176" y="4704"/>
                  </a:cubicBezTo>
                  <a:cubicBezTo>
                    <a:pt x="19004" y="4512"/>
                    <a:pt x="14867" y="1"/>
                    <a:pt x="9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5" name="Google Shape;545;p42"/>
            <p:cNvSpPr/>
            <p:nvPr/>
          </p:nvSpPr>
          <p:spPr>
            <a:xfrm>
              <a:off x="2250600" y="419775"/>
              <a:ext cx="145175" cy="141125"/>
            </a:xfrm>
            <a:custGeom>
              <a:avLst/>
              <a:gdLst/>
              <a:ahLst/>
              <a:cxnLst/>
              <a:rect l="l" t="t" r="r" b="b"/>
              <a:pathLst>
                <a:path w="5807" h="5645" extrusionOk="0">
                  <a:moveTo>
                    <a:pt x="3018" y="0"/>
                  </a:moveTo>
                  <a:cubicBezTo>
                    <a:pt x="1922" y="0"/>
                    <a:pt x="929" y="634"/>
                    <a:pt x="468" y="1626"/>
                  </a:cubicBezTo>
                  <a:cubicBezTo>
                    <a:pt x="1" y="2623"/>
                    <a:pt x="158" y="3797"/>
                    <a:pt x="862" y="4637"/>
                  </a:cubicBezTo>
                  <a:cubicBezTo>
                    <a:pt x="1407" y="5287"/>
                    <a:pt x="2203" y="5645"/>
                    <a:pt x="3025" y="5645"/>
                  </a:cubicBezTo>
                  <a:cubicBezTo>
                    <a:pt x="3270" y="5645"/>
                    <a:pt x="3518" y="5613"/>
                    <a:pt x="3762" y="5547"/>
                  </a:cubicBezTo>
                  <a:cubicBezTo>
                    <a:pt x="4825" y="5258"/>
                    <a:pt x="5620" y="4382"/>
                    <a:pt x="5807" y="3297"/>
                  </a:cubicBezTo>
                  <a:lnTo>
                    <a:pt x="5807" y="3297"/>
                  </a:lnTo>
                  <a:cubicBezTo>
                    <a:pt x="5625" y="3356"/>
                    <a:pt x="5446" y="3383"/>
                    <a:pt x="5272" y="3383"/>
                  </a:cubicBezTo>
                  <a:cubicBezTo>
                    <a:pt x="4356" y="3383"/>
                    <a:pt x="3596" y="2626"/>
                    <a:pt x="3596" y="1692"/>
                  </a:cubicBezTo>
                  <a:cubicBezTo>
                    <a:pt x="3596" y="1147"/>
                    <a:pt x="3861" y="633"/>
                    <a:pt x="4307" y="316"/>
                  </a:cubicBezTo>
                  <a:cubicBezTo>
                    <a:pt x="3913" y="112"/>
                    <a:pt x="3476" y="3"/>
                    <a:pt x="3033" y="0"/>
                  </a:cubicBezTo>
                  <a:cubicBezTo>
                    <a:pt x="3028" y="0"/>
                    <a:pt x="3023" y="0"/>
                    <a:pt x="3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46" name="Google Shape;546;p42"/>
          <p:cNvSpPr/>
          <p:nvPr/>
        </p:nvSpPr>
        <p:spPr>
          <a:xfrm>
            <a:off x="3099747" y="3412530"/>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547" name="Google Shape;547;p42"/>
          <p:cNvGrpSpPr/>
          <p:nvPr/>
        </p:nvGrpSpPr>
        <p:grpSpPr>
          <a:xfrm>
            <a:off x="5556062" y="2120663"/>
            <a:ext cx="499025" cy="489519"/>
            <a:chOff x="-1183550" y="3586525"/>
            <a:chExt cx="296175" cy="290550"/>
          </a:xfrm>
        </p:grpSpPr>
        <p:sp>
          <p:nvSpPr>
            <p:cNvPr id="548" name="Google Shape;548;p42"/>
            <p:cNvSpPr/>
            <p:nvPr/>
          </p:nvSpPr>
          <p:spPr>
            <a:xfrm>
              <a:off x="-927575" y="3671500"/>
              <a:ext cx="40200" cy="16575"/>
            </a:xfrm>
            <a:custGeom>
              <a:avLst/>
              <a:gdLst/>
              <a:ahLst/>
              <a:cxnLst/>
              <a:rect l="l" t="t" r="r" b="b"/>
              <a:pathLst>
                <a:path w="1608" h="663" extrusionOk="0">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2"/>
            <p:cNvSpPr/>
            <p:nvPr/>
          </p:nvSpPr>
          <p:spPr>
            <a:xfrm>
              <a:off x="-1183550" y="3671500"/>
              <a:ext cx="39400" cy="16575"/>
            </a:xfrm>
            <a:custGeom>
              <a:avLst/>
              <a:gdLst/>
              <a:ahLst/>
              <a:cxnLst/>
              <a:rect l="l" t="t" r="r" b="b"/>
              <a:pathLst>
                <a:path w="1576" h="663" extrusionOk="0">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2"/>
            <p:cNvSpPr/>
            <p:nvPr/>
          </p:nvSpPr>
          <p:spPr>
            <a:xfrm>
              <a:off x="-944250" y="3603025"/>
              <a:ext cx="39525" cy="26375"/>
            </a:xfrm>
            <a:custGeom>
              <a:avLst/>
              <a:gdLst/>
              <a:ahLst/>
              <a:cxnLst/>
              <a:rect l="l" t="t" r="r" b="b"/>
              <a:pathLst>
                <a:path w="1581" h="1055" extrusionOk="0">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2"/>
            <p:cNvSpPr/>
            <p:nvPr/>
          </p:nvSpPr>
          <p:spPr>
            <a:xfrm>
              <a:off x="-1166200" y="3731225"/>
              <a:ext cx="39700" cy="26075"/>
            </a:xfrm>
            <a:custGeom>
              <a:avLst/>
              <a:gdLst/>
              <a:ahLst/>
              <a:cxnLst/>
              <a:rect l="l" t="t" r="r" b="b"/>
              <a:pathLst>
                <a:path w="1588" h="1043" extrusionOk="0">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p:cNvSpPr/>
            <p:nvPr/>
          </p:nvSpPr>
          <p:spPr>
            <a:xfrm>
              <a:off x="-944925" y="3730950"/>
              <a:ext cx="40200" cy="26375"/>
            </a:xfrm>
            <a:custGeom>
              <a:avLst/>
              <a:gdLst/>
              <a:ahLst/>
              <a:cxnLst/>
              <a:rect l="l" t="t" r="r" b="b"/>
              <a:pathLst>
                <a:path w="1608" h="1055" extrusionOk="0">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2"/>
            <p:cNvSpPr/>
            <p:nvPr/>
          </p:nvSpPr>
          <p:spPr>
            <a:xfrm>
              <a:off x="-1167000" y="3603025"/>
              <a:ext cx="40200" cy="26375"/>
            </a:xfrm>
            <a:custGeom>
              <a:avLst/>
              <a:gdLst/>
              <a:ahLst/>
              <a:cxnLst/>
              <a:rect l="l" t="t" r="r" b="b"/>
              <a:pathLst>
                <a:path w="1608" h="1055" extrusionOk="0">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2"/>
            <p:cNvSpPr/>
            <p:nvPr/>
          </p:nvSpPr>
          <p:spPr>
            <a:xfrm>
              <a:off x="-1065400" y="3658900"/>
              <a:ext cx="59875" cy="77200"/>
            </a:xfrm>
            <a:custGeom>
              <a:avLst/>
              <a:gdLst/>
              <a:ahLst/>
              <a:cxnLst/>
              <a:rect l="l" t="t" r="r" b="b"/>
              <a:pathLst>
                <a:path w="2395" h="3088" extrusionOk="0">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2"/>
            <p:cNvSpPr/>
            <p:nvPr/>
          </p:nvSpPr>
          <p:spPr>
            <a:xfrm>
              <a:off x="-1078000" y="3809325"/>
              <a:ext cx="85075" cy="67750"/>
            </a:xfrm>
            <a:custGeom>
              <a:avLst/>
              <a:gdLst/>
              <a:ahLst/>
              <a:cxnLst/>
              <a:rect l="l" t="t" r="r" b="b"/>
              <a:pathLst>
                <a:path w="3403" h="2710" extrusionOk="0">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2"/>
            <p:cNvSpPr/>
            <p:nvPr/>
          </p:nvSpPr>
          <p:spPr>
            <a:xfrm>
              <a:off x="-1135500" y="3586525"/>
              <a:ext cx="193775" cy="204700"/>
            </a:xfrm>
            <a:custGeom>
              <a:avLst/>
              <a:gdLst/>
              <a:ahLst/>
              <a:cxnLst/>
              <a:rect l="l" t="t" r="r" b="b"/>
              <a:pathLst>
                <a:path w="7751" h="8188" extrusionOk="0">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2"/>
          <p:cNvGrpSpPr/>
          <p:nvPr/>
        </p:nvGrpSpPr>
        <p:grpSpPr>
          <a:xfrm>
            <a:off x="5586536" y="3426643"/>
            <a:ext cx="478363" cy="468815"/>
            <a:chOff x="-60988625" y="3740800"/>
            <a:chExt cx="316650" cy="310350"/>
          </a:xfrm>
        </p:grpSpPr>
        <p:sp>
          <p:nvSpPr>
            <p:cNvPr id="558" name="Google Shape;558;p42"/>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2"/>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2"/>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TextBox 37">
            <a:extLst>
              <a:ext uri="{FF2B5EF4-FFF2-40B4-BE49-F238E27FC236}">
                <a16:creationId xmlns:a16="http://schemas.microsoft.com/office/drawing/2014/main" id="{F0D793DD-D09B-4BAC-B670-C90ECEAB8D7F}"/>
              </a:ext>
            </a:extLst>
          </p:cNvPr>
          <p:cNvSpPr txBox="1"/>
          <p:nvPr/>
        </p:nvSpPr>
        <p:spPr>
          <a:xfrm>
            <a:off x="6245192" y="3499616"/>
            <a:ext cx="2193623" cy="1015663"/>
          </a:xfrm>
          <a:prstGeom prst="rect">
            <a:avLst/>
          </a:prstGeom>
          <a:noFill/>
        </p:spPr>
        <p:txBody>
          <a:bodyPr wrap="square">
            <a:spAutoFit/>
          </a:bodyPr>
          <a:lstStyle/>
          <a:p>
            <a:r>
              <a:rPr lang="en-US" sz="1200" dirty="0" err="1">
                <a:solidFill>
                  <a:srgbClr val="474747"/>
                </a:solidFill>
                <a:latin typeface="Questrial"/>
              </a:rPr>
              <a:t>Bio&amp;Co</a:t>
            </a:r>
            <a:r>
              <a:rPr lang="en-US" sz="1200" dirty="0">
                <a:solidFill>
                  <a:srgbClr val="474747"/>
                </a:solidFill>
                <a:latin typeface="Questrial"/>
              </a:rPr>
              <a:t> collects food waste and uses it together with crop residues to make compost, which is used in organic farming</a:t>
            </a:r>
            <a:endParaRPr lang="ro-RO" sz="1200" dirty="0">
              <a:solidFill>
                <a:srgbClr val="474747"/>
              </a:solidFill>
              <a:latin typeface="Quest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367"/>
        <p:cNvGrpSpPr/>
        <p:nvPr/>
      </p:nvGrpSpPr>
      <p:grpSpPr>
        <a:xfrm>
          <a:off x="0" y="0"/>
          <a:ext cx="0" cy="0"/>
          <a:chOff x="0" y="0"/>
          <a:chExt cx="0" cy="0"/>
        </a:xfrm>
      </p:grpSpPr>
      <p:sp>
        <p:nvSpPr>
          <p:cNvPr id="369" name="Google Shape;369;p3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dirty="0" err="1"/>
              <a:t>Description</a:t>
            </a:r>
            <a:r>
              <a:rPr lang="es-ES" dirty="0"/>
              <a:t> </a:t>
            </a:r>
            <a:r>
              <a:rPr lang="es-ES" dirty="0" err="1"/>
              <a:t>of</a:t>
            </a:r>
            <a:r>
              <a:rPr lang="es-ES" dirty="0"/>
              <a:t> </a:t>
            </a:r>
            <a:r>
              <a:rPr lang="es-ES" dirty="0" err="1"/>
              <a:t>the</a:t>
            </a:r>
            <a:r>
              <a:rPr lang="es-ES" dirty="0"/>
              <a:t> Case </a:t>
            </a:r>
            <a:r>
              <a:rPr lang="es-ES" dirty="0" err="1"/>
              <a:t>study</a:t>
            </a:r>
            <a:endParaRPr dirty="0"/>
          </a:p>
        </p:txBody>
      </p:sp>
      <p:sp>
        <p:nvSpPr>
          <p:cNvPr id="368" name="Google Shape;368;p33"/>
          <p:cNvSpPr txBox="1">
            <a:spLocks noGrp="1"/>
          </p:cNvSpPr>
          <p:nvPr>
            <p:ph type="body" idx="1"/>
          </p:nvPr>
        </p:nvSpPr>
        <p:spPr>
          <a:xfrm>
            <a:off x="747000" y="1108086"/>
            <a:ext cx="7444500" cy="2927327"/>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US" dirty="0" err="1">
                <a:solidFill>
                  <a:srgbClr val="474747"/>
                </a:solidFill>
                <a:latin typeface="Questrial"/>
                <a:ea typeface="Questrial"/>
                <a:cs typeface="Questrial"/>
                <a:sym typeface="Questrial"/>
              </a:rPr>
              <a:t>Bio&amp;Co</a:t>
            </a:r>
            <a:r>
              <a:rPr lang="en-US" dirty="0">
                <a:solidFill>
                  <a:srgbClr val="474747"/>
                </a:solidFill>
                <a:latin typeface="Questrial"/>
                <a:ea typeface="Questrial"/>
                <a:cs typeface="Questrial"/>
                <a:sym typeface="Questrial"/>
              </a:rPr>
              <a:t> is a local project of the NGO “</a:t>
            </a:r>
            <a:r>
              <a:rPr lang="en-US" dirty="0" err="1">
                <a:solidFill>
                  <a:srgbClr val="474747"/>
                </a:solidFill>
                <a:latin typeface="Questrial"/>
                <a:ea typeface="Questrial"/>
                <a:cs typeface="Questrial"/>
                <a:sym typeface="Questrial"/>
              </a:rPr>
              <a:t>Ateliere</a:t>
            </a:r>
            <a:r>
              <a:rPr lang="en-US" dirty="0">
                <a:solidFill>
                  <a:srgbClr val="474747"/>
                </a:solidFill>
                <a:latin typeface="Questrial"/>
                <a:ea typeface="Questrial"/>
                <a:cs typeface="Questrial"/>
                <a:sym typeface="Questrial"/>
              </a:rPr>
              <a:t> </a:t>
            </a:r>
            <a:r>
              <a:rPr lang="en-US" dirty="0" err="1">
                <a:solidFill>
                  <a:srgbClr val="474747"/>
                </a:solidFill>
                <a:latin typeface="Questrial"/>
                <a:ea typeface="Questrial"/>
                <a:cs typeface="Questrial"/>
                <a:sym typeface="Questrial"/>
              </a:rPr>
              <a:t>fara</a:t>
            </a:r>
            <a:r>
              <a:rPr lang="en-US" dirty="0">
                <a:solidFill>
                  <a:srgbClr val="474747"/>
                </a:solidFill>
                <a:latin typeface="Questrial"/>
                <a:ea typeface="Questrial"/>
                <a:cs typeface="Questrial"/>
                <a:sym typeface="Questrial"/>
              </a:rPr>
              <a:t> </a:t>
            </a:r>
            <a:r>
              <a:rPr lang="en-US" dirty="0" err="1">
                <a:solidFill>
                  <a:srgbClr val="474747"/>
                </a:solidFill>
                <a:latin typeface="Questrial"/>
                <a:ea typeface="Questrial"/>
                <a:cs typeface="Questrial"/>
                <a:sym typeface="Questrial"/>
              </a:rPr>
              <a:t>frontiere</a:t>
            </a:r>
            <a:r>
              <a:rPr lang="en-US" dirty="0">
                <a:solidFill>
                  <a:srgbClr val="474747"/>
                </a:solidFill>
                <a:latin typeface="Questrial"/>
                <a:ea typeface="Questrial"/>
                <a:cs typeface="Questrial"/>
                <a:sym typeface="Questrial"/>
              </a:rPr>
              <a:t>” and produces locally grown vegetables, respecting ecological norms, which are further on distributed in a short circuit directly to the consumer, without polluting by transport for hundreds or thousands of kilometers. </a:t>
            </a:r>
          </a:p>
          <a:p>
            <a:pPr marL="0" lvl="0" indent="0" algn="just">
              <a:buNone/>
            </a:pPr>
            <a:r>
              <a:rPr lang="en-US" dirty="0">
                <a:solidFill>
                  <a:srgbClr val="474747"/>
                </a:solidFill>
                <a:latin typeface="Questrial"/>
                <a:ea typeface="Questrial"/>
                <a:cs typeface="Questrial"/>
                <a:sym typeface="Questrial"/>
              </a:rPr>
              <a:t>As they are a social farming, waste is recycled on the composting platform together with food waste from supermarkets, or </a:t>
            </a:r>
            <a:r>
              <a:rPr lang="en-GB" dirty="0">
                <a:effectLst/>
                <a:latin typeface="Questrial" panose="020B0604020202020204" charset="-18"/>
                <a:ea typeface="Calibri" panose="020F0502020204030204" pitchFamily="34" charset="0"/>
              </a:rPr>
              <a:t>restaurants and hotels. </a:t>
            </a:r>
            <a:r>
              <a:rPr lang="en-US" dirty="0">
                <a:solidFill>
                  <a:srgbClr val="474747"/>
                </a:solidFill>
                <a:latin typeface="Questrial" panose="020B0604020202020204" charset="-18"/>
                <a:sym typeface="Questrial"/>
              </a:rPr>
              <a:t>In </a:t>
            </a:r>
            <a:r>
              <a:rPr lang="en-US" dirty="0">
                <a:solidFill>
                  <a:srgbClr val="474747"/>
                </a:solidFill>
                <a:latin typeface="Questrial"/>
                <a:ea typeface="Questrial"/>
                <a:cs typeface="Questrial"/>
                <a:sym typeface="Questrial"/>
              </a:rPr>
              <a:t>this way, the </a:t>
            </a:r>
            <a:r>
              <a:rPr lang="en-US" dirty="0">
                <a:solidFill>
                  <a:srgbClr val="474747"/>
                </a:solidFill>
              </a:rPr>
              <a:t>food waste is </a:t>
            </a:r>
            <a:r>
              <a:rPr lang="en-US" dirty="0">
                <a:solidFill>
                  <a:srgbClr val="474747"/>
                </a:solidFill>
                <a:latin typeface="Questrial"/>
                <a:ea typeface="Questrial"/>
                <a:cs typeface="Questrial"/>
                <a:sym typeface="Questrial"/>
              </a:rPr>
              <a:t>reuse or composting to produce natural fertilizer for organic farming. </a:t>
            </a:r>
            <a:r>
              <a:rPr lang="en-US" dirty="0" err="1">
                <a:solidFill>
                  <a:srgbClr val="474747"/>
                </a:solidFill>
              </a:rPr>
              <a:t>Ateliere</a:t>
            </a:r>
            <a:r>
              <a:rPr lang="en-US" dirty="0">
                <a:solidFill>
                  <a:srgbClr val="474747"/>
                </a:solidFill>
              </a:rPr>
              <a:t> </a:t>
            </a:r>
            <a:r>
              <a:rPr lang="en-US" dirty="0" err="1">
                <a:solidFill>
                  <a:srgbClr val="474747"/>
                </a:solidFill>
              </a:rPr>
              <a:t>fara</a:t>
            </a:r>
            <a:r>
              <a:rPr lang="en-US" dirty="0">
                <a:solidFill>
                  <a:srgbClr val="474747"/>
                </a:solidFill>
              </a:rPr>
              <a:t> </a:t>
            </a:r>
            <a:r>
              <a:rPr lang="en-US" dirty="0" err="1">
                <a:solidFill>
                  <a:srgbClr val="474747"/>
                </a:solidFill>
              </a:rPr>
              <a:t>frontiere</a:t>
            </a:r>
            <a:r>
              <a:rPr lang="en-US" dirty="0">
                <a:solidFill>
                  <a:srgbClr val="474747"/>
                </a:solidFill>
              </a:rPr>
              <a:t> association</a:t>
            </a:r>
            <a:r>
              <a:rPr lang="en-US" dirty="0">
                <a:solidFill>
                  <a:srgbClr val="474747"/>
                </a:solidFill>
                <a:latin typeface="Questrial"/>
                <a:ea typeface="Questrial"/>
                <a:cs typeface="Questrial"/>
                <a:sym typeface="Questrial"/>
              </a:rPr>
              <a:t> which implements the project, uses four hectares of agricultural land and 4000 m2 of solariums through which it produces 80 varieties of vegetables grown according to the principles of organic agriculture, vegetables delivered to 160 consumers -tori subscribers.</a:t>
            </a:r>
            <a:endParaRPr dirty="0"/>
          </a:p>
        </p:txBody>
      </p:sp>
      <p:pic>
        <p:nvPicPr>
          <p:cNvPr id="5" name="Picture 4">
            <a:extLst>
              <a:ext uri="{FF2B5EF4-FFF2-40B4-BE49-F238E27FC236}">
                <a16:creationId xmlns:a16="http://schemas.microsoft.com/office/drawing/2014/main" id="{DCAF166E-0C06-4916-9C5F-E28722D88120}"/>
              </a:ext>
            </a:extLst>
          </p:cNvPr>
          <p:cNvPicPr>
            <a:picLocks noChangeAspect="1"/>
          </p:cNvPicPr>
          <p:nvPr/>
        </p:nvPicPr>
        <p:blipFill>
          <a:blip r:embed="rId3"/>
          <a:stretch>
            <a:fillRect/>
          </a:stretch>
        </p:blipFill>
        <p:spPr>
          <a:xfrm>
            <a:off x="4800600" y="2853005"/>
            <a:ext cx="3009900" cy="1937298"/>
          </a:xfrm>
          <a:prstGeom prst="rect">
            <a:avLst/>
          </a:prstGeom>
        </p:spPr>
      </p:pic>
      <p:sp>
        <p:nvSpPr>
          <p:cNvPr id="6" name="Google Shape;368;p33">
            <a:extLst>
              <a:ext uri="{FF2B5EF4-FFF2-40B4-BE49-F238E27FC236}">
                <a16:creationId xmlns:a16="http://schemas.microsoft.com/office/drawing/2014/main" id="{63AFCD6F-7583-4C56-AD6E-21E480F536EF}"/>
              </a:ext>
            </a:extLst>
          </p:cNvPr>
          <p:cNvSpPr txBox="1">
            <a:spLocks/>
          </p:cNvSpPr>
          <p:nvPr/>
        </p:nvSpPr>
        <p:spPr>
          <a:xfrm>
            <a:off x="747000" y="2903805"/>
            <a:ext cx="3672600" cy="20602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2"/>
              </a:buClr>
              <a:buSzPts val="1200"/>
              <a:buFont typeface="Questrial"/>
              <a:buChar char="●"/>
              <a:defRPr sz="1200" b="0" i="0" u="none" strike="noStrike" cap="none">
                <a:solidFill>
                  <a:schemeClr val="dk2"/>
                </a:solidFill>
                <a:latin typeface="Century Gothic" pitchFamily="34" charset="0"/>
                <a:ea typeface="Questrial"/>
                <a:cs typeface="Questrial"/>
                <a:sym typeface="Questrial"/>
              </a:defRPr>
            </a:lvl1pPr>
            <a:lvl2pPr marL="914400" marR="0" lvl="1"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2pPr>
            <a:lvl3pPr marL="1371600" marR="0" lvl="2"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3pPr>
            <a:lvl4pPr marL="1828800" marR="0" lvl="3"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4pPr>
            <a:lvl5pPr marL="2286000" marR="0" lvl="4"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5pPr>
            <a:lvl6pPr marL="2743200" marR="0" lvl="5"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6pPr>
            <a:lvl7pPr marL="3200400" marR="0" lvl="6"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7pPr>
            <a:lvl8pPr marL="3657600" marR="0" lvl="7"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8pPr>
            <a:lvl9pPr marL="4114800" marR="0" lvl="8" indent="-304800" algn="l" rtl="0">
              <a:lnSpc>
                <a:spcPct val="100000"/>
              </a:lnSpc>
              <a:spcBef>
                <a:spcPts val="1600"/>
              </a:spcBef>
              <a:spcAft>
                <a:spcPts val="160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9pPr>
          </a:lstStyle>
          <a:p>
            <a:pPr marL="0" indent="0" algn="just">
              <a:buFont typeface="Questrial"/>
              <a:buNone/>
            </a:pPr>
            <a:r>
              <a:rPr lang="en-US" dirty="0">
                <a:solidFill>
                  <a:srgbClr val="474747"/>
                </a:solidFill>
                <a:latin typeface="Questrial"/>
              </a:rPr>
              <a:t>In addition, the NGO also has a 1000 sq m platform for composting food and organic waste collected from its own farm, but also from restaurants, hotels and supermarkets. The organic farm, where all the resulting waste is recycled on the composting platform, is an example of a circular bioeconomy.</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394"/>
        <p:cNvGrpSpPr/>
        <p:nvPr/>
      </p:nvGrpSpPr>
      <p:grpSpPr>
        <a:xfrm>
          <a:off x="0" y="0"/>
          <a:ext cx="0" cy="0"/>
          <a:chOff x="0" y="0"/>
          <a:chExt cx="0" cy="0"/>
        </a:xfrm>
      </p:grpSpPr>
      <p:sp>
        <p:nvSpPr>
          <p:cNvPr id="395" name="Google Shape;395;p35"/>
          <p:cNvSpPr txBox="1">
            <a:spLocks noGrp="1"/>
          </p:cNvSpPr>
          <p:nvPr>
            <p:ph type="title"/>
          </p:nvPr>
        </p:nvSpPr>
        <p:spPr>
          <a:xfrm>
            <a:off x="2257425" y="819149"/>
            <a:ext cx="4264150" cy="532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Value proposition</a:t>
            </a:r>
            <a:endParaRPr dirty="0"/>
          </a:p>
        </p:txBody>
      </p:sp>
      <p:sp>
        <p:nvSpPr>
          <p:cNvPr id="396" name="Google Shape;396;p35"/>
          <p:cNvSpPr txBox="1">
            <a:spLocks noGrp="1"/>
          </p:cNvSpPr>
          <p:nvPr>
            <p:ph type="subTitle" idx="1"/>
          </p:nvPr>
        </p:nvSpPr>
        <p:spPr>
          <a:xfrm>
            <a:off x="2120900" y="1694330"/>
            <a:ext cx="4648200" cy="1671170"/>
          </a:xfrm>
          <a:prstGeom prst="rect">
            <a:avLst/>
          </a:prstGeom>
        </p:spPr>
        <p:txBody>
          <a:bodyPr spcFirstLastPara="1" wrap="square" lIns="91425" tIns="91425" rIns="91425" bIns="91425" anchor="t" anchorCtr="0">
            <a:noAutofit/>
          </a:bodyPr>
          <a:lstStyle/>
          <a:p>
            <a:pPr marL="0" lvl="0" indent="0" rtl="0">
              <a:spcBef>
                <a:spcPts val="0"/>
              </a:spcBef>
              <a:spcAft>
                <a:spcPts val="1600"/>
              </a:spcAft>
              <a:buClr>
                <a:schemeClr val="dk1"/>
              </a:buClr>
              <a:buSzPts val="1100"/>
              <a:buFont typeface="Arial"/>
              <a:buNone/>
            </a:pPr>
            <a:r>
              <a:rPr lang="en-US" sz="1400" dirty="0">
                <a:solidFill>
                  <a:srgbClr val="474747"/>
                </a:solidFill>
                <a:latin typeface="Questrial"/>
                <a:sym typeface="Arial"/>
              </a:rPr>
              <a:t>In order to tackle the huge amount of food waste, </a:t>
            </a:r>
            <a:r>
              <a:rPr lang="en-US" sz="1400" dirty="0" err="1">
                <a:solidFill>
                  <a:srgbClr val="474747"/>
                </a:solidFill>
                <a:latin typeface="Questrial"/>
                <a:sym typeface="Arial"/>
              </a:rPr>
              <a:t>Bio&amp;Co</a:t>
            </a:r>
            <a:r>
              <a:rPr lang="en-US" sz="1400" dirty="0">
                <a:solidFill>
                  <a:srgbClr val="474747"/>
                </a:solidFill>
                <a:latin typeface="Questrial"/>
                <a:sym typeface="Arial"/>
              </a:rPr>
              <a:t> model promotes the  reduction of food waste by collecting organic waste produced by supermarkets, restaurants or hotels and reusing it for compost. </a:t>
            </a:r>
            <a:r>
              <a:rPr lang="en-US" sz="1400" dirty="0" err="1">
                <a:solidFill>
                  <a:srgbClr val="474747"/>
                </a:solidFill>
                <a:latin typeface="Questrial"/>
                <a:sym typeface="Arial"/>
              </a:rPr>
              <a:t>Bio&amp;Co</a:t>
            </a:r>
            <a:r>
              <a:rPr lang="en-US" sz="1400" dirty="0">
                <a:solidFill>
                  <a:srgbClr val="474747"/>
                </a:solidFill>
                <a:latin typeface="Questrial"/>
                <a:sym typeface="Arial"/>
              </a:rPr>
              <a:t> also promotes a balanced and healthy diet for all, building a food solidarity program for needy families and disadvantaged people. Additionally, they pay attention to the environment, growing locally and using as few packaging as possible.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437"/>
        <p:cNvGrpSpPr/>
        <p:nvPr/>
      </p:nvGrpSpPr>
      <p:grpSpPr>
        <a:xfrm>
          <a:off x="0" y="0"/>
          <a:ext cx="0" cy="0"/>
          <a:chOff x="0" y="0"/>
          <a:chExt cx="0" cy="0"/>
        </a:xfrm>
      </p:grpSpPr>
      <p:sp>
        <p:nvSpPr>
          <p:cNvPr id="8" name="Google Shape;395;p35">
            <a:extLst>
              <a:ext uri="{FF2B5EF4-FFF2-40B4-BE49-F238E27FC236}">
                <a16:creationId xmlns:a16="http://schemas.microsoft.com/office/drawing/2014/main" id="{16797879-16EA-4463-B8C3-32C67157B3BB}"/>
              </a:ext>
            </a:extLst>
          </p:cNvPr>
          <p:cNvSpPr txBox="1">
            <a:spLocks noGrp="1"/>
          </p:cNvSpPr>
          <p:nvPr>
            <p:ph type="title"/>
          </p:nvPr>
        </p:nvSpPr>
        <p:spPr>
          <a:xfrm>
            <a:off x="2257425" y="819149"/>
            <a:ext cx="4264150" cy="532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t>What makes it circular?</a:t>
            </a:r>
            <a:endParaRPr sz="3000" dirty="0"/>
          </a:p>
        </p:txBody>
      </p:sp>
      <p:sp>
        <p:nvSpPr>
          <p:cNvPr id="9" name="Google Shape;396;p35">
            <a:extLst>
              <a:ext uri="{FF2B5EF4-FFF2-40B4-BE49-F238E27FC236}">
                <a16:creationId xmlns:a16="http://schemas.microsoft.com/office/drawing/2014/main" id="{F6990455-BD15-4A40-8B22-33D6C321F7FB}"/>
              </a:ext>
            </a:extLst>
          </p:cNvPr>
          <p:cNvSpPr txBox="1">
            <a:spLocks noGrp="1"/>
          </p:cNvSpPr>
          <p:nvPr>
            <p:ph type="subTitle" idx="1"/>
          </p:nvPr>
        </p:nvSpPr>
        <p:spPr>
          <a:xfrm>
            <a:off x="1444593" y="2058182"/>
            <a:ext cx="6133653" cy="2433257"/>
          </a:xfrm>
          <a:prstGeom prst="rect">
            <a:avLst/>
          </a:prstGeom>
        </p:spPr>
        <p:txBody>
          <a:bodyPr spcFirstLastPara="1" wrap="square" lIns="91425" tIns="91425" rIns="91425" bIns="91425" anchor="t" anchorCtr="0">
            <a:noAutofit/>
          </a:bodyPr>
          <a:lstStyle/>
          <a:p>
            <a:pPr marL="311150" indent="-171450" algn="just">
              <a:buFont typeface="Arial" panose="020B0604020202020204" pitchFamily="34" charset="0"/>
              <a:buChar char="•"/>
            </a:pPr>
            <a:r>
              <a:rPr lang="en-US" sz="1400" dirty="0"/>
              <a:t>Resource Recovery </a:t>
            </a:r>
          </a:p>
          <a:p>
            <a:pPr marL="139700" indent="0" algn="just"/>
            <a:endParaRPr lang="en-US" sz="1400" dirty="0"/>
          </a:p>
          <a:p>
            <a:pPr marL="139700" indent="0" algn="just"/>
            <a:r>
              <a:rPr lang="en-US" sz="1400" dirty="0"/>
              <a:t>The organic farm is an example of circular economy of biological flows, because all waste is recycled on the composting platform together with food waste from supermarkets. Also, to the protection of the environment and the preservation of biodiversity, soil quality, air and groundwater, respecting the European and national norms of organic farming and integrating the principles of sustainable development in everything they do.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367"/>
        <p:cNvGrpSpPr/>
        <p:nvPr/>
      </p:nvGrpSpPr>
      <p:grpSpPr>
        <a:xfrm>
          <a:off x="0" y="0"/>
          <a:ext cx="0" cy="0"/>
          <a:chOff x="0" y="0"/>
          <a:chExt cx="0" cy="0"/>
        </a:xfrm>
      </p:grpSpPr>
      <p:sp>
        <p:nvSpPr>
          <p:cNvPr id="369" name="Google Shape;369;p33"/>
          <p:cNvSpPr txBox="1">
            <a:spLocks noGrp="1"/>
          </p:cNvSpPr>
          <p:nvPr>
            <p:ph type="title"/>
          </p:nvPr>
        </p:nvSpPr>
        <p:spPr>
          <a:xfrm>
            <a:off x="675563" y="202079"/>
            <a:ext cx="7650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dirty="0" err="1"/>
              <a:t>Description</a:t>
            </a:r>
            <a:r>
              <a:rPr lang="es-ES" dirty="0"/>
              <a:t> </a:t>
            </a:r>
            <a:r>
              <a:rPr lang="es-ES" dirty="0" err="1"/>
              <a:t>of</a:t>
            </a:r>
            <a:r>
              <a:rPr lang="es-ES" dirty="0"/>
              <a:t> </a:t>
            </a:r>
            <a:r>
              <a:rPr lang="es-ES" dirty="0" err="1"/>
              <a:t>the</a:t>
            </a:r>
            <a:r>
              <a:rPr lang="es-ES" dirty="0"/>
              <a:t> Case </a:t>
            </a:r>
            <a:r>
              <a:rPr lang="es-ES" dirty="0" err="1"/>
              <a:t>study</a:t>
            </a:r>
            <a:endParaRPr dirty="0"/>
          </a:p>
        </p:txBody>
      </p:sp>
      <p:sp>
        <p:nvSpPr>
          <p:cNvPr id="368" name="Google Shape;368;p33"/>
          <p:cNvSpPr txBox="1">
            <a:spLocks noGrp="1"/>
          </p:cNvSpPr>
          <p:nvPr>
            <p:ph type="body" idx="1"/>
          </p:nvPr>
        </p:nvSpPr>
        <p:spPr>
          <a:xfrm>
            <a:off x="278862" y="901779"/>
            <a:ext cx="8053226" cy="3155700"/>
          </a:xfrm>
          <a:prstGeom prst="rect">
            <a:avLst/>
          </a:prstGeom>
        </p:spPr>
        <p:txBody>
          <a:bodyPr spcFirstLastPara="1" wrap="square" lIns="91425" tIns="91425" rIns="91425" bIns="91425" anchor="t" anchorCtr="0">
            <a:noAutofit/>
          </a:bodyPr>
          <a:lstStyle/>
          <a:p>
            <a:pPr marL="0" indent="0" algn="just">
              <a:buNone/>
            </a:pPr>
            <a:r>
              <a:rPr lang="en-US" dirty="0">
                <a:solidFill>
                  <a:srgbClr val="474747"/>
                </a:solidFill>
                <a:sym typeface="Arial"/>
              </a:rPr>
              <a:t>The Atelier “passive house” effectively places together the thermal comfort people actively want with a reduced energy consumption that translates into an economic and environmentally friendly proposition. The “passive” energy is recycled from various places- such as rooms in the house that are naturally warmer, solar energy, and the occupants of the house who produce thermal warmth. The minimum amount of heat needed is provided by a ventilation system with heat recovery. </a:t>
            </a:r>
            <a:endParaRPr dirty="0">
              <a:solidFill>
                <a:srgbClr val="474747"/>
              </a:solidFill>
              <a:sym typeface="Arial"/>
            </a:endParaRPr>
          </a:p>
        </p:txBody>
      </p:sp>
      <p:pic>
        <p:nvPicPr>
          <p:cNvPr id="4" name="Picture 3" descr="Diagram&#10;&#10;Description automatically generated">
            <a:extLst>
              <a:ext uri="{FF2B5EF4-FFF2-40B4-BE49-F238E27FC236}">
                <a16:creationId xmlns:a16="http://schemas.microsoft.com/office/drawing/2014/main" id="{76024849-55EE-49CC-B8D2-85A1035293E1}"/>
              </a:ext>
            </a:extLst>
          </p:cNvPr>
          <p:cNvPicPr>
            <a:picLocks noChangeAspect="1"/>
          </p:cNvPicPr>
          <p:nvPr/>
        </p:nvPicPr>
        <p:blipFill>
          <a:blip r:embed="rId3"/>
          <a:stretch>
            <a:fillRect/>
          </a:stretch>
        </p:blipFill>
        <p:spPr>
          <a:xfrm>
            <a:off x="3939618" y="2120900"/>
            <a:ext cx="4480897" cy="2479590"/>
          </a:xfrm>
          <a:prstGeom prst="rect">
            <a:avLst/>
          </a:prstGeom>
        </p:spPr>
      </p:pic>
      <p:sp>
        <p:nvSpPr>
          <p:cNvPr id="5" name="Google Shape;368;p33">
            <a:extLst>
              <a:ext uri="{FF2B5EF4-FFF2-40B4-BE49-F238E27FC236}">
                <a16:creationId xmlns:a16="http://schemas.microsoft.com/office/drawing/2014/main" id="{B4AC2D7A-4FA4-44E9-B9FE-984587CF520F}"/>
              </a:ext>
            </a:extLst>
          </p:cNvPr>
          <p:cNvSpPr txBox="1">
            <a:spLocks/>
          </p:cNvSpPr>
          <p:nvPr/>
        </p:nvSpPr>
        <p:spPr>
          <a:xfrm>
            <a:off x="272337" y="1987800"/>
            <a:ext cx="3448764" cy="3155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2"/>
              </a:buClr>
              <a:buSzPts val="1200"/>
              <a:buFont typeface="Questrial"/>
              <a:buChar char="●"/>
              <a:defRPr sz="1200" b="0" i="0" u="none" strike="noStrike" cap="none">
                <a:solidFill>
                  <a:schemeClr val="dk2"/>
                </a:solidFill>
                <a:latin typeface="Century Gothic" pitchFamily="34" charset="0"/>
                <a:ea typeface="Questrial"/>
                <a:cs typeface="Questrial"/>
                <a:sym typeface="Questrial"/>
              </a:defRPr>
            </a:lvl1pPr>
            <a:lvl2pPr marL="914400" marR="0" lvl="1"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2pPr>
            <a:lvl3pPr marL="1371600" marR="0" lvl="2"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3pPr>
            <a:lvl4pPr marL="1828800" marR="0" lvl="3"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4pPr>
            <a:lvl5pPr marL="2286000" marR="0" lvl="4"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5pPr>
            <a:lvl6pPr marL="2743200" marR="0" lvl="5"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6pPr>
            <a:lvl7pPr marL="3200400" marR="0" lvl="6"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7pPr>
            <a:lvl8pPr marL="3657600" marR="0" lvl="7"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8pPr>
            <a:lvl9pPr marL="4114800" marR="0" lvl="8" indent="-304800" algn="l" rtl="0">
              <a:lnSpc>
                <a:spcPct val="100000"/>
              </a:lnSpc>
              <a:spcBef>
                <a:spcPts val="1600"/>
              </a:spcBef>
              <a:spcAft>
                <a:spcPts val="160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9pPr>
          </a:lstStyle>
          <a:p>
            <a:pPr marL="0" indent="0" algn="just">
              <a:buFont typeface="Questrial"/>
              <a:buNone/>
            </a:pPr>
            <a:r>
              <a:rPr lang="en-US" dirty="0">
                <a:solidFill>
                  <a:srgbClr val="474747"/>
                </a:solidFill>
                <a:sym typeface="Arial"/>
              </a:rPr>
              <a:t>The construction of a passive house, in addition to the effective design, which respects certain principles, involves a series of complex calculations of energy modelling of the building in a program specially designed for passive buildings (PHPP) and numerical modelling of thermal bridges. The resulting project is of a superior quality, precisely due to these computer simulations, of the building's </a:t>
            </a:r>
            <a:r>
              <a:rPr lang="en-US" dirty="0" err="1">
                <a:solidFill>
                  <a:srgbClr val="474747"/>
                </a:solidFill>
                <a:sym typeface="Arial"/>
              </a:rPr>
              <a:t>behaviour</a:t>
            </a:r>
            <a:r>
              <a:rPr lang="en-US" dirty="0">
                <a:solidFill>
                  <a:srgbClr val="474747"/>
                </a:solidFill>
                <a:sym typeface="Arial"/>
              </a:rPr>
              <a:t> over time, and problems can be foreseen and cancelled in terms of the physical </a:t>
            </a:r>
            <a:r>
              <a:rPr lang="en-US" dirty="0" err="1">
                <a:solidFill>
                  <a:srgbClr val="474747"/>
                </a:solidFill>
                <a:sym typeface="Arial"/>
              </a:rPr>
              <a:t>behaviour</a:t>
            </a:r>
            <a:r>
              <a:rPr lang="en-US" dirty="0">
                <a:solidFill>
                  <a:srgbClr val="474747"/>
                </a:solidFill>
                <a:sym typeface="Arial"/>
              </a:rPr>
              <a:t> of the future building (atelier1.ro)</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400"/>
        <p:cNvGrpSpPr/>
        <p:nvPr/>
      </p:nvGrpSpPr>
      <p:grpSpPr>
        <a:xfrm>
          <a:off x="0" y="0"/>
          <a:ext cx="0" cy="0"/>
          <a:chOff x="0" y="0"/>
          <a:chExt cx="0" cy="0"/>
        </a:xfrm>
      </p:grpSpPr>
      <p:sp>
        <p:nvSpPr>
          <p:cNvPr id="404" name="Google Shape;404;p36"/>
          <p:cNvSpPr txBox="1">
            <a:spLocks noGrp="1"/>
          </p:cNvSpPr>
          <p:nvPr>
            <p:ph type="title"/>
          </p:nvPr>
        </p:nvSpPr>
        <p:spPr>
          <a:xfrm>
            <a:off x="1390547" y="445025"/>
            <a:ext cx="6563266"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Environmental and economic impact</a:t>
            </a:r>
            <a:endParaRPr dirty="0"/>
          </a:p>
        </p:txBody>
      </p:sp>
      <p:sp>
        <p:nvSpPr>
          <p:cNvPr id="402" name="Google Shape;402;p36"/>
          <p:cNvSpPr txBox="1">
            <a:spLocks noGrp="1"/>
          </p:cNvSpPr>
          <p:nvPr>
            <p:ph type="subTitle" idx="2"/>
          </p:nvPr>
        </p:nvSpPr>
        <p:spPr>
          <a:xfrm>
            <a:off x="276364" y="2663658"/>
            <a:ext cx="1881716" cy="137076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br>
              <a:rPr lang="en-GB" sz="1200" dirty="0">
                <a:effectLst/>
                <a:latin typeface="Calibri" panose="020F0502020204030204" pitchFamily="34" charset="0"/>
                <a:ea typeface="Calibri" panose="020F0502020204030204" pitchFamily="34" charset="0"/>
              </a:rPr>
            </a:br>
            <a:endParaRPr lang="en-US" sz="1200" dirty="0">
              <a:latin typeface="Questrial" panose="020B0604020202020204" charset="0"/>
            </a:endParaRPr>
          </a:p>
        </p:txBody>
      </p:sp>
      <p:sp>
        <p:nvSpPr>
          <p:cNvPr id="408" name="Google Shape;408;p36"/>
          <p:cNvSpPr/>
          <p:nvPr/>
        </p:nvSpPr>
        <p:spPr>
          <a:xfrm>
            <a:off x="5006327" y="156682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6"/>
          <p:cNvSpPr/>
          <p:nvPr/>
        </p:nvSpPr>
        <p:spPr>
          <a:xfrm>
            <a:off x="3181581" y="1577528"/>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6"/>
          <p:cNvSpPr/>
          <p:nvPr/>
        </p:nvSpPr>
        <p:spPr>
          <a:xfrm>
            <a:off x="7076568" y="156909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1" name="Google Shape;411;p36"/>
          <p:cNvGrpSpPr/>
          <p:nvPr/>
        </p:nvGrpSpPr>
        <p:grpSpPr>
          <a:xfrm>
            <a:off x="5156722" y="1715766"/>
            <a:ext cx="499833" cy="495005"/>
            <a:chOff x="5049725" y="1435050"/>
            <a:chExt cx="486550" cy="481850"/>
          </a:xfrm>
        </p:grpSpPr>
        <p:sp>
          <p:nvSpPr>
            <p:cNvPr id="412" name="Google Shape;412;p36"/>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3" name="Google Shape;413;p36"/>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4" name="Google Shape;414;p36"/>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5" name="Google Shape;415;p36"/>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16" name="Google Shape;416;p36"/>
          <p:cNvGrpSpPr/>
          <p:nvPr/>
        </p:nvGrpSpPr>
        <p:grpSpPr>
          <a:xfrm>
            <a:off x="3335328" y="1730070"/>
            <a:ext cx="494902" cy="495005"/>
            <a:chOff x="5049725" y="2027900"/>
            <a:chExt cx="481750" cy="481850"/>
          </a:xfrm>
        </p:grpSpPr>
        <p:sp>
          <p:nvSpPr>
            <p:cNvPr id="417" name="Google Shape;417;p36"/>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8" name="Google Shape;418;p36"/>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9" name="Google Shape;419;p36"/>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 name="Google Shape;420;p36"/>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1" name="Google Shape;421;p36"/>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2" name="Google Shape;422;p36"/>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3" name="Google Shape;423;p36"/>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 name="Google Shape;424;p36"/>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25" name="Google Shape;425;p36"/>
          <p:cNvGrpSpPr/>
          <p:nvPr/>
        </p:nvGrpSpPr>
        <p:grpSpPr>
          <a:xfrm>
            <a:off x="7228307" y="1721587"/>
            <a:ext cx="496905" cy="495005"/>
            <a:chOff x="898875" y="4399275"/>
            <a:chExt cx="483700" cy="481850"/>
          </a:xfrm>
        </p:grpSpPr>
        <p:sp>
          <p:nvSpPr>
            <p:cNvPr id="426" name="Google Shape;426;p36"/>
            <p:cNvSpPr/>
            <p:nvPr/>
          </p:nvSpPr>
          <p:spPr>
            <a:xfrm>
              <a:off x="992750" y="4642900"/>
              <a:ext cx="145300" cy="144100"/>
            </a:xfrm>
            <a:custGeom>
              <a:avLst/>
              <a:gdLst/>
              <a:ahLst/>
              <a:cxnLst/>
              <a:rect l="l" t="t" r="r" b="b"/>
              <a:pathLst>
                <a:path w="5812" h="5764" extrusionOk="0">
                  <a:moveTo>
                    <a:pt x="994" y="0"/>
                  </a:moveTo>
                  <a:lnTo>
                    <a:pt x="988" y="12"/>
                  </a:lnTo>
                  <a:cubicBezTo>
                    <a:pt x="988" y="9"/>
                    <a:pt x="991" y="6"/>
                    <a:pt x="991" y="3"/>
                  </a:cubicBezTo>
                  <a:lnTo>
                    <a:pt x="991" y="3"/>
                  </a:lnTo>
                  <a:lnTo>
                    <a:pt x="979" y="27"/>
                  </a:lnTo>
                  <a:lnTo>
                    <a:pt x="108" y="1759"/>
                  </a:lnTo>
                  <a:cubicBezTo>
                    <a:pt x="0" y="1976"/>
                    <a:pt x="42" y="2241"/>
                    <a:pt x="214" y="2415"/>
                  </a:cubicBezTo>
                  <a:lnTo>
                    <a:pt x="3397" y="5598"/>
                  </a:lnTo>
                  <a:cubicBezTo>
                    <a:pt x="3506" y="5707"/>
                    <a:pt x="3649" y="5763"/>
                    <a:pt x="3795" y="5763"/>
                  </a:cubicBezTo>
                  <a:cubicBezTo>
                    <a:pt x="3883" y="5763"/>
                    <a:pt x="3971" y="5743"/>
                    <a:pt x="4053" y="5701"/>
                  </a:cubicBezTo>
                  <a:lnTo>
                    <a:pt x="5797" y="4827"/>
                  </a:lnTo>
                  <a:lnTo>
                    <a:pt x="5800" y="4824"/>
                  </a:lnTo>
                  <a:lnTo>
                    <a:pt x="5812" y="4818"/>
                  </a:lnTo>
                  <a:lnTo>
                    <a:pt x="9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7" name="Google Shape;427;p36"/>
            <p:cNvSpPr/>
            <p:nvPr/>
          </p:nvSpPr>
          <p:spPr>
            <a:xfrm>
              <a:off x="1138025" y="4763350"/>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8" name="Google Shape;428;p36"/>
            <p:cNvSpPr/>
            <p:nvPr/>
          </p:nvSpPr>
          <p:spPr>
            <a:xfrm>
              <a:off x="1269550" y="4399275"/>
              <a:ext cx="113025" cy="112125"/>
            </a:xfrm>
            <a:custGeom>
              <a:avLst/>
              <a:gdLst/>
              <a:ahLst/>
              <a:cxnLst/>
              <a:rect l="l" t="t" r="r" b="b"/>
              <a:pathLst>
                <a:path w="4521" h="4485" extrusionOk="0">
                  <a:moveTo>
                    <a:pt x="3066" y="1"/>
                  </a:moveTo>
                  <a:cubicBezTo>
                    <a:pt x="1947" y="1"/>
                    <a:pt x="938" y="82"/>
                    <a:pt x="0" y="239"/>
                  </a:cubicBezTo>
                  <a:lnTo>
                    <a:pt x="9" y="895"/>
                  </a:lnTo>
                  <a:cubicBezTo>
                    <a:pt x="34" y="2862"/>
                    <a:pt x="1623" y="4452"/>
                    <a:pt x="3590" y="4476"/>
                  </a:cubicBezTo>
                  <a:lnTo>
                    <a:pt x="4243" y="4485"/>
                  </a:lnTo>
                  <a:cubicBezTo>
                    <a:pt x="4439" y="3313"/>
                    <a:pt x="4520" y="2028"/>
                    <a:pt x="4469" y="561"/>
                  </a:cubicBezTo>
                  <a:cubicBezTo>
                    <a:pt x="4457" y="266"/>
                    <a:pt x="4219" y="28"/>
                    <a:pt x="3924" y="16"/>
                  </a:cubicBezTo>
                  <a:cubicBezTo>
                    <a:pt x="3631" y="6"/>
                    <a:pt x="3345" y="1"/>
                    <a:pt x="3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9" name="Google Shape;429;p36"/>
            <p:cNvSpPr/>
            <p:nvPr/>
          </p:nvSpPr>
          <p:spPr>
            <a:xfrm>
              <a:off x="1161975" y="4531175"/>
              <a:ext cx="91400" cy="84350"/>
            </a:xfrm>
            <a:custGeom>
              <a:avLst/>
              <a:gdLst/>
              <a:ahLst/>
              <a:cxnLst/>
              <a:rect l="l" t="t" r="r" b="b"/>
              <a:pathLst>
                <a:path w="3656" h="3374" extrusionOk="0">
                  <a:moveTo>
                    <a:pt x="1821" y="1"/>
                  </a:moveTo>
                  <a:cubicBezTo>
                    <a:pt x="1137" y="1"/>
                    <a:pt x="523" y="415"/>
                    <a:pt x="262" y="1046"/>
                  </a:cubicBezTo>
                  <a:cubicBezTo>
                    <a:pt x="0" y="1678"/>
                    <a:pt x="145" y="2410"/>
                    <a:pt x="633" y="2894"/>
                  </a:cubicBezTo>
                  <a:cubicBezTo>
                    <a:pt x="952" y="3214"/>
                    <a:pt x="1391" y="3373"/>
                    <a:pt x="1830" y="3373"/>
                  </a:cubicBezTo>
                  <a:cubicBezTo>
                    <a:pt x="2269" y="3373"/>
                    <a:pt x="2707" y="3214"/>
                    <a:pt x="3027" y="2894"/>
                  </a:cubicBezTo>
                  <a:cubicBezTo>
                    <a:pt x="3511" y="2410"/>
                    <a:pt x="3656" y="1681"/>
                    <a:pt x="3394" y="1046"/>
                  </a:cubicBezTo>
                  <a:cubicBezTo>
                    <a:pt x="3132" y="413"/>
                    <a:pt x="2515" y="1"/>
                    <a:pt x="1828" y="1"/>
                  </a:cubicBezTo>
                  <a:cubicBezTo>
                    <a:pt x="1826" y="1"/>
                    <a:pt x="1823" y="1"/>
                    <a:pt x="1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0" name="Google Shape;430;p36"/>
            <p:cNvSpPr/>
            <p:nvPr/>
          </p:nvSpPr>
          <p:spPr>
            <a:xfrm>
              <a:off x="1031050" y="4411100"/>
              <a:ext cx="338650" cy="338725"/>
            </a:xfrm>
            <a:custGeom>
              <a:avLst/>
              <a:gdLst/>
              <a:ahLst/>
              <a:cxnLst/>
              <a:rect l="l" t="t" r="r" b="b"/>
              <a:pathLst>
                <a:path w="13546" h="13549" extrusionOk="0">
                  <a:moveTo>
                    <a:pt x="7066" y="3673"/>
                  </a:moveTo>
                  <a:cubicBezTo>
                    <a:pt x="7800" y="3673"/>
                    <a:pt x="8522" y="3960"/>
                    <a:pt x="9062" y="4500"/>
                  </a:cubicBezTo>
                  <a:cubicBezTo>
                    <a:pt x="10170" y="5602"/>
                    <a:pt x="10170" y="7393"/>
                    <a:pt x="9062" y="8492"/>
                  </a:cubicBezTo>
                  <a:cubicBezTo>
                    <a:pt x="8522" y="9032"/>
                    <a:pt x="7800" y="9319"/>
                    <a:pt x="7066" y="9319"/>
                  </a:cubicBezTo>
                  <a:cubicBezTo>
                    <a:pt x="6702" y="9319"/>
                    <a:pt x="6334" y="9248"/>
                    <a:pt x="5984" y="9104"/>
                  </a:cubicBezTo>
                  <a:cubicBezTo>
                    <a:pt x="4930" y="8667"/>
                    <a:pt x="4244" y="7637"/>
                    <a:pt x="4244" y="6496"/>
                  </a:cubicBezTo>
                  <a:cubicBezTo>
                    <a:pt x="4244" y="5355"/>
                    <a:pt x="4930" y="4325"/>
                    <a:pt x="5984" y="3888"/>
                  </a:cubicBezTo>
                  <a:cubicBezTo>
                    <a:pt x="6334" y="3744"/>
                    <a:pt x="6702" y="3673"/>
                    <a:pt x="7066" y="3673"/>
                  </a:cubicBezTo>
                  <a:close/>
                  <a:moveTo>
                    <a:pt x="3868" y="9124"/>
                  </a:moveTo>
                  <a:cubicBezTo>
                    <a:pt x="4006" y="9124"/>
                    <a:pt x="4147" y="9176"/>
                    <a:pt x="4262" y="9290"/>
                  </a:cubicBezTo>
                  <a:cubicBezTo>
                    <a:pt x="4481" y="9510"/>
                    <a:pt x="4481" y="9869"/>
                    <a:pt x="4262" y="10088"/>
                  </a:cubicBezTo>
                  <a:cubicBezTo>
                    <a:pt x="4147" y="10204"/>
                    <a:pt x="4005" y="10255"/>
                    <a:pt x="3866" y="10255"/>
                  </a:cubicBezTo>
                  <a:cubicBezTo>
                    <a:pt x="3576" y="10255"/>
                    <a:pt x="3298" y="10031"/>
                    <a:pt x="3298" y="9691"/>
                  </a:cubicBezTo>
                  <a:cubicBezTo>
                    <a:pt x="3298" y="9350"/>
                    <a:pt x="3577" y="9124"/>
                    <a:pt x="3868" y="9124"/>
                  </a:cubicBezTo>
                  <a:close/>
                  <a:moveTo>
                    <a:pt x="8414" y="1"/>
                  </a:moveTo>
                  <a:cubicBezTo>
                    <a:pt x="6466" y="507"/>
                    <a:pt x="4888" y="1425"/>
                    <a:pt x="3518" y="2846"/>
                  </a:cubicBezTo>
                  <a:cubicBezTo>
                    <a:pt x="2169" y="4244"/>
                    <a:pt x="1000" y="6282"/>
                    <a:pt x="1" y="8212"/>
                  </a:cubicBezTo>
                  <a:lnTo>
                    <a:pt x="5337" y="13548"/>
                  </a:lnTo>
                  <a:cubicBezTo>
                    <a:pt x="7267" y="12549"/>
                    <a:pt x="9309" y="11380"/>
                    <a:pt x="10706" y="10031"/>
                  </a:cubicBezTo>
                  <a:cubicBezTo>
                    <a:pt x="12124" y="8664"/>
                    <a:pt x="13039" y="7086"/>
                    <a:pt x="13545" y="5138"/>
                  </a:cubicBezTo>
                  <a:lnTo>
                    <a:pt x="13112" y="5129"/>
                  </a:lnTo>
                  <a:cubicBezTo>
                    <a:pt x="10534" y="5099"/>
                    <a:pt x="8453" y="3015"/>
                    <a:pt x="8420" y="440"/>
                  </a:cubicBezTo>
                  <a:lnTo>
                    <a:pt x="84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1" name="Google Shape;431;p36"/>
            <p:cNvSpPr/>
            <p:nvPr/>
          </p:nvSpPr>
          <p:spPr>
            <a:xfrm>
              <a:off x="1130500" y="4740450"/>
              <a:ext cx="108950" cy="111250"/>
            </a:xfrm>
            <a:custGeom>
              <a:avLst/>
              <a:gdLst/>
              <a:ahLst/>
              <a:cxnLst/>
              <a:rect l="l" t="t" r="r" b="b"/>
              <a:pathLst>
                <a:path w="4358" h="4450" extrusionOk="0">
                  <a:moveTo>
                    <a:pt x="4358" y="1"/>
                  </a:moveTo>
                  <a:lnTo>
                    <a:pt x="4358" y="1"/>
                  </a:lnTo>
                  <a:cubicBezTo>
                    <a:pt x="2906" y="877"/>
                    <a:pt x="1437" y="1609"/>
                    <a:pt x="1" y="2332"/>
                  </a:cubicBezTo>
                  <a:cubicBezTo>
                    <a:pt x="58" y="3090"/>
                    <a:pt x="112" y="3789"/>
                    <a:pt x="118" y="3882"/>
                  </a:cubicBezTo>
                  <a:cubicBezTo>
                    <a:pt x="118" y="4211"/>
                    <a:pt x="387" y="4450"/>
                    <a:pt x="683" y="4450"/>
                  </a:cubicBezTo>
                  <a:cubicBezTo>
                    <a:pt x="767" y="4450"/>
                    <a:pt x="854" y="4430"/>
                    <a:pt x="937" y="4388"/>
                  </a:cubicBezTo>
                  <a:cubicBezTo>
                    <a:pt x="1039" y="4295"/>
                    <a:pt x="3858" y="3208"/>
                    <a:pt x="4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2" name="Google Shape;432;p36"/>
            <p:cNvSpPr/>
            <p:nvPr/>
          </p:nvSpPr>
          <p:spPr>
            <a:xfrm>
              <a:off x="927325" y="4539825"/>
              <a:ext cx="114150" cy="109800"/>
            </a:xfrm>
            <a:custGeom>
              <a:avLst/>
              <a:gdLst/>
              <a:ahLst/>
              <a:cxnLst/>
              <a:rect l="l" t="t" r="r" b="b"/>
              <a:pathLst>
                <a:path w="4566" h="4392" extrusionOk="0">
                  <a:moveTo>
                    <a:pt x="4565" y="1"/>
                  </a:moveTo>
                  <a:lnTo>
                    <a:pt x="4565" y="1"/>
                  </a:lnTo>
                  <a:cubicBezTo>
                    <a:pt x="1268" y="459"/>
                    <a:pt x="184" y="3334"/>
                    <a:pt x="91" y="3437"/>
                  </a:cubicBezTo>
                  <a:cubicBezTo>
                    <a:pt x="0" y="3611"/>
                    <a:pt x="9" y="3822"/>
                    <a:pt x="112" y="3988"/>
                  </a:cubicBezTo>
                  <a:cubicBezTo>
                    <a:pt x="295" y="4286"/>
                    <a:pt x="606" y="4232"/>
                    <a:pt x="723" y="4256"/>
                  </a:cubicBezTo>
                  <a:lnTo>
                    <a:pt x="2214" y="4391"/>
                  </a:lnTo>
                  <a:cubicBezTo>
                    <a:pt x="2945" y="2928"/>
                    <a:pt x="3680" y="1458"/>
                    <a:pt x="45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3" name="Google Shape;433;p36"/>
            <p:cNvSpPr/>
            <p:nvPr/>
          </p:nvSpPr>
          <p:spPr>
            <a:xfrm>
              <a:off x="898875" y="4711550"/>
              <a:ext cx="170825" cy="169575"/>
            </a:xfrm>
            <a:custGeom>
              <a:avLst/>
              <a:gdLst/>
              <a:ahLst/>
              <a:cxnLst/>
              <a:rect l="l" t="t" r="r" b="b"/>
              <a:pathLst>
                <a:path w="6833" h="6783" extrusionOk="0">
                  <a:moveTo>
                    <a:pt x="2846" y="1"/>
                  </a:moveTo>
                  <a:cubicBezTo>
                    <a:pt x="1747" y="1052"/>
                    <a:pt x="503" y="4602"/>
                    <a:pt x="63" y="6050"/>
                  </a:cubicBezTo>
                  <a:cubicBezTo>
                    <a:pt x="0" y="6252"/>
                    <a:pt x="54" y="6469"/>
                    <a:pt x="202" y="6616"/>
                  </a:cubicBezTo>
                  <a:cubicBezTo>
                    <a:pt x="309" y="6724"/>
                    <a:pt x="454" y="6782"/>
                    <a:pt x="602" y="6782"/>
                  </a:cubicBezTo>
                  <a:cubicBezTo>
                    <a:pt x="656" y="6782"/>
                    <a:pt x="711" y="6774"/>
                    <a:pt x="765" y="6758"/>
                  </a:cubicBezTo>
                  <a:cubicBezTo>
                    <a:pt x="2225" y="6318"/>
                    <a:pt x="5782" y="5084"/>
                    <a:pt x="6833" y="3981"/>
                  </a:cubicBezTo>
                  <a:cubicBezTo>
                    <a:pt x="6655" y="3900"/>
                    <a:pt x="6492" y="3789"/>
                    <a:pt x="6354" y="3650"/>
                  </a:cubicBezTo>
                  <a:lnTo>
                    <a:pt x="5167" y="2464"/>
                  </a:lnTo>
                  <a:lnTo>
                    <a:pt x="4767" y="2861"/>
                  </a:lnTo>
                  <a:cubicBezTo>
                    <a:pt x="4658" y="2967"/>
                    <a:pt x="4517" y="3020"/>
                    <a:pt x="4375" y="3020"/>
                  </a:cubicBezTo>
                  <a:cubicBezTo>
                    <a:pt x="4231" y="3020"/>
                    <a:pt x="4086" y="2965"/>
                    <a:pt x="3975" y="2855"/>
                  </a:cubicBezTo>
                  <a:cubicBezTo>
                    <a:pt x="3758" y="2638"/>
                    <a:pt x="3755" y="2286"/>
                    <a:pt x="3969" y="2063"/>
                  </a:cubicBezTo>
                  <a:lnTo>
                    <a:pt x="4369" y="1663"/>
                  </a:lnTo>
                  <a:lnTo>
                    <a:pt x="3171" y="464"/>
                  </a:lnTo>
                  <a:cubicBezTo>
                    <a:pt x="3035" y="329"/>
                    <a:pt x="2927" y="172"/>
                    <a:pt x="2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 name="Google Shape;532;p42">
            <a:extLst>
              <a:ext uri="{FF2B5EF4-FFF2-40B4-BE49-F238E27FC236}">
                <a16:creationId xmlns:a16="http://schemas.microsoft.com/office/drawing/2014/main" id="{25ED6147-4B11-48B0-9A63-C0D27A3B2EFB}"/>
              </a:ext>
            </a:extLst>
          </p:cNvPr>
          <p:cNvSpPr/>
          <p:nvPr/>
        </p:nvSpPr>
        <p:spPr>
          <a:xfrm>
            <a:off x="1217222" y="1578141"/>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46;p42">
            <a:extLst>
              <a:ext uri="{FF2B5EF4-FFF2-40B4-BE49-F238E27FC236}">
                <a16:creationId xmlns:a16="http://schemas.microsoft.com/office/drawing/2014/main" id="{A7A7A563-4D2A-4605-B309-5B970831932E}"/>
              </a:ext>
            </a:extLst>
          </p:cNvPr>
          <p:cNvSpPr/>
          <p:nvPr/>
        </p:nvSpPr>
        <p:spPr>
          <a:xfrm>
            <a:off x="1387835" y="1756071"/>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 name="TextBox 2">
            <a:extLst>
              <a:ext uri="{FF2B5EF4-FFF2-40B4-BE49-F238E27FC236}">
                <a16:creationId xmlns:a16="http://schemas.microsoft.com/office/drawing/2014/main" id="{9A2DFF5E-7BCF-422E-9E08-C994D1412186}"/>
              </a:ext>
            </a:extLst>
          </p:cNvPr>
          <p:cNvSpPr txBox="1"/>
          <p:nvPr/>
        </p:nvSpPr>
        <p:spPr>
          <a:xfrm>
            <a:off x="2660810" y="2607391"/>
            <a:ext cx="1909818" cy="1938992"/>
          </a:xfrm>
          <a:prstGeom prst="rect">
            <a:avLst/>
          </a:prstGeom>
          <a:noFill/>
        </p:spPr>
        <p:txBody>
          <a:bodyPr wrap="square" rtlCol="0">
            <a:spAutoFit/>
          </a:bodyPr>
          <a:lstStyle/>
          <a:p>
            <a:pPr algn="ctr"/>
            <a:r>
              <a:rPr lang="en-GB" sz="1200" dirty="0">
                <a:latin typeface="Questrial" panose="020B0604020202020204" charset="0"/>
              </a:rPr>
              <a:t>supports local consumption of organic food trough the programme </a:t>
            </a:r>
            <a:r>
              <a:rPr lang="en-US" sz="1200" dirty="0">
                <a:latin typeface="Questrial" panose="020B0604020202020204" charset="0"/>
              </a:rPr>
              <a:t>food solidarity for needy families and disadvantaged people (</a:t>
            </a:r>
            <a:r>
              <a:rPr lang="en-GB" sz="1200" dirty="0">
                <a:latin typeface="Questrial" panose="020B0604020202020204" charset="0"/>
              </a:rPr>
              <a:t>over 4783 vegetable baskets delivered to over 200 subscribers)</a:t>
            </a:r>
            <a:endParaRPr lang="en-US" sz="1200" dirty="0">
              <a:latin typeface="Questrial" panose="020B0604020202020204" charset="0"/>
            </a:endParaRPr>
          </a:p>
        </p:txBody>
      </p:sp>
      <p:sp>
        <p:nvSpPr>
          <p:cNvPr id="7" name="TextBox 6">
            <a:extLst>
              <a:ext uri="{FF2B5EF4-FFF2-40B4-BE49-F238E27FC236}">
                <a16:creationId xmlns:a16="http://schemas.microsoft.com/office/drawing/2014/main" id="{D2F68E12-8D72-423C-A355-D8B96CA5D667}"/>
              </a:ext>
            </a:extLst>
          </p:cNvPr>
          <p:cNvSpPr txBox="1"/>
          <p:nvPr/>
        </p:nvSpPr>
        <p:spPr>
          <a:xfrm>
            <a:off x="4759545" y="2663658"/>
            <a:ext cx="1512466" cy="1384995"/>
          </a:xfrm>
          <a:prstGeom prst="rect">
            <a:avLst/>
          </a:prstGeom>
          <a:noFill/>
        </p:spPr>
        <p:txBody>
          <a:bodyPr wrap="square" rtlCol="0">
            <a:spAutoFit/>
          </a:bodyPr>
          <a:lstStyle/>
          <a:p>
            <a:pPr algn="ctr"/>
            <a:r>
              <a:rPr lang="en-US" sz="1200" dirty="0">
                <a:latin typeface="Questrial" panose="020B0604020202020204" charset="0"/>
              </a:rPr>
              <a:t>Contributes to create green jobs, (20 green jobs for people at risk of poverty and exclusion were created)</a:t>
            </a:r>
          </a:p>
        </p:txBody>
      </p:sp>
      <p:sp>
        <p:nvSpPr>
          <p:cNvPr id="36" name="TextBox 35">
            <a:extLst>
              <a:ext uri="{FF2B5EF4-FFF2-40B4-BE49-F238E27FC236}">
                <a16:creationId xmlns:a16="http://schemas.microsoft.com/office/drawing/2014/main" id="{84F81D38-9E32-40E0-8E73-B5E421F64A3E}"/>
              </a:ext>
            </a:extLst>
          </p:cNvPr>
          <p:cNvSpPr txBox="1"/>
          <p:nvPr/>
        </p:nvSpPr>
        <p:spPr>
          <a:xfrm>
            <a:off x="6397101" y="2663658"/>
            <a:ext cx="2202977" cy="1200329"/>
          </a:xfrm>
          <a:prstGeom prst="rect">
            <a:avLst/>
          </a:prstGeom>
          <a:noFill/>
        </p:spPr>
        <p:txBody>
          <a:bodyPr wrap="square">
            <a:spAutoFit/>
          </a:bodyPr>
          <a:lstStyle/>
          <a:p>
            <a:pPr algn="ctr"/>
            <a:r>
              <a:rPr lang="en-US" sz="1200" dirty="0">
                <a:latin typeface="Questrial" panose="020B0604020202020204" charset="-18"/>
              </a:rPr>
              <a:t>reduce of waste and pollution by collecting food and organic waste and composting them, turning them into fertilizer for agriculture BIO</a:t>
            </a:r>
            <a:endParaRPr lang="ro-RO" sz="1200" dirty="0">
              <a:latin typeface="Questrial" panose="020B0604020202020204" charset="-18"/>
            </a:endParaRPr>
          </a:p>
        </p:txBody>
      </p:sp>
      <p:sp>
        <p:nvSpPr>
          <p:cNvPr id="38" name="TextBox 37">
            <a:extLst>
              <a:ext uri="{FF2B5EF4-FFF2-40B4-BE49-F238E27FC236}">
                <a16:creationId xmlns:a16="http://schemas.microsoft.com/office/drawing/2014/main" id="{EFADCDB5-7701-4495-A055-1CE586682F33}"/>
              </a:ext>
            </a:extLst>
          </p:cNvPr>
          <p:cNvSpPr txBox="1"/>
          <p:nvPr/>
        </p:nvSpPr>
        <p:spPr>
          <a:xfrm>
            <a:off x="711666" y="2556447"/>
            <a:ext cx="1949144" cy="1938992"/>
          </a:xfrm>
          <a:prstGeom prst="rect">
            <a:avLst/>
          </a:prstGeom>
          <a:noFill/>
        </p:spPr>
        <p:txBody>
          <a:bodyPr wrap="square">
            <a:spAutoFit/>
          </a:bodyPr>
          <a:lstStyle/>
          <a:p>
            <a:pPr algn="ctr"/>
            <a:r>
              <a:rPr lang="en-US" sz="1200" dirty="0">
                <a:latin typeface="Questrial" panose="020B0604020202020204" charset="-18"/>
              </a:rPr>
              <a:t>contributes to the protection of the environment and the preservation of biodiversity, soil quality, air and groundwater, by growing locally and  respecting the European and national norms of organic farming</a:t>
            </a:r>
            <a:endParaRPr lang="ro-RO" sz="1200" dirty="0">
              <a:latin typeface="Questrial" panose="020B0604020202020204" charset="-18"/>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895"/>
        <p:cNvGrpSpPr/>
        <p:nvPr/>
      </p:nvGrpSpPr>
      <p:grpSpPr>
        <a:xfrm>
          <a:off x="0" y="0"/>
          <a:ext cx="0" cy="0"/>
          <a:chOff x="0" y="0"/>
          <a:chExt cx="0" cy="0"/>
        </a:xfrm>
      </p:grpSpPr>
      <p:sp>
        <p:nvSpPr>
          <p:cNvPr id="896" name="Google Shape;896;p5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a:t>
            </a:r>
            <a:r>
              <a:rPr lang="es-ES" dirty="0" err="1"/>
              <a:t>ferences</a:t>
            </a:r>
            <a:r>
              <a:rPr lang="es-ES" dirty="0"/>
              <a:t> and </a:t>
            </a:r>
            <a:r>
              <a:rPr lang="es-ES" dirty="0" err="1"/>
              <a:t>useful</a:t>
            </a:r>
            <a:r>
              <a:rPr lang="es-ES" dirty="0"/>
              <a:t> </a:t>
            </a:r>
            <a:r>
              <a:rPr lang="es-ES" dirty="0" err="1"/>
              <a:t>info</a:t>
            </a:r>
            <a:endParaRPr dirty="0"/>
          </a:p>
        </p:txBody>
      </p:sp>
      <p:sp>
        <p:nvSpPr>
          <p:cNvPr id="897" name="Google Shape;897;p58"/>
          <p:cNvSpPr txBox="1">
            <a:spLocks noGrp="1"/>
          </p:cNvSpPr>
          <p:nvPr>
            <p:ph type="body" idx="1"/>
          </p:nvPr>
        </p:nvSpPr>
        <p:spPr>
          <a:xfrm>
            <a:off x="1893494" y="1017725"/>
            <a:ext cx="5357012" cy="2003381"/>
          </a:xfrm>
          <a:prstGeom prst="rect">
            <a:avLst/>
          </a:prstGeom>
        </p:spPr>
        <p:txBody>
          <a:bodyPr spcFirstLastPara="1" wrap="square" lIns="91425" tIns="91425" rIns="91425" bIns="91425" anchor="ctr" anchorCtr="0">
            <a:noAutofit/>
          </a:bodyPr>
          <a:lstStyle/>
          <a:p>
            <a:pPr marL="0" lvl="0" indent="0" algn="ctr" rtl="0">
              <a:spcBef>
                <a:spcPts val="1600"/>
              </a:spcBef>
              <a:spcAft>
                <a:spcPts val="0"/>
              </a:spcAft>
              <a:buNone/>
            </a:pPr>
            <a:r>
              <a:rPr lang="es-ES" dirty="0" err="1">
                <a:solidFill>
                  <a:schemeClr val="dk1"/>
                </a:solidFill>
                <a:latin typeface="Montserrat Black"/>
                <a:ea typeface="Montserrat Black"/>
                <a:cs typeface="Montserrat Black"/>
                <a:sym typeface="Montserrat Black"/>
              </a:rPr>
              <a:t>References</a:t>
            </a:r>
            <a:r>
              <a:rPr lang="en" dirty="0">
                <a:solidFill>
                  <a:schemeClr val="dk1"/>
                </a:solidFill>
                <a:latin typeface="Montserrat Black"/>
                <a:ea typeface="Montserrat Black"/>
                <a:cs typeface="Montserrat Black"/>
                <a:sym typeface="Montserrat Black"/>
              </a:rPr>
              <a:t>:</a:t>
            </a:r>
            <a:endParaRPr dirty="0">
              <a:solidFill>
                <a:schemeClr val="dk1"/>
              </a:solidFill>
              <a:latin typeface="Montserrat Black"/>
              <a:ea typeface="Montserrat Black"/>
              <a:cs typeface="Montserrat Black"/>
              <a:sym typeface="Montserrat Black"/>
            </a:endParaRPr>
          </a:p>
          <a:p>
            <a:pPr marL="228600" lvl="0" indent="-317500" algn="ctr" rtl="0">
              <a:spcBef>
                <a:spcPts val="0"/>
              </a:spcBef>
              <a:spcAft>
                <a:spcPts val="0"/>
              </a:spcAft>
              <a:buClr>
                <a:schemeClr val="accent4"/>
              </a:buClr>
              <a:buSzPts val="1400"/>
              <a:buChar char="●"/>
            </a:pPr>
            <a:r>
              <a:rPr lang="ro-RO" dirty="0"/>
              <a:t>http://www.bio-co.ro/</a:t>
            </a:r>
            <a:endParaRPr dirty="0"/>
          </a:p>
          <a:p>
            <a:pPr marL="0" lvl="0" indent="0" algn="ctr" rtl="0">
              <a:spcBef>
                <a:spcPts val="1600"/>
              </a:spcBef>
              <a:spcAft>
                <a:spcPts val="0"/>
              </a:spcAft>
              <a:buNone/>
            </a:pPr>
            <a:r>
              <a:rPr lang="es-ES" dirty="0" err="1">
                <a:solidFill>
                  <a:schemeClr val="dk1"/>
                </a:solidFill>
                <a:latin typeface="Montserrat Black"/>
                <a:ea typeface="Montserrat Black"/>
                <a:cs typeface="Montserrat Black"/>
                <a:sym typeface="Montserrat Black"/>
              </a:rPr>
              <a:t>Useful</a:t>
            </a:r>
            <a:r>
              <a:rPr lang="es-ES" dirty="0">
                <a:solidFill>
                  <a:schemeClr val="dk1"/>
                </a:solidFill>
                <a:latin typeface="Montserrat Black"/>
                <a:ea typeface="Montserrat Black"/>
                <a:cs typeface="Montserrat Black"/>
                <a:sym typeface="Montserrat Black"/>
              </a:rPr>
              <a:t> </a:t>
            </a:r>
            <a:r>
              <a:rPr lang="es-ES" dirty="0" err="1">
                <a:solidFill>
                  <a:schemeClr val="dk1"/>
                </a:solidFill>
                <a:latin typeface="Montserrat Black"/>
                <a:ea typeface="Montserrat Black"/>
                <a:cs typeface="Montserrat Black"/>
                <a:sym typeface="Montserrat Black"/>
              </a:rPr>
              <a:t>info</a:t>
            </a:r>
            <a:r>
              <a:rPr lang="en" dirty="0">
                <a:solidFill>
                  <a:schemeClr val="dk1"/>
                </a:solidFill>
                <a:latin typeface="Montserrat Black"/>
                <a:ea typeface="Montserrat Black"/>
                <a:cs typeface="Montserrat Black"/>
                <a:sym typeface="Montserrat Black"/>
              </a:rPr>
              <a:t>:</a:t>
            </a:r>
          </a:p>
          <a:p>
            <a:pPr marL="0" lvl="0" indent="0" algn="ctr" rtl="0">
              <a:spcBef>
                <a:spcPts val="1600"/>
              </a:spcBef>
              <a:spcAft>
                <a:spcPts val="0"/>
              </a:spcAft>
              <a:buNone/>
            </a:pPr>
            <a:r>
              <a:rPr lang="ro-RO" sz="1200" dirty="0">
                <a:solidFill>
                  <a:schemeClr val="dk1"/>
                </a:solidFill>
                <a:latin typeface="Questrial" panose="020B0604020202020204" charset="-18"/>
                <a:ea typeface="Montserrat Black"/>
                <a:cs typeface="Montserrat Black"/>
                <a:sym typeface="Montserrat Black"/>
              </a:rPr>
              <a:t>https://www.interregeurope.eu/policylearning/good-practices/item/1894/social-enterprise-in-composting-and-organic-farming</a:t>
            </a:r>
            <a:endParaRPr lang="en" sz="1200" b="1" dirty="0">
              <a:solidFill>
                <a:schemeClr val="dk1"/>
              </a:solidFill>
              <a:latin typeface="Questrial" panose="020B0604020202020204" charset="-18"/>
              <a:ea typeface="Montserrat Black"/>
              <a:cs typeface="Montserrat Black"/>
              <a:sym typeface="Montserrat Black"/>
            </a:endParaRPr>
          </a:p>
        </p:txBody>
      </p:sp>
      <p:sp>
        <p:nvSpPr>
          <p:cNvPr id="6" name="Rettangolo 1">
            <a:extLst>
              <a:ext uri="{FF2B5EF4-FFF2-40B4-BE49-F238E27FC236}">
                <a16:creationId xmlns:a16="http://schemas.microsoft.com/office/drawing/2014/main" id="{9350F067-1030-4D50-A9E9-1E6A749CB25B}"/>
              </a:ext>
            </a:extLst>
          </p:cNvPr>
          <p:cNvSpPr/>
          <p:nvPr/>
        </p:nvSpPr>
        <p:spPr>
          <a:xfrm>
            <a:off x="992481" y="3405945"/>
            <a:ext cx="7159034" cy="461665"/>
          </a:xfrm>
          <a:prstGeom prst="rect">
            <a:avLst/>
          </a:prstGeom>
        </p:spPr>
        <p:txBody>
          <a:bodyPr wrap="square">
            <a:spAutoFit/>
          </a:bodyPr>
          <a:lstStyle/>
          <a:p>
            <a:r>
              <a:rPr lang="en-GB" sz="1200" dirty="0">
                <a:solidFill>
                  <a:schemeClr val="dk2"/>
                </a:solidFill>
                <a:latin typeface="Questrial"/>
                <a:sym typeface="Questrial"/>
              </a:rPr>
              <a:t>The related content to this case study has been identified from the public information which is published by the owners of the content</a:t>
            </a:r>
            <a:r>
              <a:rPr lang="it-IT" sz="1200" dirty="0">
                <a:solidFill>
                  <a:schemeClr val="dk2"/>
                </a:solidFill>
                <a:latin typeface="Questrial"/>
                <a:sym typeface="Questrial"/>
              </a:rPr>
              <a:t>.</a:t>
            </a:r>
            <a:endParaRPr lang="en-US" sz="1200" dirty="0">
              <a:solidFill>
                <a:schemeClr val="dk2"/>
              </a:solidFill>
              <a:latin typeface="Questrial"/>
              <a:sym typeface="Questrial"/>
            </a:endParaRPr>
          </a:p>
        </p:txBody>
      </p:sp>
      <p:sp>
        <p:nvSpPr>
          <p:cNvPr id="7" name="Rettangolo 2">
            <a:extLst>
              <a:ext uri="{FF2B5EF4-FFF2-40B4-BE49-F238E27FC236}">
                <a16:creationId xmlns:a16="http://schemas.microsoft.com/office/drawing/2014/main" id="{27738B97-BB12-4B47-A641-FA56F3991856}"/>
              </a:ext>
            </a:extLst>
          </p:cNvPr>
          <p:cNvSpPr/>
          <p:nvPr/>
        </p:nvSpPr>
        <p:spPr>
          <a:xfrm>
            <a:off x="956430" y="3867610"/>
            <a:ext cx="7440570" cy="830997"/>
          </a:xfrm>
          <a:prstGeom prst="rect">
            <a:avLst/>
          </a:prstGeom>
        </p:spPr>
        <p:txBody>
          <a:bodyPr wrap="square">
            <a:spAutoFit/>
          </a:bodyPr>
          <a:lstStyle/>
          <a:p>
            <a:r>
              <a:rPr lang="en-GB" sz="1200" dirty="0">
                <a:solidFill>
                  <a:schemeClr val="dk2"/>
                </a:solidFill>
                <a:latin typeface="Questrial"/>
              </a:rPr>
              <a:t>Disclaimer:</a:t>
            </a:r>
          </a:p>
          <a:p>
            <a:r>
              <a:rPr lang="en-GB" sz="1200" dirty="0">
                <a:solidFill>
                  <a:schemeClr val="dk2"/>
                </a:solidFill>
                <a:latin typeface="Questria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US" sz="12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361"/>
        <p:cNvGrpSpPr/>
        <p:nvPr/>
      </p:nvGrpSpPr>
      <p:grpSpPr>
        <a:xfrm>
          <a:off x="0" y="0"/>
          <a:ext cx="0" cy="0"/>
          <a:chOff x="0" y="0"/>
          <a:chExt cx="0" cy="0"/>
        </a:xfrm>
      </p:grpSpPr>
      <p:pic>
        <p:nvPicPr>
          <p:cNvPr id="12" name="Imagen 11" descr="Un dibujo de una persona&#10;&#10;Descripción generada automáticamente con confianza baja">
            <a:extLst>
              <a:ext uri="{FF2B5EF4-FFF2-40B4-BE49-F238E27FC236}">
                <a16:creationId xmlns:a16="http://schemas.microsoft.com/office/drawing/2014/main" id="{BFE5AE62-4D59-4B0F-90E4-0CB27425476C}"/>
              </a:ext>
            </a:extLst>
          </p:cNvPr>
          <p:cNvPicPr>
            <a:picLocks noChangeAspect="1"/>
          </p:cNvPicPr>
          <p:nvPr/>
        </p:nvPicPr>
        <p:blipFill>
          <a:blip r:embed="rId3">
            <a:duotone>
              <a:prstClr val="black"/>
              <a:schemeClr val="accent2">
                <a:lumMod val="75000"/>
                <a:tint val="45000"/>
                <a:satMod val="400000"/>
              </a:schemeClr>
            </a:duotone>
          </a:blip>
          <a:stretch>
            <a:fillRect/>
          </a:stretch>
        </p:blipFill>
        <p:spPr>
          <a:xfrm>
            <a:off x="-241859" y="1552150"/>
            <a:ext cx="5015877" cy="2633335"/>
          </a:xfrm>
          <a:prstGeom prst="rect">
            <a:avLst/>
          </a:prstGeom>
        </p:spPr>
      </p:pic>
      <p:sp>
        <p:nvSpPr>
          <p:cNvPr id="362" name="Google Shape;362;p32"/>
          <p:cNvSpPr txBox="1">
            <a:spLocks noGrp="1"/>
          </p:cNvSpPr>
          <p:nvPr>
            <p:ph type="ctrTitle"/>
          </p:nvPr>
        </p:nvSpPr>
        <p:spPr>
          <a:xfrm>
            <a:off x="4465675" y="1197603"/>
            <a:ext cx="4204626" cy="1727102"/>
          </a:xfrm>
          <a:prstGeom prst="rect">
            <a:avLst/>
          </a:prstGeom>
        </p:spPr>
        <p:txBody>
          <a:bodyPr spcFirstLastPara="1" wrap="square" lIns="91425" tIns="91425" rIns="91425" bIns="91425" anchor="b" anchorCtr="0">
            <a:noAutofit/>
          </a:bodyPr>
          <a:lstStyle/>
          <a:p>
            <a:pPr lvl="0" rtl="0"/>
            <a:r>
              <a:rPr lang="en-US" sz="2800" dirty="0"/>
              <a:t>Municipal Waste</a:t>
            </a:r>
            <a:br>
              <a:rPr lang="en-US" sz="2800" dirty="0"/>
            </a:br>
            <a:r>
              <a:rPr lang="en-US" sz="2800" dirty="0"/>
              <a:t>Management Program</a:t>
            </a:r>
            <a:br>
              <a:rPr lang="en-US" sz="2800" dirty="0"/>
            </a:br>
            <a:r>
              <a:rPr lang="en-US" sz="2800" dirty="0"/>
              <a:t>in Krakow</a:t>
            </a:r>
          </a:p>
        </p:txBody>
      </p:sp>
      <p:sp>
        <p:nvSpPr>
          <p:cNvPr id="363" name="Google Shape;363;p32"/>
          <p:cNvSpPr txBox="1">
            <a:spLocks noGrp="1"/>
          </p:cNvSpPr>
          <p:nvPr>
            <p:ph type="subTitle" idx="1"/>
          </p:nvPr>
        </p:nvSpPr>
        <p:spPr>
          <a:xfrm>
            <a:off x="4935446" y="2770265"/>
            <a:ext cx="3573426" cy="523220"/>
          </a:xfrm>
          <a:prstGeom prst="rect">
            <a:avLst/>
          </a:prstGeom>
        </p:spPr>
        <p:txBody>
          <a:bodyPr spcFirstLastPara="1" wrap="square" lIns="91425" tIns="91425" rIns="91425" bIns="91425" anchor="t" anchorCtr="0">
            <a:noAutofit/>
          </a:bodyPr>
          <a:lstStyle/>
          <a:p>
            <a:pPr algn="l"/>
            <a:r>
              <a:rPr lang="en-US" sz="1400" dirty="0">
                <a:cs typeface="Arial"/>
                <a:sym typeface="Arial"/>
              </a:rPr>
              <a:t>Food and Biomass (Agriculture, Forest, Food and Energy)</a:t>
            </a:r>
          </a:p>
          <a:p>
            <a:pPr algn="l"/>
            <a:r>
              <a:rPr lang="en-US" sz="1400" dirty="0">
                <a:cs typeface="Arial"/>
                <a:sym typeface="Arial"/>
              </a:rPr>
              <a:t>(Identified case study from the research in Poland)</a:t>
            </a:r>
            <a:endParaRPr sz="1400" dirty="0">
              <a:cs typeface="Arial"/>
              <a:sym typeface="Arial"/>
            </a:endParaRPr>
          </a:p>
        </p:txBody>
      </p:sp>
      <p:pic>
        <p:nvPicPr>
          <p:cNvPr id="7" name="Picture 4" descr="Image result for ARID (Poland)">
            <a:extLst>
              <a:ext uri="{FF2B5EF4-FFF2-40B4-BE49-F238E27FC236}">
                <a16:creationId xmlns:a16="http://schemas.microsoft.com/office/drawing/2014/main" id="{0FBC63DD-26EA-3749-BB01-B6E2F23DEFC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34341" y="268438"/>
            <a:ext cx="768853" cy="450692"/>
          </a:xfrm>
          <a:prstGeom prst="rect">
            <a:avLst/>
          </a:prstGeom>
          <a:noFill/>
          <a:ln>
            <a:noFill/>
          </a:ln>
        </p:spPr>
      </p:pic>
      <p:pic>
        <p:nvPicPr>
          <p:cNvPr id="8" name="Imagen 7" descr="Logotipo  Descripción generada automáticamente">
            <a:extLst>
              <a:ext uri="{FF2B5EF4-FFF2-40B4-BE49-F238E27FC236}">
                <a16:creationId xmlns:a16="http://schemas.microsoft.com/office/drawing/2014/main" id="{0DD7C72A-922C-44DD-A136-8F839EC6D053}"/>
              </a:ext>
            </a:extLst>
          </p:cNvPr>
          <p:cNvPicPr>
            <a:picLocks noChangeAspect="1"/>
          </p:cNvPicPr>
          <p:nvPr/>
        </p:nvPicPr>
        <p:blipFill>
          <a:blip r:embed="rId5"/>
          <a:stretch>
            <a:fillRect/>
          </a:stretch>
        </p:blipFill>
        <p:spPr>
          <a:xfrm>
            <a:off x="1019685" y="179043"/>
            <a:ext cx="495304" cy="584191"/>
          </a:xfrm>
          <a:prstGeom prst="rect">
            <a:avLst/>
          </a:prstGeom>
        </p:spPr>
      </p:pic>
      <p:pic>
        <p:nvPicPr>
          <p:cNvPr id="9" name="Imagen 8" descr="Imagen que contiene firmar, naranja, azul, gente  Descripción generada automáticamente">
            <a:extLst>
              <a:ext uri="{FF2B5EF4-FFF2-40B4-BE49-F238E27FC236}">
                <a16:creationId xmlns:a16="http://schemas.microsoft.com/office/drawing/2014/main" id="{97C65E0E-6BF9-465B-8540-4AF610F3E839}"/>
              </a:ext>
            </a:extLst>
          </p:cNvPr>
          <p:cNvPicPr>
            <a:picLocks noChangeAspect="1"/>
          </p:cNvPicPr>
          <p:nvPr/>
        </p:nvPicPr>
        <p:blipFill>
          <a:blip r:embed="rId6"/>
          <a:stretch>
            <a:fillRect/>
          </a:stretch>
        </p:blipFill>
        <p:spPr>
          <a:xfrm>
            <a:off x="1588647" y="281369"/>
            <a:ext cx="1646808" cy="379538"/>
          </a:xfrm>
          <a:prstGeom prst="rect">
            <a:avLst/>
          </a:prstGeom>
        </p:spPr>
      </p:pic>
      <p:pic>
        <p:nvPicPr>
          <p:cNvPr id="11" name="Gráfico 10" descr="Marca1 con relleno sólido">
            <a:extLst>
              <a:ext uri="{FF2B5EF4-FFF2-40B4-BE49-F238E27FC236}">
                <a16:creationId xmlns:a16="http://schemas.microsoft.com/office/drawing/2014/main" id="{10B8D5B3-9134-4E78-A8DE-AB64CCA785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13188" y="2029255"/>
            <a:ext cx="389004" cy="389004"/>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525"/>
        <p:cNvGrpSpPr/>
        <p:nvPr/>
      </p:nvGrpSpPr>
      <p:grpSpPr>
        <a:xfrm>
          <a:off x="0" y="0"/>
          <a:ext cx="0" cy="0"/>
          <a:chOff x="0" y="0"/>
          <a:chExt cx="0" cy="0"/>
        </a:xfrm>
      </p:grpSpPr>
      <p:sp>
        <p:nvSpPr>
          <p:cNvPr id="526" name="Google Shape;526;p42"/>
          <p:cNvSpPr/>
          <p:nvPr/>
        </p:nvSpPr>
        <p:spPr>
          <a:xfrm>
            <a:off x="3088925" y="1630325"/>
            <a:ext cx="2924674" cy="2811175"/>
          </a:xfrm>
          <a:custGeom>
            <a:avLst/>
            <a:gdLst/>
            <a:ahLst/>
            <a:cxnLst/>
            <a:rect l="l" t="t" r="r" b="b"/>
            <a:pathLst>
              <a:path w="2963" h="2848" extrusionOk="0">
                <a:moveTo>
                  <a:pt x="1537" y="751"/>
                </a:moveTo>
                <a:cubicBezTo>
                  <a:pt x="1908" y="751"/>
                  <a:pt x="2209" y="1052"/>
                  <a:pt x="2212" y="1423"/>
                </a:cubicBezTo>
                <a:cubicBezTo>
                  <a:pt x="2212" y="1829"/>
                  <a:pt x="1879" y="2098"/>
                  <a:pt x="1533" y="2098"/>
                </a:cubicBezTo>
                <a:cubicBezTo>
                  <a:pt x="1367" y="2098"/>
                  <a:pt x="1199" y="2037"/>
                  <a:pt x="1063" y="1900"/>
                </a:cubicBezTo>
                <a:cubicBezTo>
                  <a:pt x="639" y="1476"/>
                  <a:pt x="940" y="751"/>
                  <a:pt x="1537" y="751"/>
                </a:cubicBezTo>
                <a:close/>
                <a:moveTo>
                  <a:pt x="1537" y="0"/>
                </a:moveTo>
                <a:cubicBezTo>
                  <a:pt x="1167" y="0"/>
                  <a:pt x="804" y="144"/>
                  <a:pt x="530" y="416"/>
                </a:cubicBezTo>
                <a:cubicBezTo>
                  <a:pt x="124" y="825"/>
                  <a:pt x="0" y="1437"/>
                  <a:pt x="221" y="1970"/>
                </a:cubicBezTo>
                <a:cubicBezTo>
                  <a:pt x="442" y="2500"/>
                  <a:pt x="960" y="2848"/>
                  <a:pt x="1537" y="2848"/>
                </a:cubicBezTo>
                <a:cubicBezTo>
                  <a:pt x="2324" y="2848"/>
                  <a:pt x="2963" y="2212"/>
                  <a:pt x="2963" y="1423"/>
                </a:cubicBezTo>
                <a:cubicBezTo>
                  <a:pt x="2963" y="848"/>
                  <a:pt x="2615" y="327"/>
                  <a:pt x="2082" y="109"/>
                </a:cubicBezTo>
                <a:cubicBezTo>
                  <a:pt x="1906" y="36"/>
                  <a:pt x="1721" y="0"/>
                  <a:pt x="1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7" name="Google Shape;527;p4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Brief overview of the Case Study</a:t>
            </a:r>
            <a:endParaRPr dirty="0"/>
          </a:p>
        </p:txBody>
      </p:sp>
      <p:sp>
        <p:nvSpPr>
          <p:cNvPr id="529" name="Google Shape;529;p42"/>
          <p:cNvSpPr/>
          <p:nvPr/>
        </p:nvSpPr>
        <p:spPr>
          <a:xfrm>
            <a:off x="541448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0" name="Google Shape;530;p42"/>
          <p:cNvSpPr/>
          <p:nvPr/>
        </p:nvSpPr>
        <p:spPr>
          <a:xfrm>
            <a:off x="292913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1" name="Google Shape;531;p42"/>
          <p:cNvSpPr/>
          <p:nvPr/>
        </p:nvSpPr>
        <p:spPr>
          <a:xfrm>
            <a:off x="5414484" y="32346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2" name="Google Shape;532;p42"/>
          <p:cNvSpPr/>
          <p:nvPr/>
        </p:nvSpPr>
        <p:spPr>
          <a:xfrm>
            <a:off x="2929134" y="32346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3" name="Google Shape;533;p42"/>
          <p:cNvSpPr/>
          <p:nvPr/>
        </p:nvSpPr>
        <p:spPr>
          <a:xfrm>
            <a:off x="4433011" y="2897075"/>
            <a:ext cx="277977" cy="277673"/>
          </a:xfrm>
          <a:custGeom>
            <a:avLst/>
            <a:gdLst/>
            <a:ahLst/>
            <a:cxnLst/>
            <a:rect l="l" t="t" r="r" b="b"/>
            <a:pathLst>
              <a:path w="914" h="913" extrusionOk="0">
                <a:moveTo>
                  <a:pt x="457" y="0"/>
                </a:moveTo>
                <a:cubicBezTo>
                  <a:pt x="204" y="0"/>
                  <a:pt x="1" y="206"/>
                  <a:pt x="1" y="457"/>
                </a:cubicBezTo>
                <a:cubicBezTo>
                  <a:pt x="1" y="710"/>
                  <a:pt x="204" y="913"/>
                  <a:pt x="457" y="913"/>
                </a:cubicBezTo>
                <a:cubicBezTo>
                  <a:pt x="708" y="913"/>
                  <a:pt x="914" y="710"/>
                  <a:pt x="914" y="457"/>
                </a:cubicBezTo>
                <a:cubicBezTo>
                  <a:pt x="914" y="206"/>
                  <a:pt x="708"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5" name="Google Shape;535;p42"/>
          <p:cNvSpPr txBox="1"/>
          <p:nvPr/>
        </p:nvSpPr>
        <p:spPr>
          <a:xfrm>
            <a:off x="686911" y="1890505"/>
            <a:ext cx="2032500" cy="53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rgbClr val="474747"/>
                </a:solidFill>
                <a:latin typeface="Questrial"/>
                <a:ea typeface="Questrial"/>
                <a:cs typeface="Questrial"/>
                <a:sym typeface="Questrial"/>
              </a:rPr>
              <a:t>Efficiently eliminating waste while harvesting clean energy.</a:t>
            </a:r>
            <a:endParaRPr dirty="0">
              <a:solidFill>
                <a:srgbClr val="474747"/>
              </a:solidFill>
              <a:latin typeface="Questrial"/>
              <a:ea typeface="Questrial"/>
              <a:cs typeface="Questrial"/>
              <a:sym typeface="Questrial"/>
            </a:endParaRPr>
          </a:p>
        </p:txBody>
      </p:sp>
      <p:sp>
        <p:nvSpPr>
          <p:cNvPr id="536" name="Google Shape;536;p42"/>
          <p:cNvSpPr txBox="1"/>
          <p:nvPr/>
        </p:nvSpPr>
        <p:spPr>
          <a:xfrm>
            <a:off x="6282781" y="1758837"/>
            <a:ext cx="2229371" cy="100998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dirty="0" err="1">
                <a:solidFill>
                  <a:srgbClr val="474747"/>
                </a:solidFill>
                <a:latin typeface="Questrial"/>
                <a:ea typeface="Questrial"/>
                <a:cs typeface="Questrial"/>
                <a:sym typeface="Questrial"/>
              </a:rPr>
              <a:t>Waste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is</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disposed</a:t>
            </a:r>
            <a:r>
              <a:rPr lang="es-ES" dirty="0">
                <a:solidFill>
                  <a:srgbClr val="474747"/>
                </a:solidFill>
                <a:latin typeface="Questrial"/>
                <a:ea typeface="Questrial"/>
                <a:cs typeface="Questrial"/>
                <a:sym typeface="Questrial"/>
              </a:rPr>
              <a:t> of </a:t>
            </a:r>
            <a:r>
              <a:rPr lang="es-ES" dirty="0" err="1">
                <a:solidFill>
                  <a:srgbClr val="474747"/>
                </a:solidFill>
                <a:latin typeface="Questrial"/>
                <a:ea typeface="Questrial"/>
                <a:cs typeface="Questrial"/>
                <a:sym typeface="Questrial"/>
              </a:rPr>
              <a:t>using</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the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thermal</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waste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disposal</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method</a:t>
            </a:r>
            <a:r>
              <a:rPr lang="es-ES" dirty="0">
                <a:solidFill>
                  <a:srgbClr val="474747"/>
                </a:solidFill>
                <a:latin typeface="Questrial"/>
                <a:ea typeface="Questrial"/>
                <a:cs typeface="Questrial"/>
                <a:sym typeface="Questrial"/>
              </a:rPr>
              <a:t>. Energy </a:t>
            </a:r>
            <a:r>
              <a:rPr lang="es-ES" dirty="0" err="1">
                <a:solidFill>
                  <a:srgbClr val="474747"/>
                </a:solidFill>
                <a:latin typeface="Questrial"/>
                <a:ea typeface="Questrial"/>
                <a:cs typeface="Questrial"/>
                <a:sym typeface="Questrial"/>
              </a:rPr>
              <a:t>is</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harnessed</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from</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the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process</a:t>
            </a:r>
            <a:r>
              <a:rPr lang="es-ES" dirty="0">
                <a:solidFill>
                  <a:srgbClr val="474747"/>
                </a:solidFill>
                <a:latin typeface="Questrial"/>
                <a:ea typeface="Questrial"/>
                <a:cs typeface="Questrial"/>
                <a:sym typeface="Questrial"/>
              </a:rPr>
              <a:t> and </a:t>
            </a:r>
            <a:r>
              <a:rPr lang="es-ES" dirty="0" err="1">
                <a:solidFill>
                  <a:srgbClr val="474747"/>
                </a:solidFill>
                <a:latin typeface="Questrial"/>
                <a:ea typeface="Questrial"/>
                <a:cs typeface="Questrial"/>
                <a:sym typeface="Questrial"/>
              </a:rPr>
              <a:t>recycled</a:t>
            </a:r>
            <a:r>
              <a:rPr lang="es-ES" dirty="0">
                <a:solidFill>
                  <a:srgbClr val="474747"/>
                </a:solidFill>
                <a:latin typeface="Questrial"/>
                <a:ea typeface="Questrial"/>
                <a:cs typeface="Questrial"/>
                <a:sym typeface="Questrial"/>
              </a:rPr>
              <a:t> back </a:t>
            </a:r>
            <a:r>
              <a:rPr lang="es-ES" dirty="0" err="1">
                <a:solidFill>
                  <a:srgbClr val="474747"/>
                </a:solidFill>
                <a:latin typeface="Questrial"/>
                <a:ea typeface="Questrial"/>
                <a:cs typeface="Questrial"/>
                <a:sym typeface="Questrial"/>
              </a:rPr>
              <a:t>into</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the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community</a:t>
            </a:r>
            <a:r>
              <a:rPr lang="es-ES" dirty="0">
                <a:solidFill>
                  <a:srgbClr val="474747"/>
                </a:solidFill>
                <a:latin typeface="Questrial"/>
                <a:ea typeface="Questrial"/>
                <a:cs typeface="Questrial"/>
                <a:sym typeface="Questrial"/>
              </a:rPr>
              <a:t>.</a:t>
            </a:r>
          </a:p>
        </p:txBody>
      </p:sp>
      <p:sp>
        <p:nvSpPr>
          <p:cNvPr id="537" name="Google Shape;537;p42"/>
          <p:cNvSpPr txBox="1"/>
          <p:nvPr/>
        </p:nvSpPr>
        <p:spPr>
          <a:xfrm>
            <a:off x="684295" y="1593856"/>
            <a:ext cx="2043555" cy="542220"/>
          </a:xfrm>
          <a:prstGeom prst="rect">
            <a:avLst/>
          </a:prstGeom>
          <a:noFill/>
          <a:ln>
            <a:noFill/>
          </a:ln>
        </p:spPr>
        <p:txBody>
          <a:bodyPr spcFirstLastPara="1" wrap="square" lIns="91425" tIns="91425" rIns="91425" bIns="91425" anchor="t" anchorCtr="0">
            <a:noAutofit/>
          </a:bodyPr>
          <a:lstStyle/>
          <a:p>
            <a:pPr lvl="0"/>
            <a:r>
              <a:rPr lang="en" sz="1600" dirty="0">
                <a:latin typeface="Montserrat Black"/>
                <a:ea typeface="Montserrat Black"/>
                <a:cs typeface="Montserrat Black"/>
                <a:sym typeface="Montserrat Black"/>
              </a:rPr>
              <a:t>Challenge</a:t>
            </a:r>
            <a:endParaRPr sz="1600" dirty="0">
              <a:solidFill>
                <a:srgbClr val="000000"/>
              </a:solidFill>
              <a:latin typeface="Montserrat Black"/>
              <a:ea typeface="Montserrat Black"/>
              <a:cs typeface="Montserrat Black"/>
              <a:sym typeface="Montserrat Black"/>
            </a:endParaRPr>
          </a:p>
        </p:txBody>
      </p:sp>
      <p:sp>
        <p:nvSpPr>
          <p:cNvPr id="538" name="Google Shape;538;p42"/>
          <p:cNvSpPr txBox="1"/>
          <p:nvPr/>
        </p:nvSpPr>
        <p:spPr>
          <a:xfrm>
            <a:off x="535677" y="3229621"/>
            <a:ext cx="2399432" cy="4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rgbClr val="000000"/>
                </a:solidFill>
                <a:latin typeface="Montserrat Black"/>
                <a:ea typeface="Montserrat Black"/>
                <a:cs typeface="Montserrat Black"/>
                <a:sym typeface="Montserrat Black"/>
              </a:rPr>
              <a:t>Impact or economic information</a:t>
            </a:r>
            <a:endParaRPr sz="1600" dirty="0">
              <a:solidFill>
                <a:srgbClr val="000000"/>
              </a:solidFill>
              <a:latin typeface="Montserrat Black"/>
              <a:ea typeface="Montserrat Black"/>
              <a:cs typeface="Montserrat Black"/>
              <a:sym typeface="Montserrat Black"/>
            </a:endParaRPr>
          </a:p>
        </p:txBody>
      </p:sp>
      <p:sp>
        <p:nvSpPr>
          <p:cNvPr id="539" name="Google Shape;539;p42"/>
          <p:cNvSpPr txBox="1"/>
          <p:nvPr/>
        </p:nvSpPr>
        <p:spPr>
          <a:xfrm>
            <a:off x="683767" y="3809772"/>
            <a:ext cx="2032500" cy="53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dirty="0" err="1">
                <a:solidFill>
                  <a:srgbClr val="474747"/>
                </a:solidFill>
                <a:latin typeface="Questrial"/>
                <a:ea typeface="Questrial"/>
                <a:cs typeface="Questrial"/>
                <a:sym typeface="Questrial"/>
              </a:rPr>
              <a:t>The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program</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fulfills</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sanitation</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needs</a:t>
            </a:r>
            <a:r>
              <a:rPr lang="es-ES" dirty="0">
                <a:solidFill>
                  <a:srgbClr val="474747"/>
                </a:solidFill>
                <a:latin typeface="Questrial"/>
                <a:ea typeface="Questrial"/>
                <a:cs typeface="Questrial"/>
                <a:sym typeface="Questrial"/>
              </a:rPr>
              <a:t> and </a:t>
            </a:r>
            <a:r>
              <a:rPr lang="es-ES" dirty="0" err="1">
                <a:solidFill>
                  <a:srgbClr val="474747"/>
                </a:solidFill>
                <a:latin typeface="Questrial"/>
                <a:ea typeface="Questrial"/>
                <a:cs typeface="Questrial"/>
                <a:sym typeface="Questrial"/>
              </a:rPr>
              <a:t>provides</a:t>
            </a:r>
            <a:r>
              <a:rPr lang="es-ES" dirty="0">
                <a:solidFill>
                  <a:srgbClr val="474747"/>
                </a:solidFill>
                <a:latin typeface="Questrial"/>
                <a:ea typeface="Questrial"/>
                <a:cs typeface="Questrial"/>
                <a:sym typeface="Questrial"/>
              </a:rPr>
              <a:t> low-cost </a:t>
            </a:r>
            <a:r>
              <a:rPr lang="es-ES" dirty="0" err="1">
                <a:solidFill>
                  <a:srgbClr val="474747"/>
                </a:solidFill>
                <a:latin typeface="Questrial"/>
                <a:ea typeface="Questrial"/>
                <a:cs typeface="Questrial"/>
                <a:sym typeface="Questrial"/>
              </a:rPr>
              <a:t>energy</a:t>
            </a:r>
            <a:r>
              <a:rPr lang="es-ES" dirty="0">
                <a:solidFill>
                  <a:srgbClr val="474747"/>
                </a:solidFill>
                <a:latin typeface="Questrial"/>
                <a:ea typeface="Questrial"/>
                <a:cs typeface="Questrial"/>
                <a:sym typeface="Questrial"/>
              </a:rPr>
              <a:t>.</a:t>
            </a:r>
          </a:p>
        </p:txBody>
      </p:sp>
      <p:sp>
        <p:nvSpPr>
          <p:cNvPr id="540" name="Google Shape;540;p42"/>
          <p:cNvSpPr txBox="1"/>
          <p:nvPr/>
        </p:nvSpPr>
        <p:spPr>
          <a:xfrm>
            <a:off x="6055087" y="1471065"/>
            <a:ext cx="2292290" cy="420300"/>
          </a:xfrm>
          <a:prstGeom prst="rect">
            <a:avLst/>
          </a:prstGeom>
          <a:noFill/>
          <a:ln>
            <a:noFill/>
          </a:ln>
        </p:spPr>
        <p:txBody>
          <a:bodyPr spcFirstLastPara="1" wrap="square" lIns="91425" tIns="91425" rIns="91425" bIns="91425" anchor="t" anchorCtr="0">
            <a:noAutofit/>
          </a:bodyPr>
          <a:lstStyle/>
          <a:p>
            <a:pPr lvl="0"/>
            <a:r>
              <a:rPr lang="it-IT" sz="1600" dirty="0">
                <a:latin typeface="Montserrat Black"/>
                <a:ea typeface="Montserrat Black"/>
                <a:cs typeface="Montserrat Black"/>
                <a:sym typeface="Montserrat Black"/>
              </a:rPr>
              <a:t>Value </a:t>
            </a:r>
            <a:r>
              <a:rPr lang="it-IT" sz="1600" dirty="0" err="1">
                <a:latin typeface="Montserrat Black"/>
                <a:ea typeface="Montserrat Black"/>
                <a:cs typeface="Montserrat Black"/>
                <a:sym typeface="Montserrat Black"/>
              </a:rPr>
              <a:t>proposition</a:t>
            </a:r>
            <a:endParaRPr lang="it-IT" sz="1600" dirty="0">
              <a:latin typeface="Montserrat Black"/>
              <a:ea typeface="Montserrat Black"/>
              <a:cs typeface="Montserrat Black"/>
              <a:sym typeface="Montserrat Black"/>
            </a:endParaRPr>
          </a:p>
        </p:txBody>
      </p:sp>
      <p:sp>
        <p:nvSpPr>
          <p:cNvPr id="541" name="Google Shape;541;p42"/>
          <p:cNvSpPr txBox="1"/>
          <p:nvPr/>
        </p:nvSpPr>
        <p:spPr>
          <a:xfrm>
            <a:off x="5666050" y="3439771"/>
            <a:ext cx="2032500" cy="420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600" dirty="0">
                <a:latin typeface="Montserrat Black"/>
                <a:ea typeface="Montserrat Black"/>
                <a:cs typeface="Montserrat Black"/>
                <a:sym typeface="Montserrat Black"/>
              </a:rPr>
              <a:t>Description</a:t>
            </a:r>
            <a:endParaRPr sz="1600" dirty="0">
              <a:solidFill>
                <a:srgbClr val="000000"/>
              </a:solidFill>
              <a:latin typeface="Montserrat Black"/>
              <a:ea typeface="Montserrat Black"/>
              <a:cs typeface="Montserrat Black"/>
              <a:sym typeface="Montserrat Black"/>
            </a:endParaRPr>
          </a:p>
        </p:txBody>
      </p:sp>
      <p:sp>
        <p:nvSpPr>
          <p:cNvPr id="542" name="Google Shape;542;p42"/>
          <p:cNvSpPr txBox="1"/>
          <p:nvPr/>
        </p:nvSpPr>
        <p:spPr>
          <a:xfrm>
            <a:off x="6319825" y="3739582"/>
            <a:ext cx="2229370" cy="53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ES" dirty="0" err="1">
                <a:solidFill>
                  <a:srgbClr val="474747"/>
                </a:solidFill>
                <a:latin typeface="Questrial"/>
                <a:ea typeface="Questrial"/>
                <a:cs typeface="Questrial"/>
                <a:sym typeface="Questrial"/>
              </a:rPr>
              <a:t>The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program</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addresses</a:t>
            </a:r>
            <a:r>
              <a:rPr lang="es-ES" dirty="0">
                <a:solidFill>
                  <a:srgbClr val="474747"/>
                </a:solidFill>
                <a:latin typeface="Questrial"/>
                <a:ea typeface="Questrial"/>
                <a:cs typeface="Questrial"/>
                <a:sym typeface="Questrial"/>
              </a:rPr>
              <a:t> pressing </a:t>
            </a:r>
            <a:r>
              <a:rPr lang="es-ES" dirty="0" err="1">
                <a:solidFill>
                  <a:srgbClr val="474747"/>
                </a:solidFill>
                <a:latin typeface="Questrial"/>
                <a:ea typeface="Questrial"/>
                <a:cs typeface="Questrial"/>
                <a:sym typeface="Questrial"/>
              </a:rPr>
              <a:t>waste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disposal</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needs</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while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also</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generating</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clean</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energy</a:t>
            </a:r>
            <a:r>
              <a:rPr lang="es-ES" dirty="0">
                <a:solidFill>
                  <a:srgbClr val="474747"/>
                </a:solidFill>
                <a:latin typeface="Questrial"/>
                <a:ea typeface="Questrial"/>
                <a:cs typeface="Questrial"/>
                <a:sym typeface="Questrial"/>
              </a:rPr>
              <a:t>.</a:t>
            </a:r>
          </a:p>
        </p:txBody>
      </p:sp>
      <p:grpSp>
        <p:nvGrpSpPr>
          <p:cNvPr id="543" name="Google Shape;543;p42"/>
          <p:cNvGrpSpPr/>
          <p:nvPr/>
        </p:nvGrpSpPr>
        <p:grpSpPr>
          <a:xfrm>
            <a:off x="3088849" y="2207743"/>
            <a:ext cx="487394" cy="255828"/>
            <a:chOff x="2084325" y="363300"/>
            <a:chExt cx="484150" cy="254100"/>
          </a:xfrm>
        </p:grpSpPr>
        <p:sp>
          <p:nvSpPr>
            <p:cNvPr id="544" name="Google Shape;544;p42"/>
            <p:cNvSpPr/>
            <p:nvPr/>
          </p:nvSpPr>
          <p:spPr>
            <a:xfrm>
              <a:off x="2084325" y="363300"/>
              <a:ext cx="484150" cy="254100"/>
            </a:xfrm>
            <a:custGeom>
              <a:avLst/>
              <a:gdLst/>
              <a:ahLst/>
              <a:cxnLst/>
              <a:rect l="l" t="t" r="r" b="b"/>
              <a:pathLst>
                <a:path w="19366" h="10164" extrusionOk="0">
                  <a:moveTo>
                    <a:pt x="9686" y="1128"/>
                  </a:moveTo>
                  <a:cubicBezTo>
                    <a:pt x="10195" y="1128"/>
                    <a:pt x="10707" y="1226"/>
                    <a:pt x="11196" y="1428"/>
                  </a:cubicBezTo>
                  <a:cubicBezTo>
                    <a:pt x="12671" y="2042"/>
                    <a:pt x="13635" y="3482"/>
                    <a:pt x="13635" y="5081"/>
                  </a:cubicBezTo>
                  <a:cubicBezTo>
                    <a:pt x="13632" y="7264"/>
                    <a:pt x="11864" y="9031"/>
                    <a:pt x="9684" y="9034"/>
                  </a:cubicBezTo>
                  <a:cubicBezTo>
                    <a:pt x="8085" y="9034"/>
                    <a:pt x="6643" y="8071"/>
                    <a:pt x="6032" y="6592"/>
                  </a:cubicBezTo>
                  <a:cubicBezTo>
                    <a:pt x="5420" y="5117"/>
                    <a:pt x="5758" y="3415"/>
                    <a:pt x="6887" y="2286"/>
                  </a:cubicBezTo>
                  <a:cubicBezTo>
                    <a:pt x="7645" y="1530"/>
                    <a:pt x="8657" y="1128"/>
                    <a:pt x="9686" y="1128"/>
                  </a:cubicBezTo>
                  <a:close/>
                  <a:moveTo>
                    <a:pt x="9684" y="1"/>
                  </a:moveTo>
                  <a:cubicBezTo>
                    <a:pt x="4502" y="1"/>
                    <a:pt x="361" y="4512"/>
                    <a:pt x="190" y="4704"/>
                  </a:cubicBezTo>
                  <a:cubicBezTo>
                    <a:pt x="0" y="4918"/>
                    <a:pt x="0" y="5243"/>
                    <a:pt x="190" y="5457"/>
                  </a:cubicBezTo>
                  <a:cubicBezTo>
                    <a:pt x="361" y="5650"/>
                    <a:pt x="4502" y="10164"/>
                    <a:pt x="9684" y="10164"/>
                  </a:cubicBezTo>
                  <a:cubicBezTo>
                    <a:pt x="14867" y="10164"/>
                    <a:pt x="19004" y="5650"/>
                    <a:pt x="19176" y="5457"/>
                  </a:cubicBezTo>
                  <a:cubicBezTo>
                    <a:pt x="19365" y="5243"/>
                    <a:pt x="19365" y="4918"/>
                    <a:pt x="19176" y="4704"/>
                  </a:cubicBezTo>
                  <a:cubicBezTo>
                    <a:pt x="19004" y="4512"/>
                    <a:pt x="14867" y="1"/>
                    <a:pt x="9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5" name="Google Shape;545;p42"/>
            <p:cNvSpPr/>
            <p:nvPr/>
          </p:nvSpPr>
          <p:spPr>
            <a:xfrm>
              <a:off x="2250600" y="419775"/>
              <a:ext cx="145175" cy="141125"/>
            </a:xfrm>
            <a:custGeom>
              <a:avLst/>
              <a:gdLst/>
              <a:ahLst/>
              <a:cxnLst/>
              <a:rect l="l" t="t" r="r" b="b"/>
              <a:pathLst>
                <a:path w="5807" h="5645" extrusionOk="0">
                  <a:moveTo>
                    <a:pt x="3018" y="0"/>
                  </a:moveTo>
                  <a:cubicBezTo>
                    <a:pt x="1922" y="0"/>
                    <a:pt x="929" y="634"/>
                    <a:pt x="468" y="1626"/>
                  </a:cubicBezTo>
                  <a:cubicBezTo>
                    <a:pt x="1" y="2623"/>
                    <a:pt x="158" y="3797"/>
                    <a:pt x="862" y="4637"/>
                  </a:cubicBezTo>
                  <a:cubicBezTo>
                    <a:pt x="1407" y="5287"/>
                    <a:pt x="2203" y="5645"/>
                    <a:pt x="3025" y="5645"/>
                  </a:cubicBezTo>
                  <a:cubicBezTo>
                    <a:pt x="3270" y="5645"/>
                    <a:pt x="3518" y="5613"/>
                    <a:pt x="3762" y="5547"/>
                  </a:cubicBezTo>
                  <a:cubicBezTo>
                    <a:pt x="4825" y="5258"/>
                    <a:pt x="5620" y="4382"/>
                    <a:pt x="5807" y="3297"/>
                  </a:cubicBezTo>
                  <a:lnTo>
                    <a:pt x="5807" y="3297"/>
                  </a:lnTo>
                  <a:cubicBezTo>
                    <a:pt x="5625" y="3356"/>
                    <a:pt x="5446" y="3383"/>
                    <a:pt x="5272" y="3383"/>
                  </a:cubicBezTo>
                  <a:cubicBezTo>
                    <a:pt x="4356" y="3383"/>
                    <a:pt x="3596" y="2626"/>
                    <a:pt x="3596" y="1692"/>
                  </a:cubicBezTo>
                  <a:cubicBezTo>
                    <a:pt x="3596" y="1147"/>
                    <a:pt x="3861" y="633"/>
                    <a:pt x="4307" y="316"/>
                  </a:cubicBezTo>
                  <a:cubicBezTo>
                    <a:pt x="3913" y="112"/>
                    <a:pt x="3476" y="3"/>
                    <a:pt x="3033" y="0"/>
                  </a:cubicBezTo>
                  <a:cubicBezTo>
                    <a:pt x="3028" y="0"/>
                    <a:pt x="3023" y="0"/>
                    <a:pt x="3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46" name="Google Shape;546;p42"/>
          <p:cNvSpPr/>
          <p:nvPr/>
        </p:nvSpPr>
        <p:spPr>
          <a:xfrm>
            <a:off x="3099747" y="3412530"/>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547" name="Google Shape;547;p42"/>
          <p:cNvGrpSpPr/>
          <p:nvPr/>
        </p:nvGrpSpPr>
        <p:grpSpPr>
          <a:xfrm>
            <a:off x="5556062" y="2120663"/>
            <a:ext cx="499025" cy="489519"/>
            <a:chOff x="-1183550" y="3586525"/>
            <a:chExt cx="296175" cy="290550"/>
          </a:xfrm>
        </p:grpSpPr>
        <p:sp>
          <p:nvSpPr>
            <p:cNvPr id="548" name="Google Shape;548;p42"/>
            <p:cNvSpPr/>
            <p:nvPr/>
          </p:nvSpPr>
          <p:spPr>
            <a:xfrm>
              <a:off x="-927575" y="3671500"/>
              <a:ext cx="40200" cy="16575"/>
            </a:xfrm>
            <a:custGeom>
              <a:avLst/>
              <a:gdLst/>
              <a:ahLst/>
              <a:cxnLst/>
              <a:rect l="l" t="t" r="r" b="b"/>
              <a:pathLst>
                <a:path w="1608" h="663" extrusionOk="0">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2"/>
            <p:cNvSpPr/>
            <p:nvPr/>
          </p:nvSpPr>
          <p:spPr>
            <a:xfrm>
              <a:off x="-1183550" y="3671500"/>
              <a:ext cx="39400" cy="16575"/>
            </a:xfrm>
            <a:custGeom>
              <a:avLst/>
              <a:gdLst/>
              <a:ahLst/>
              <a:cxnLst/>
              <a:rect l="l" t="t" r="r" b="b"/>
              <a:pathLst>
                <a:path w="1576" h="663" extrusionOk="0">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2"/>
            <p:cNvSpPr/>
            <p:nvPr/>
          </p:nvSpPr>
          <p:spPr>
            <a:xfrm>
              <a:off x="-944250" y="3603025"/>
              <a:ext cx="39525" cy="26375"/>
            </a:xfrm>
            <a:custGeom>
              <a:avLst/>
              <a:gdLst/>
              <a:ahLst/>
              <a:cxnLst/>
              <a:rect l="l" t="t" r="r" b="b"/>
              <a:pathLst>
                <a:path w="1581" h="1055" extrusionOk="0">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2"/>
            <p:cNvSpPr/>
            <p:nvPr/>
          </p:nvSpPr>
          <p:spPr>
            <a:xfrm>
              <a:off x="-1166200" y="3731225"/>
              <a:ext cx="39700" cy="26075"/>
            </a:xfrm>
            <a:custGeom>
              <a:avLst/>
              <a:gdLst/>
              <a:ahLst/>
              <a:cxnLst/>
              <a:rect l="l" t="t" r="r" b="b"/>
              <a:pathLst>
                <a:path w="1588" h="1043" extrusionOk="0">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p:cNvSpPr/>
            <p:nvPr/>
          </p:nvSpPr>
          <p:spPr>
            <a:xfrm>
              <a:off x="-944925" y="3730950"/>
              <a:ext cx="40200" cy="26375"/>
            </a:xfrm>
            <a:custGeom>
              <a:avLst/>
              <a:gdLst/>
              <a:ahLst/>
              <a:cxnLst/>
              <a:rect l="l" t="t" r="r" b="b"/>
              <a:pathLst>
                <a:path w="1608" h="1055" extrusionOk="0">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2"/>
            <p:cNvSpPr/>
            <p:nvPr/>
          </p:nvSpPr>
          <p:spPr>
            <a:xfrm>
              <a:off x="-1167000" y="3603025"/>
              <a:ext cx="40200" cy="26375"/>
            </a:xfrm>
            <a:custGeom>
              <a:avLst/>
              <a:gdLst/>
              <a:ahLst/>
              <a:cxnLst/>
              <a:rect l="l" t="t" r="r" b="b"/>
              <a:pathLst>
                <a:path w="1608" h="1055" extrusionOk="0">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2"/>
            <p:cNvSpPr/>
            <p:nvPr/>
          </p:nvSpPr>
          <p:spPr>
            <a:xfrm>
              <a:off x="-1065400" y="3658900"/>
              <a:ext cx="59875" cy="77200"/>
            </a:xfrm>
            <a:custGeom>
              <a:avLst/>
              <a:gdLst/>
              <a:ahLst/>
              <a:cxnLst/>
              <a:rect l="l" t="t" r="r" b="b"/>
              <a:pathLst>
                <a:path w="2395" h="3088" extrusionOk="0">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2"/>
            <p:cNvSpPr/>
            <p:nvPr/>
          </p:nvSpPr>
          <p:spPr>
            <a:xfrm>
              <a:off x="-1078000" y="3809325"/>
              <a:ext cx="85075" cy="67750"/>
            </a:xfrm>
            <a:custGeom>
              <a:avLst/>
              <a:gdLst/>
              <a:ahLst/>
              <a:cxnLst/>
              <a:rect l="l" t="t" r="r" b="b"/>
              <a:pathLst>
                <a:path w="3403" h="2710" extrusionOk="0">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2"/>
            <p:cNvSpPr/>
            <p:nvPr/>
          </p:nvSpPr>
          <p:spPr>
            <a:xfrm>
              <a:off x="-1135500" y="3586525"/>
              <a:ext cx="193775" cy="204700"/>
            </a:xfrm>
            <a:custGeom>
              <a:avLst/>
              <a:gdLst/>
              <a:ahLst/>
              <a:cxnLst/>
              <a:rect l="l" t="t" r="r" b="b"/>
              <a:pathLst>
                <a:path w="7751" h="8188" extrusionOk="0">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2"/>
          <p:cNvGrpSpPr/>
          <p:nvPr/>
        </p:nvGrpSpPr>
        <p:grpSpPr>
          <a:xfrm>
            <a:off x="5586536" y="3426643"/>
            <a:ext cx="478363" cy="468815"/>
            <a:chOff x="-60988625" y="3740800"/>
            <a:chExt cx="316650" cy="310350"/>
          </a:xfrm>
        </p:grpSpPr>
        <p:sp>
          <p:nvSpPr>
            <p:cNvPr id="558" name="Google Shape;558;p42"/>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2"/>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2"/>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367"/>
        <p:cNvGrpSpPr/>
        <p:nvPr/>
      </p:nvGrpSpPr>
      <p:grpSpPr>
        <a:xfrm>
          <a:off x="0" y="0"/>
          <a:ext cx="0" cy="0"/>
          <a:chOff x="0" y="0"/>
          <a:chExt cx="0" cy="0"/>
        </a:xfrm>
      </p:grpSpPr>
      <p:sp>
        <p:nvSpPr>
          <p:cNvPr id="369" name="Google Shape;369;p33"/>
          <p:cNvSpPr txBox="1">
            <a:spLocks noGrp="1"/>
          </p:cNvSpPr>
          <p:nvPr>
            <p:ph type="title"/>
          </p:nvPr>
        </p:nvSpPr>
        <p:spPr>
          <a:xfrm>
            <a:off x="-247299" y="329607"/>
            <a:ext cx="7650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dirty="0" err="1"/>
              <a:t>Description</a:t>
            </a:r>
            <a:r>
              <a:rPr lang="es-ES" dirty="0"/>
              <a:t> </a:t>
            </a:r>
            <a:r>
              <a:rPr lang="es-ES" dirty="0" err="1"/>
              <a:t>of</a:t>
            </a:r>
            <a:r>
              <a:rPr lang="es-ES" dirty="0"/>
              <a:t> </a:t>
            </a:r>
            <a:r>
              <a:rPr lang="es-ES" dirty="0" err="1"/>
              <a:t>the</a:t>
            </a:r>
            <a:r>
              <a:rPr lang="es-ES" dirty="0"/>
              <a:t> Case </a:t>
            </a:r>
            <a:r>
              <a:rPr lang="es-ES" dirty="0" err="1"/>
              <a:t>study</a:t>
            </a:r>
            <a:endParaRPr dirty="0"/>
          </a:p>
        </p:txBody>
      </p:sp>
      <p:sp>
        <p:nvSpPr>
          <p:cNvPr id="368" name="Google Shape;368;p33"/>
          <p:cNvSpPr txBox="1">
            <a:spLocks noGrp="1"/>
          </p:cNvSpPr>
          <p:nvPr>
            <p:ph type="body" idx="1"/>
          </p:nvPr>
        </p:nvSpPr>
        <p:spPr>
          <a:xfrm>
            <a:off x="394514" y="1106779"/>
            <a:ext cx="7650000" cy="3155700"/>
          </a:xfrm>
          <a:prstGeom prst="rect">
            <a:avLst/>
          </a:prstGeom>
        </p:spPr>
        <p:txBody>
          <a:bodyPr spcFirstLastPara="1" wrap="square" lIns="91425" tIns="91425" rIns="91425" bIns="91425" anchor="t" anchorCtr="0">
            <a:noAutofit/>
          </a:bodyPr>
          <a:lstStyle/>
          <a:p>
            <a:pPr marL="0" lvl="0" indent="0" algn="just">
              <a:buNone/>
            </a:pPr>
            <a:r>
              <a:rPr lang="en-US" dirty="0"/>
              <a:t>The “Municipal Waste Management Program in Krakow” program addresses the important threat to the world’s environment presented by landfills. This problem is becoming increasingly more relevant as scientists have indicated the environmental harm suffered by areas situated around landfills, as well as the potential health risks presented to humans by improper disposal of waste</a:t>
            </a:r>
            <a:r>
              <a:rPr lang="pl-PL" dirty="0"/>
              <a:t>.</a:t>
            </a:r>
            <a:r>
              <a:rPr lang="es-ES" dirty="0"/>
              <a:t> </a:t>
            </a:r>
            <a:r>
              <a:rPr lang="en-US" dirty="0"/>
              <a:t>The “Municipal Waste Management Program in Krakow” uses the thermal waste conversion method to hygienically dispose of waste and extract clean energy from the process of disposal. Harmful gases are incinerated during the process, as the temperature generally is above 850 °C. </a:t>
            </a:r>
          </a:p>
          <a:p>
            <a:pPr marL="0" lvl="0" indent="0">
              <a:buNone/>
            </a:pPr>
            <a:endParaRPr dirty="0"/>
          </a:p>
        </p:txBody>
      </p:sp>
      <p:pic>
        <p:nvPicPr>
          <p:cNvPr id="4" name="Picture 3" descr="A group of people in a rocky area&#10;&#10;Description automatically generated">
            <a:extLst>
              <a:ext uri="{FF2B5EF4-FFF2-40B4-BE49-F238E27FC236}">
                <a16:creationId xmlns:a16="http://schemas.microsoft.com/office/drawing/2014/main" id="{14475807-E7F3-4D74-91F0-5AACE288C1A9}"/>
              </a:ext>
            </a:extLst>
          </p:cNvPr>
          <p:cNvPicPr>
            <a:picLocks noChangeAspect="1"/>
          </p:cNvPicPr>
          <p:nvPr/>
        </p:nvPicPr>
        <p:blipFill>
          <a:blip r:embed="rId3"/>
          <a:stretch>
            <a:fillRect/>
          </a:stretch>
        </p:blipFill>
        <p:spPr>
          <a:xfrm>
            <a:off x="580081" y="2675326"/>
            <a:ext cx="4173200" cy="2012107"/>
          </a:xfrm>
          <a:prstGeom prst="rect">
            <a:avLst/>
          </a:prstGeom>
        </p:spPr>
      </p:pic>
      <p:sp>
        <p:nvSpPr>
          <p:cNvPr id="6" name="Prostokąt 5"/>
          <p:cNvSpPr/>
          <p:nvPr/>
        </p:nvSpPr>
        <p:spPr>
          <a:xfrm>
            <a:off x="516581" y="4744907"/>
            <a:ext cx="2722219" cy="261610"/>
          </a:xfrm>
          <a:prstGeom prst="rect">
            <a:avLst/>
          </a:prstGeom>
        </p:spPr>
        <p:txBody>
          <a:bodyPr wrap="none">
            <a:spAutoFit/>
          </a:bodyPr>
          <a:lstStyle/>
          <a:p>
            <a:pPr lvl="0" algn="ctr">
              <a:spcBef>
                <a:spcPts val="1600"/>
              </a:spcBef>
            </a:pPr>
            <a:r>
              <a:rPr lang="pl-PL" sz="1100" dirty="0">
                <a:solidFill>
                  <a:schemeClr val="tx1"/>
                </a:solidFill>
                <a:hlinkClick r:id="rId4"/>
              </a:rPr>
              <a:t>Source: </a:t>
            </a:r>
            <a:r>
              <a:rPr lang="en-US" sz="1100" dirty="0">
                <a:solidFill>
                  <a:schemeClr val="tx1"/>
                </a:solidFill>
                <a:hlinkClick r:id="rId4"/>
              </a:rPr>
              <a:t>http://old.ekospalarnia.krakow.pl</a:t>
            </a:r>
            <a:endParaRPr lang="en-US" sz="1100" dirty="0">
              <a:solidFill>
                <a:schemeClr val="tx1"/>
              </a:solidFill>
            </a:endParaRPr>
          </a:p>
        </p:txBody>
      </p:sp>
      <p:sp>
        <p:nvSpPr>
          <p:cNvPr id="7" name="Google Shape;368;p33">
            <a:extLst>
              <a:ext uri="{FF2B5EF4-FFF2-40B4-BE49-F238E27FC236}">
                <a16:creationId xmlns:a16="http://schemas.microsoft.com/office/drawing/2014/main" id="{0049740C-4933-4D3F-B398-5CEA385A956D}"/>
              </a:ext>
            </a:extLst>
          </p:cNvPr>
          <p:cNvSpPr txBox="1">
            <a:spLocks/>
          </p:cNvSpPr>
          <p:nvPr/>
        </p:nvSpPr>
        <p:spPr>
          <a:xfrm>
            <a:off x="4931081" y="2605476"/>
            <a:ext cx="2948333" cy="23337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2"/>
              </a:buClr>
              <a:buSzPts val="1200"/>
              <a:buFont typeface="Questrial"/>
              <a:buChar char="●"/>
              <a:defRPr sz="1200" b="0" i="0" u="none" strike="noStrike" cap="none">
                <a:solidFill>
                  <a:schemeClr val="dk2"/>
                </a:solidFill>
                <a:latin typeface="Century Gothic" pitchFamily="34" charset="0"/>
                <a:ea typeface="Questrial"/>
                <a:cs typeface="Questrial"/>
                <a:sym typeface="Questrial"/>
              </a:defRPr>
            </a:lvl1pPr>
            <a:lvl2pPr marL="914400" marR="0" lvl="1"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2pPr>
            <a:lvl3pPr marL="1371600" marR="0" lvl="2"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3pPr>
            <a:lvl4pPr marL="1828800" marR="0" lvl="3"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4pPr>
            <a:lvl5pPr marL="2286000" marR="0" lvl="4"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5pPr>
            <a:lvl6pPr marL="2743200" marR="0" lvl="5"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6pPr>
            <a:lvl7pPr marL="3200400" marR="0" lvl="6"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7pPr>
            <a:lvl8pPr marL="3657600" marR="0" lvl="7"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8pPr>
            <a:lvl9pPr marL="4114800" marR="0" lvl="8" indent="-304800" algn="l" rtl="0">
              <a:lnSpc>
                <a:spcPct val="100000"/>
              </a:lnSpc>
              <a:spcBef>
                <a:spcPts val="1600"/>
              </a:spcBef>
              <a:spcAft>
                <a:spcPts val="160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9pPr>
          </a:lstStyle>
          <a:p>
            <a:pPr marL="0" indent="0" algn="just">
              <a:buFont typeface="Questrial"/>
              <a:buNone/>
            </a:pPr>
            <a:r>
              <a:rPr lang="en-US" dirty="0"/>
              <a:t>The residual heat from the process converts water passing through the boiler into steam. The resulting steam then propels a turbine engine, which so produces clean electricity. The electricity powers the waste management plant, and excess energy enters the GPZ Wanda station and provides a source of municipal energy.</a:t>
            </a:r>
          </a:p>
          <a:p>
            <a:pPr marL="0" indent="0">
              <a:buFont typeface="Questrial"/>
              <a:buNone/>
            </a:pPr>
            <a:endParaRPr lang="en-US" dirty="0"/>
          </a:p>
          <a:p>
            <a:pPr marL="0" indent="0">
              <a:buFont typeface="Questrial"/>
              <a:buNone/>
            </a:pP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394"/>
        <p:cNvGrpSpPr/>
        <p:nvPr/>
      </p:nvGrpSpPr>
      <p:grpSpPr>
        <a:xfrm>
          <a:off x="0" y="0"/>
          <a:ext cx="0" cy="0"/>
          <a:chOff x="0" y="0"/>
          <a:chExt cx="0" cy="0"/>
        </a:xfrm>
      </p:grpSpPr>
      <p:sp>
        <p:nvSpPr>
          <p:cNvPr id="395" name="Google Shape;395;p35"/>
          <p:cNvSpPr txBox="1">
            <a:spLocks noGrp="1"/>
          </p:cNvSpPr>
          <p:nvPr>
            <p:ph type="title"/>
          </p:nvPr>
        </p:nvSpPr>
        <p:spPr>
          <a:xfrm>
            <a:off x="2439924" y="795704"/>
            <a:ext cx="4264150" cy="532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Value proposition</a:t>
            </a:r>
            <a:endParaRPr dirty="0"/>
          </a:p>
        </p:txBody>
      </p:sp>
      <p:sp>
        <p:nvSpPr>
          <p:cNvPr id="396" name="Google Shape;396;p35"/>
          <p:cNvSpPr txBox="1">
            <a:spLocks noGrp="1"/>
          </p:cNvSpPr>
          <p:nvPr>
            <p:ph type="subTitle" idx="1"/>
          </p:nvPr>
        </p:nvSpPr>
        <p:spPr>
          <a:xfrm>
            <a:off x="2505928" y="1519480"/>
            <a:ext cx="4132141" cy="1409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Clr>
                <a:schemeClr val="dk1"/>
              </a:buClr>
              <a:buSzPts val="1100"/>
              <a:buFont typeface="Arial"/>
              <a:buNone/>
            </a:pPr>
            <a:r>
              <a:rPr lang="en-US" dirty="0"/>
              <a:t>This project fulfills two pressing needs: sanitary waste management and clean energy production. The project seamlessly connects these two points together in a single location. The surrounding area is benefited by being relieved of its waste and receiving cleanly generated energy.</a:t>
            </a: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437"/>
        <p:cNvGrpSpPr/>
        <p:nvPr/>
      </p:nvGrpSpPr>
      <p:grpSpPr>
        <a:xfrm>
          <a:off x="0" y="0"/>
          <a:ext cx="0" cy="0"/>
          <a:chOff x="0" y="0"/>
          <a:chExt cx="0" cy="0"/>
        </a:xfrm>
      </p:grpSpPr>
      <p:sp>
        <p:nvSpPr>
          <p:cNvPr id="8" name="Google Shape;395;p35">
            <a:extLst>
              <a:ext uri="{FF2B5EF4-FFF2-40B4-BE49-F238E27FC236}">
                <a16:creationId xmlns:a16="http://schemas.microsoft.com/office/drawing/2014/main" id="{16797879-16EA-4463-B8C3-32C67157B3BB}"/>
              </a:ext>
            </a:extLst>
          </p:cNvPr>
          <p:cNvSpPr txBox="1">
            <a:spLocks noGrp="1"/>
          </p:cNvSpPr>
          <p:nvPr>
            <p:ph type="title"/>
          </p:nvPr>
        </p:nvSpPr>
        <p:spPr>
          <a:xfrm>
            <a:off x="1976681" y="807987"/>
            <a:ext cx="5190637" cy="532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t>What makes it circular?</a:t>
            </a:r>
            <a:endParaRPr sz="3000" dirty="0"/>
          </a:p>
        </p:txBody>
      </p:sp>
      <p:sp>
        <p:nvSpPr>
          <p:cNvPr id="9" name="Google Shape;396;p35">
            <a:extLst>
              <a:ext uri="{FF2B5EF4-FFF2-40B4-BE49-F238E27FC236}">
                <a16:creationId xmlns:a16="http://schemas.microsoft.com/office/drawing/2014/main" id="{F6990455-BD15-4A40-8B22-33D6C321F7FB}"/>
              </a:ext>
            </a:extLst>
          </p:cNvPr>
          <p:cNvSpPr txBox="1">
            <a:spLocks noGrp="1"/>
          </p:cNvSpPr>
          <p:nvPr>
            <p:ph type="subTitle" idx="1"/>
          </p:nvPr>
        </p:nvSpPr>
        <p:spPr>
          <a:xfrm>
            <a:off x="2184705" y="1591898"/>
            <a:ext cx="4774587" cy="1688000"/>
          </a:xfrm>
          <a:prstGeom prst="rect">
            <a:avLst/>
          </a:prstGeom>
        </p:spPr>
        <p:txBody>
          <a:bodyPr spcFirstLastPara="1" wrap="square" lIns="91425" tIns="91425" rIns="91425" bIns="91425" anchor="t" anchorCtr="0">
            <a:noAutofit/>
          </a:bodyPr>
          <a:lstStyle/>
          <a:p>
            <a:pPr marL="0" lvl="0" indent="0">
              <a:spcAft>
                <a:spcPts val="1600"/>
              </a:spcAft>
              <a:buClr>
                <a:schemeClr val="dk1"/>
              </a:buClr>
              <a:buSzPts val="1100"/>
            </a:pPr>
            <a:r>
              <a:rPr lang="en-US" sz="1800" dirty="0"/>
              <a:t>The project is made circular by time its extraction of clean energy from the environmentally- friendly incineration of urban-generated waste.  Specifically, its circularity lies within the “thermal was</a:t>
            </a:r>
            <a:r>
              <a:rPr lang="pl-PL" sz="1800" dirty="0"/>
              <a:t>t</a:t>
            </a:r>
            <a:r>
              <a:rPr lang="en-US" sz="1800" dirty="0"/>
              <a:t>e disposal” method, which allocates it within the “Resource Recover” business circular model.</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400"/>
        <p:cNvGrpSpPr/>
        <p:nvPr/>
      </p:nvGrpSpPr>
      <p:grpSpPr>
        <a:xfrm>
          <a:off x="0" y="0"/>
          <a:ext cx="0" cy="0"/>
          <a:chOff x="0" y="0"/>
          <a:chExt cx="0" cy="0"/>
        </a:xfrm>
      </p:grpSpPr>
      <p:sp>
        <p:nvSpPr>
          <p:cNvPr id="404" name="Google Shape;404;p36"/>
          <p:cNvSpPr txBox="1">
            <a:spLocks noGrp="1"/>
          </p:cNvSpPr>
          <p:nvPr>
            <p:ph type="title"/>
          </p:nvPr>
        </p:nvSpPr>
        <p:spPr>
          <a:xfrm>
            <a:off x="1387835" y="390317"/>
            <a:ext cx="6563266"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Environmental and economic impact</a:t>
            </a:r>
            <a:endParaRPr dirty="0"/>
          </a:p>
        </p:txBody>
      </p:sp>
      <p:sp>
        <p:nvSpPr>
          <p:cNvPr id="402" name="Google Shape;402;p36"/>
          <p:cNvSpPr txBox="1">
            <a:spLocks noGrp="1"/>
          </p:cNvSpPr>
          <p:nvPr>
            <p:ph type="subTitle" idx="2"/>
          </p:nvPr>
        </p:nvSpPr>
        <p:spPr>
          <a:xfrm>
            <a:off x="491275" y="2493108"/>
            <a:ext cx="2062979" cy="159520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t>By extracting energy from waste disposal, less environmentally friendly methods of energy usage are avoided and fossil fuel resources are conserved as their usage may ultimately be reduced.</a:t>
            </a:r>
            <a:endParaRPr sz="1200" dirty="0"/>
          </a:p>
        </p:txBody>
      </p:sp>
      <p:sp>
        <p:nvSpPr>
          <p:cNvPr id="408" name="Google Shape;408;p36"/>
          <p:cNvSpPr/>
          <p:nvPr/>
        </p:nvSpPr>
        <p:spPr>
          <a:xfrm>
            <a:off x="5006327" y="156682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6"/>
          <p:cNvSpPr/>
          <p:nvPr/>
        </p:nvSpPr>
        <p:spPr>
          <a:xfrm>
            <a:off x="3181581" y="1577528"/>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6"/>
          <p:cNvSpPr/>
          <p:nvPr/>
        </p:nvSpPr>
        <p:spPr>
          <a:xfrm>
            <a:off x="7076568" y="156909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1" name="Google Shape;411;p36"/>
          <p:cNvGrpSpPr/>
          <p:nvPr/>
        </p:nvGrpSpPr>
        <p:grpSpPr>
          <a:xfrm>
            <a:off x="5156722" y="1715766"/>
            <a:ext cx="499833" cy="495005"/>
            <a:chOff x="5049725" y="1435050"/>
            <a:chExt cx="486550" cy="481850"/>
          </a:xfrm>
        </p:grpSpPr>
        <p:sp>
          <p:nvSpPr>
            <p:cNvPr id="412" name="Google Shape;412;p36"/>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3" name="Google Shape;413;p36"/>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4" name="Google Shape;414;p36"/>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5" name="Google Shape;415;p36"/>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16" name="Google Shape;416;p36"/>
          <p:cNvGrpSpPr/>
          <p:nvPr/>
        </p:nvGrpSpPr>
        <p:grpSpPr>
          <a:xfrm>
            <a:off x="3335328" y="1730070"/>
            <a:ext cx="494902" cy="495005"/>
            <a:chOff x="5049725" y="2027900"/>
            <a:chExt cx="481750" cy="481850"/>
          </a:xfrm>
        </p:grpSpPr>
        <p:sp>
          <p:nvSpPr>
            <p:cNvPr id="417" name="Google Shape;417;p36"/>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8" name="Google Shape;418;p36"/>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9" name="Google Shape;419;p36"/>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 name="Google Shape;420;p36"/>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1" name="Google Shape;421;p36"/>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2" name="Google Shape;422;p36"/>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3" name="Google Shape;423;p36"/>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 name="Google Shape;424;p36"/>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25" name="Google Shape;425;p36"/>
          <p:cNvGrpSpPr/>
          <p:nvPr/>
        </p:nvGrpSpPr>
        <p:grpSpPr>
          <a:xfrm>
            <a:off x="7228307" y="1721587"/>
            <a:ext cx="496905" cy="495005"/>
            <a:chOff x="898875" y="4399275"/>
            <a:chExt cx="483700" cy="481850"/>
          </a:xfrm>
        </p:grpSpPr>
        <p:sp>
          <p:nvSpPr>
            <p:cNvPr id="426" name="Google Shape;426;p36"/>
            <p:cNvSpPr/>
            <p:nvPr/>
          </p:nvSpPr>
          <p:spPr>
            <a:xfrm>
              <a:off x="992750" y="4642900"/>
              <a:ext cx="145300" cy="144100"/>
            </a:xfrm>
            <a:custGeom>
              <a:avLst/>
              <a:gdLst/>
              <a:ahLst/>
              <a:cxnLst/>
              <a:rect l="l" t="t" r="r" b="b"/>
              <a:pathLst>
                <a:path w="5812" h="5764" extrusionOk="0">
                  <a:moveTo>
                    <a:pt x="994" y="0"/>
                  </a:moveTo>
                  <a:lnTo>
                    <a:pt x="988" y="12"/>
                  </a:lnTo>
                  <a:cubicBezTo>
                    <a:pt x="988" y="9"/>
                    <a:pt x="991" y="6"/>
                    <a:pt x="991" y="3"/>
                  </a:cubicBezTo>
                  <a:lnTo>
                    <a:pt x="991" y="3"/>
                  </a:lnTo>
                  <a:lnTo>
                    <a:pt x="979" y="27"/>
                  </a:lnTo>
                  <a:lnTo>
                    <a:pt x="108" y="1759"/>
                  </a:lnTo>
                  <a:cubicBezTo>
                    <a:pt x="0" y="1976"/>
                    <a:pt x="42" y="2241"/>
                    <a:pt x="214" y="2415"/>
                  </a:cubicBezTo>
                  <a:lnTo>
                    <a:pt x="3397" y="5598"/>
                  </a:lnTo>
                  <a:cubicBezTo>
                    <a:pt x="3506" y="5707"/>
                    <a:pt x="3649" y="5763"/>
                    <a:pt x="3795" y="5763"/>
                  </a:cubicBezTo>
                  <a:cubicBezTo>
                    <a:pt x="3883" y="5763"/>
                    <a:pt x="3971" y="5743"/>
                    <a:pt x="4053" y="5701"/>
                  </a:cubicBezTo>
                  <a:lnTo>
                    <a:pt x="5797" y="4827"/>
                  </a:lnTo>
                  <a:lnTo>
                    <a:pt x="5800" y="4824"/>
                  </a:lnTo>
                  <a:lnTo>
                    <a:pt x="5812" y="4818"/>
                  </a:lnTo>
                  <a:lnTo>
                    <a:pt x="9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7" name="Google Shape;427;p36"/>
            <p:cNvSpPr/>
            <p:nvPr/>
          </p:nvSpPr>
          <p:spPr>
            <a:xfrm>
              <a:off x="1138025" y="4763350"/>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8" name="Google Shape;428;p36"/>
            <p:cNvSpPr/>
            <p:nvPr/>
          </p:nvSpPr>
          <p:spPr>
            <a:xfrm>
              <a:off x="1269550" y="4399275"/>
              <a:ext cx="113025" cy="112125"/>
            </a:xfrm>
            <a:custGeom>
              <a:avLst/>
              <a:gdLst/>
              <a:ahLst/>
              <a:cxnLst/>
              <a:rect l="l" t="t" r="r" b="b"/>
              <a:pathLst>
                <a:path w="4521" h="4485" extrusionOk="0">
                  <a:moveTo>
                    <a:pt x="3066" y="1"/>
                  </a:moveTo>
                  <a:cubicBezTo>
                    <a:pt x="1947" y="1"/>
                    <a:pt x="938" y="82"/>
                    <a:pt x="0" y="239"/>
                  </a:cubicBezTo>
                  <a:lnTo>
                    <a:pt x="9" y="895"/>
                  </a:lnTo>
                  <a:cubicBezTo>
                    <a:pt x="34" y="2862"/>
                    <a:pt x="1623" y="4452"/>
                    <a:pt x="3590" y="4476"/>
                  </a:cubicBezTo>
                  <a:lnTo>
                    <a:pt x="4243" y="4485"/>
                  </a:lnTo>
                  <a:cubicBezTo>
                    <a:pt x="4439" y="3313"/>
                    <a:pt x="4520" y="2028"/>
                    <a:pt x="4469" y="561"/>
                  </a:cubicBezTo>
                  <a:cubicBezTo>
                    <a:pt x="4457" y="266"/>
                    <a:pt x="4219" y="28"/>
                    <a:pt x="3924" y="16"/>
                  </a:cubicBezTo>
                  <a:cubicBezTo>
                    <a:pt x="3631" y="6"/>
                    <a:pt x="3345" y="1"/>
                    <a:pt x="3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9" name="Google Shape;429;p36"/>
            <p:cNvSpPr/>
            <p:nvPr/>
          </p:nvSpPr>
          <p:spPr>
            <a:xfrm>
              <a:off x="1161975" y="4531175"/>
              <a:ext cx="91400" cy="84350"/>
            </a:xfrm>
            <a:custGeom>
              <a:avLst/>
              <a:gdLst/>
              <a:ahLst/>
              <a:cxnLst/>
              <a:rect l="l" t="t" r="r" b="b"/>
              <a:pathLst>
                <a:path w="3656" h="3374" extrusionOk="0">
                  <a:moveTo>
                    <a:pt x="1821" y="1"/>
                  </a:moveTo>
                  <a:cubicBezTo>
                    <a:pt x="1137" y="1"/>
                    <a:pt x="523" y="415"/>
                    <a:pt x="262" y="1046"/>
                  </a:cubicBezTo>
                  <a:cubicBezTo>
                    <a:pt x="0" y="1678"/>
                    <a:pt x="145" y="2410"/>
                    <a:pt x="633" y="2894"/>
                  </a:cubicBezTo>
                  <a:cubicBezTo>
                    <a:pt x="952" y="3214"/>
                    <a:pt x="1391" y="3373"/>
                    <a:pt x="1830" y="3373"/>
                  </a:cubicBezTo>
                  <a:cubicBezTo>
                    <a:pt x="2269" y="3373"/>
                    <a:pt x="2707" y="3214"/>
                    <a:pt x="3027" y="2894"/>
                  </a:cubicBezTo>
                  <a:cubicBezTo>
                    <a:pt x="3511" y="2410"/>
                    <a:pt x="3656" y="1681"/>
                    <a:pt x="3394" y="1046"/>
                  </a:cubicBezTo>
                  <a:cubicBezTo>
                    <a:pt x="3132" y="413"/>
                    <a:pt x="2515" y="1"/>
                    <a:pt x="1828" y="1"/>
                  </a:cubicBezTo>
                  <a:cubicBezTo>
                    <a:pt x="1826" y="1"/>
                    <a:pt x="1823" y="1"/>
                    <a:pt x="1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0" name="Google Shape;430;p36"/>
            <p:cNvSpPr/>
            <p:nvPr/>
          </p:nvSpPr>
          <p:spPr>
            <a:xfrm>
              <a:off x="1031050" y="4411100"/>
              <a:ext cx="338650" cy="338725"/>
            </a:xfrm>
            <a:custGeom>
              <a:avLst/>
              <a:gdLst/>
              <a:ahLst/>
              <a:cxnLst/>
              <a:rect l="l" t="t" r="r" b="b"/>
              <a:pathLst>
                <a:path w="13546" h="13549" extrusionOk="0">
                  <a:moveTo>
                    <a:pt x="7066" y="3673"/>
                  </a:moveTo>
                  <a:cubicBezTo>
                    <a:pt x="7800" y="3673"/>
                    <a:pt x="8522" y="3960"/>
                    <a:pt x="9062" y="4500"/>
                  </a:cubicBezTo>
                  <a:cubicBezTo>
                    <a:pt x="10170" y="5602"/>
                    <a:pt x="10170" y="7393"/>
                    <a:pt x="9062" y="8492"/>
                  </a:cubicBezTo>
                  <a:cubicBezTo>
                    <a:pt x="8522" y="9032"/>
                    <a:pt x="7800" y="9319"/>
                    <a:pt x="7066" y="9319"/>
                  </a:cubicBezTo>
                  <a:cubicBezTo>
                    <a:pt x="6702" y="9319"/>
                    <a:pt x="6334" y="9248"/>
                    <a:pt x="5984" y="9104"/>
                  </a:cubicBezTo>
                  <a:cubicBezTo>
                    <a:pt x="4930" y="8667"/>
                    <a:pt x="4244" y="7637"/>
                    <a:pt x="4244" y="6496"/>
                  </a:cubicBezTo>
                  <a:cubicBezTo>
                    <a:pt x="4244" y="5355"/>
                    <a:pt x="4930" y="4325"/>
                    <a:pt x="5984" y="3888"/>
                  </a:cubicBezTo>
                  <a:cubicBezTo>
                    <a:pt x="6334" y="3744"/>
                    <a:pt x="6702" y="3673"/>
                    <a:pt x="7066" y="3673"/>
                  </a:cubicBezTo>
                  <a:close/>
                  <a:moveTo>
                    <a:pt x="3868" y="9124"/>
                  </a:moveTo>
                  <a:cubicBezTo>
                    <a:pt x="4006" y="9124"/>
                    <a:pt x="4147" y="9176"/>
                    <a:pt x="4262" y="9290"/>
                  </a:cubicBezTo>
                  <a:cubicBezTo>
                    <a:pt x="4481" y="9510"/>
                    <a:pt x="4481" y="9869"/>
                    <a:pt x="4262" y="10088"/>
                  </a:cubicBezTo>
                  <a:cubicBezTo>
                    <a:pt x="4147" y="10204"/>
                    <a:pt x="4005" y="10255"/>
                    <a:pt x="3866" y="10255"/>
                  </a:cubicBezTo>
                  <a:cubicBezTo>
                    <a:pt x="3576" y="10255"/>
                    <a:pt x="3298" y="10031"/>
                    <a:pt x="3298" y="9691"/>
                  </a:cubicBezTo>
                  <a:cubicBezTo>
                    <a:pt x="3298" y="9350"/>
                    <a:pt x="3577" y="9124"/>
                    <a:pt x="3868" y="9124"/>
                  </a:cubicBezTo>
                  <a:close/>
                  <a:moveTo>
                    <a:pt x="8414" y="1"/>
                  </a:moveTo>
                  <a:cubicBezTo>
                    <a:pt x="6466" y="507"/>
                    <a:pt x="4888" y="1425"/>
                    <a:pt x="3518" y="2846"/>
                  </a:cubicBezTo>
                  <a:cubicBezTo>
                    <a:pt x="2169" y="4244"/>
                    <a:pt x="1000" y="6282"/>
                    <a:pt x="1" y="8212"/>
                  </a:cubicBezTo>
                  <a:lnTo>
                    <a:pt x="5337" y="13548"/>
                  </a:lnTo>
                  <a:cubicBezTo>
                    <a:pt x="7267" y="12549"/>
                    <a:pt x="9309" y="11380"/>
                    <a:pt x="10706" y="10031"/>
                  </a:cubicBezTo>
                  <a:cubicBezTo>
                    <a:pt x="12124" y="8664"/>
                    <a:pt x="13039" y="7086"/>
                    <a:pt x="13545" y="5138"/>
                  </a:cubicBezTo>
                  <a:lnTo>
                    <a:pt x="13112" y="5129"/>
                  </a:lnTo>
                  <a:cubicBezTo>
                    <a:pt x="10534" y="5099"/>
                    <a:pt x="8453" y="3015"/>
                    <a:pt x="8420" y="440"/>
                  </a:cubicBezTo>
                  <a:lnTo>
                    <a:pt x="84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1" name="Google Shape;431;p36"/>
            <p:cNvSpPr/>
            <p:nvPr/>
          </p:nvSpPr>
          <p:spPr>
            <a:xfrm>
              <a:off x="1130500" y="4740450"/>
              <a:ext cx="108950" cy="111250"/>
            </a:xfrm>
            <a:custGeom>
              <a:avLst/>
              <a:gdLst/>
              <a:ahLst/>
              <a:cxnLst/>
              <a:rect l="l" t="t" r="r" b="b"/>
              <a:pathLst>
                <a:path w="4358" h="4450" extrusionOk="0">
                  <a:moveTo>
                    <a:pt x="4358" y="1"/>
                  </a:moveTo>
                  <a:lnTo>
                    <a:pt x="4358" y="1"/>
                  </a:lnTo>
                  <a:cubicBezTo>
                    <a:pt x="2906" y="877"/>
                    <a:pt x="1437" y="1609"/>
                    <a:pt x="1" y="2332"/>
                  </a:cubicBezTo>
                  <a:cubicBezTo>
                    <a:pt x="58" y="3090"/>
                    <a:pt x="112" y="3789"/>
                    <a:pt x="118" y="3882"/>
                  </a:cubicBezTo>
                  <a:cubicBezTo>
                    <a:pt x="118" y="4211"/>
                    <a:pt x="387" y="4450"/>
                    <a:pt x="683" y="4450"/>
                  </a:cubicBezTo>
                  <a:cubicBezTo>
                    <a:pt x="767" y="4450"/>
                    <a:pt x="854" y="4430"/>
                    <a:pt x="937" y="4388"/>
                  </a:cubicBezTo>
                  <a:cubicBezTo>
                    <a:pt x="1039" y="4295"/>
                    <a:pt x="3858" y="3208"/>
                    <a:pt x="4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2" name="Google Shape;432;p36"/>
            <p:cNvSpPr/>
            <p:nvPr/>
          </p:nvSpPr>
          <p:spPr>
            <a:xfrm>
              <a:off x="927325" y="4539825"/>
              <a:ext cx="114150" cy="109800"/>
            </a:xfrm>
            <a:custGeom>
              <a:avLst/>
              <a:gdLst/>
              <a:ahLst/>
              <a:cxnLst/>
              <a:rect l="l" t="t" r="r" b="b"/>
              <a:pathLst>
                <a:path w="4566" h="4392" extrusionOk="0">
                  <a:moveTo>
                    <a:pt x="4565" y="1"/>
                  </a:moveTo>
                  <a:lnTo>
                    <a:pt x="4565" y="1"/>
                  </a:lnTo>
                  <a:cubicBezTo>
                    <a:pt x="1268" y="459"/>
                    <a:pt x="184" y="3334"/>
                    <a:pt x="91" y="3437"/>
                  </a:cubicBezTo>
                  <a:cubicBezTo>
                    <a:pt x="0" y="3611"/>
                    <a:pt x="9" y="3822"/>
                    <a:pt x="112" y="3988"/>
                  </a:cubicBezTo>
                  <a:cubicBezTo>
                    <a:pt x="295" y="4286"/>
                    <a:pt x="606" y="4232"/>
                    <a:pt x="723" y="4256"/>
                  </a:cubicBezTo>
                  <a:lnTo>
                    <a:pt x="2214" y="4391"/>
                  </a:lnTo>
                  <a:cubicBezTo>
                    <a:pt x="2945" y="2928"/>
                    <a:pt x="3680" y="1458"/>
                    <a:pt x="45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3" name="Google Shape;433;p36"/>
            <p:cNvSpPr/>
            <p:nvPr/>
          </p:nvSpPr>
          <p:spPr>
            <a:xfrm>
              <a:off x="898875" y="4711550"/>
              <a:ext cx="170825" cy="169575"/>
            </a:xfrm>
            <a:custGeom>
              <a:avLst/>
              <a:gdLst/>
              <a:ahLst/>
              <a:cxnLst/>
              <a:rect l="l" t="t" r="r" b="b"/>
              <a:pathLst>
                <a:path w="6833" h="6783" extrusionOk="0">
                  <a:moveTo>
                    <a:pt x="2846" y="1"/>
                  </a:moveTo>
                  <a:cubicBezTo>
                    <a:pt x="1747" y="1052"/>
                    <a:pt x="503" y="4602"/>
                    <a:pt x="63" y="6050"/>
                  </a:cubicBezTo>
                  <a:cubicBezTo>
                    <a:pt x="0" y="6252"/>
                    <a:pt x="54" y="6469"/>
                    <a:pt x="202" y="6616"/>
                  </a:cubicBezTo>
                  <a:cubicBezTo>
                    <a:pt x="309" y="6724"/>
                    <a:pt x="454" y="6782"/>
                    <a:pt x="602" y="6782"/>
                  </a:cubicBezTo>
                  <a:cubicBezTo>
                    <a:pt x="656" y="6782"/>
                    <a:pt x="711" y="6774"/>
                    <a:pt x="765" y="6758"/>
                  </a:cubicBezTo>
                  <a:cubicBezTo>
                    <a:pt x="2225" y="6318"/>
                    <a:pt x="5782" y="5084"/>
                    <a:pt x="6833" y="3981"/>
                  </a:cubicBezTo>
                  <a:cubicBezTo>
                    <a:pt x="6655" y="3900"/>
                    <a:pt x="6492" y="3789"/>
                    <a:pt x="6354" y="3650"/>
                  </a:cubicBezTo>
                  <a:lnTo>
                    <a:pt x="5167" y="2464"/>
                  </a:lnTo>
                  <a:lnTo>
                    <a:pt x="4767" y="2861"/>
                  </a:lnTo>
                  <a:cubicBezTo>
                    <a:pt x="4658" y="2967"/>
                    <a:pt x="4517" y="3020"/>
                    <a:pt x="4375" y="3020"/>
                  </a:cubicBezTo>
                  <a:cubicBezTo>
                    <a:pt x="4231" y="3020"/>
                    <a:pt x="4086" y="2965"/>
                    <a:pt x="3975" y="2855"/>
                  </a:cubicBezTo>
                  <a:cubicBezTo>
                    <a:pt x="3758" y="2638"/>
                    <a:pt x="3755" y="2286"/>
                    <a:pt x="3969" y="2063"/>
                  </a:cubicBezTo>
                  <a:lnTo>
                    <a:pt x="4369" y="1663"/>
                  </a:lnTo>
                  <a:lnTo>
                    <a:pt x="3171" y="464"/>
                  </a:lnTo>
                  <a:cubicBezTo>
                    <a:pt x="3035" y="329"/>
                    <a:pt x="2927" y="172"/>
                    <a:pt x="2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 name="Google Shape;532;p42">
            <a:extLst>
              <a:ext uri="{FF2B5EF4-FFF2-40B4-BE49-F238E27FC236}">
                <a16:creationId xmlns:a16="http://schemas.microsoft.com/office/drawing/2014/main" id="{25ED6147-4B11-48B0-9A63-C0D27A3B2EFB}"/>
              </a:ext>
            </a:extLst>
          </p:cNvPr>
          <p:cNvSpPr/>
          <p:nvPr/>
        </p:nvSpPr>
        <p:spPr>
          <a:xfrm>
            <a:off x="1217222" y="1578141"/>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46;p42">
            <a:extLst>
              <a:ext uri="{FF2B5EF4-FFF2-40B4-BE49-F238E27FC236}">
                <a16:creationId xmlns:a16="http://schemas.microsoft.com/office/drawing/2014/main" id="{A7A7A563-4D2A-4605-B309-5B970831932E}"/>
              </a:ext>
            </a:extLst>
          </p:cNvPr>
          <p:cNvSpPr/>
          <p:nvPr/>
        </p:nvSpPr>
        <p:spPr>
          <a:xfrm>
            <a:off x="1387835" y="1756071"/>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 name="TextBox 1">
            <a:extLst>
              <a:ext uri="{FF2B5EF4-FFF2-40B4-BE49-F238E27FC236}">
                <a16:creationId xmlns:a16="http://schemas.microsoft.com/office/drawing/2014/main" id="{C459D903-EF29-479B-B050-2E0BC84BBF70}"/>
              </a:ext>
            </a:extLst>
          </p:cNvPr>
          <p:cNvSpPr txBox="1"/>
          <p:nvPr/>
        </p:nvSpPr>
        <p:spPr>
          <a:xfrm>
            <a:off x="2699664" y="2580054"/>
            <a:ext cx="1836264" cy="1415772"/>
          </a:xfrm>
          <a:prstGeom prst="rect">
            <a:avLst/>
          </a:prstGeom>
          <a:noFill/>
        </p:spPr>
        <p:txBody>
          <a:bodyPr wrap="square" rtlCol="0">
            <a:spAutoFit/>
          </a:bodyPr>
          <a:lstStyle/>
          <a:p>
            <a:r>
              <a:rPr lang="en-US" sz="1200" dirty="0">
                <a:solidFill>
                  <a:schemeClr val="dk2"/>
                </a:solidFill>
                <a:latin typeface="Questrial"/>
                <a:sym typeface="Questrial"/>
              </a:rPr>
              <a:t>The generation of clean energy opens the potential to reduce reliance on environmentally-damaging means of energy</a:t>
            </a:r>
            <a:r>
              <a:rPr lang="en-US" dirty="0"/>
              <a:t>.</a:t>
            </a:r>
          </a:p>
        </p:txBody>
      </p:sp>
      <p:sp>
        <p:nvSpPr>
          <p:cNvPr id="3" name="TextBox 2">
            <a:extLst>
              <a:ext uri="{FF2B5EF4-FFF2-40B4-BE49-F238E27FC236}">
                <a16:creationId xmlns:a16="http://schemas.microsoft.com/office/drawing/2014/main" id="{F7EF72E1-218E-40E3-898B-D7DE04E027A4}"/>
              </a:ext>
            </a:extLst>
          </p:cNvPr>
          <p:cNvSpPr txBox="1"/>
          <p:nvPr/>
        </p:nvSpPr>
        <p:spPr>
          <a:xfrm>
            <a:off x="4646508" y="2571750"/>
            <a:ext cx="1946267" cy="1200329"/>
          </a:xfrm>
          <a:prstGeom prst="rect">
            <a:avLst/>
          </a:prstGeom>
          <a:noFill/>
        </p:spPr>
        <p:txBody>
          <a:bodyPr wrap="square" rtlCol="0">
            <a:spAutoFit/>
          </a:bodyPr>
          <a:lstStyle/>
          <a:p>
            <a:r>
              <a:rPr lang="en-US" sz="1200" dirty="0">
                <a:solidFill>
                  <a:schemeClr val="dk2"/>
                </a:solidFill>
                <a:latin typeface="Questrial"/>
              </a:rPr>
              <a:t>Human health is relieved from the effects of the toxic presence of landfills, which do not only harm the environment, but human- wellbeing as well.</a:t>
            </a:r>
          </a:p>
        </p:txBody>
      </p:sp>
      <p:sp>
        <p:nvSpPr>
          <p:cNvPr id="6" name="TextBox 5">
            <a:extLst>
              <a:ext uri="{FF2B5EF4-FFF2-40B4-BE49-F238E27FC236}">
                <a16:creationId xmlns:a16="http://schemas.microsoft.com/office/drawing/2014/main" id="{09ABD5D3-686F-48D2-AA0E-631C86C2B69B}"/>
              </a:ext>
            </a:extLst>
          </p:cNvPr>
          <p:cNvSpPr txBox="1"/>
          <p:nvPr/>
        </p:nvSpPr>
        <p:spPr>
          <a:xfrm>
            <a:off x="6813935" y="2573545"/>
            <a:ext cx="1590332" cy="1015663"/>
          </a:xfrm>
          <a:prstGeom prst="rect">
            <a:avLst/>
          </a:prstGeom>
          <a:noFill/>
        </p:spPr>
        <p:txBody>
          <a:bodyPr wrap="square" rtlCol="0">
            <a:spAutoFit/>
          </a:bodyPr>
          <a:lstStyle/>
          <a:p>
            <a:r>
              <a:rPr lang="en-US" sz="1200" dirty="0">
                <a:solidFill>
                  <a:schemeClr val="dk2"/>
                </a:solidFill>
                <a:latin typeface="Questrial"/>
              </a:rPr>
              <a:t>Air quality in the surrounding area is improved by the lack/reduction of land fills.</a:t>
            </a:r>
          </a:p>
        </p:txBody>
      </p:sp>
      <p:sp>
        <p:nvSpPr>
          <p:cNvPr id="7" name="Prostokąt 6"/>
          <p:cNvSpPr/>
          <p:nvPr/>
        </p:nvSpPr>
        <p:spPr>
          <a:xfrm>
            <a:off x="1071270" y="4313963"/>
            <a:ext cx="6005298" cy="415498"/>
          </a:xfrm>
          <a:prstGeom prst="rect">
            <a:avLst/>
          </a:prstGeom>
        </p:spPr>
        <p:txBody>
          <a:bodyPr wrap="none">
            <a:spAutoFit/>
          </a:bodyPr>
          <a:lstStyle/>
          <a:p>
            <a:pPr lvl="0" algn="ctr"/>
            <a:r>
              <a:rPr lang="pl-PL" sz="1050" dirty="0">
                <a:solidFill>
                  <a:schemeClr val="bg2">
                    <a:lumMod val="60000"/>
                    <a:lumOff val="40000"/>
                  </a:schemeClr>
                </a:solidFill>
              </a:rPr>
              <a:t>Source: </a:t>
            </a:r>
            <a:r>
              <a:rPr lang="pl-PL" sz="1050" dirty="0" err="1">
                <a:solidFill>
                  <a:schemeClr val="tx1"/>
                </a:solidFill>
                <a:hlinkClick r:id="rId3">
                  <a:extLst>
                    <a:ext uri="{A12FA001-AC4F-418D-AE19-62706E023703}">
                      <ahyp:hlinkClr xmlns:ahyp="http://schemas.microsoft.com/office/drawing/2018/hyperlinkcolor" val="tx"/>
                    </a:ext>
                  </a:extLst>
                </a:hlinkClick>
              </a:rPr>
              <a:t>Ekospalarnia</a:t>
            </a:r>
            <a:r>
              <a:rPr lang="pl-PL" sz="1050" dirty="0">
                <a:solidFill>
                  <a:schemeClr val="tx1"/>
                </a:solidFill>
                <a:hlinkClick r:id="rId3">
                  <a:extLst>
                    <a:ext uri="{A12FA001-AC4F-418D-AE19-62706E023703}">
                      <ahyp:hlinkClr xmlns:ahyp="http://schemas.microsoft.com/office/drawing/2018/hyperlinkcolor" val="tx"/>
                    </a:ext>
                  </a:extLst>
                </a:hlinkClick>
              </a:rPr>
              <a:t> Kraków.  </a:t>
            </a:r>
            <a:r>
              <a:rPr lang="pl-PL" sz="1050" i="1" dirty="0">
                <a:solidFill>
                  <a:schemeClr val="tx1"/>
                </a:solidFill>
                <a:hlinkClick r:id="rId3">
                  <a:extLst>
                    <a:ext uri="{A12FA001-AC4F-418D-AE19-62706E023703}">
                      <ahyp:hlinkClr xmlns:ahyp="http://schemas.microsoft.com/office/drawing/2018/hyperlinkcolor" val="tx"/>
                    </a:ext>
                  </a:extLst>
                </a:hlinkClick>
              </a:rPr>
              <a:t>Krakow Holding Komunalny Spółka Akcyjna w Krakowie</a:t>
            </a:r>
            <a:r>
              <a:rPr lang="pl-PL" sz="1050" dirty="0">
                <a:solidFill>
                  <a:schemeClr val="tx1"/>
                </a:solidFill>
                <a:hlinkClick r:id="rId3">
                  <a:extLst>
                    <a:ext uri="{A12FA001-AC4F-418D-AE19-62706E023703}">
                      <ahyp:hlinkClr xmlns:ahyp="http://schemas.microsoft.com/office/drawing/2018/hyperlinkcolor" val="tx"/>
                    </a:ext>
                  </a:extLst>
                </a:hlinkClick>
              </a:rPr>
              <a:t>. Krakow</a:t>
            </a:r>
            <a:r>
              <a:rPr lang="pl-PL" sz="1050" dirty="0">
                <a:solidFill>
                  <a:schemeClr val="tx1"/>
                </a:solidFill>
                <a:hlinkClick r:id="" action="ppaction://noaction">
                  <a:extLst>
                    <a:ext uri="{A12FA001-AC4F-418D-AE19-62706E023703}">
                      <ahyp:hlinkClr xmlns:ahyp="http://schemas.microsoft.com/office/drawing/2018/hyperlinkcolor" val="tx"/>
                    </a:ext>
                  </a:extLst>
                </a:hlinkClick>
              </a:rPr>
              <a:t>.</a:t>
            </a:r>
          </a:p>
          <a:p>
            <a:pPr lvl="0"/>
            <a:r>
              <a:rPr lang="pl-PL" sz="1050" dirty="0">
                <a:solidFill>
                  <a:schemeClr val="tx1"/>
                </a:solidFill>
                <a:hlinkClick r:id="" action="ppaction://noaction">
                  <a:extLst>
                    <a:ext uri="{A12FA001-AC4F-418D-AE19-62706E023703}">
                      <ahyp:hlinkClr xmlns:ahyp="http://schemas.microsoft.com/office/drawing/2018/hyperlinkcolor" val="tx"/>
                    </a:ext>
                  </a:extLst>
                </a:hlinkClick>
              </a:rPr>
              <a:t> </a:t>
            </a:r>
            <a:r>
              <a:rPr lang="en-US" sz="1050" dirty="0">
                <a:solidFill>
                  <a:schemeClr val="tx1"/>
                </a:solidFill>
                <a:hlinkClick r:id="rId3">
                  <a:extLst>
                    <a:ext uri="{A12FA001-AC4F-418D-AE19-62706E023703}">
                      <ahyp:hlinkClr xmlns:ahyp="http://schemas.microsoft.com/office/drawing/2018/hyperlinkcolor" val="tx"/>
                    </a:ext>
                  </a:extLst>
                </a:hlinkClick>
              </a:rPr>
              <a:t>https://khk.krakow.pl/pl</a:t>
            </a:r>
            <a:r>
              <a:rPr lang="en-US" sz="1050" dirty="0">
                <a:solidFill>
                  <a:srgbClr val="99AF98"/>
                </a:solidFill>
                <a:hlinkClick r:id="rId3">
                  <a:extLst>
                    <a:ext uri="{A12FA001-AC4F-418D-AE19-62706E023703}">
                      <ahyp:hlinkClr xmlns:ahyp="http://schemas.microsoft.com/office/drawing/2018/hyperlinkcolor" val="tx"/>
                    </a:ext>
                  </a:extLst>
                </a:hlinkClick>
              </a:rPr>
              <a:t>/</a:t>
            </a:r>
            <a:r>
              <a:rPr lang="en-US" sz="1050" dirty="0">
                <a:solidFill>
                  <a:schemeClr val="tx1"/>
                </a:solidFill>
                <a:hlinkClick r:id="rId3">
                  <a:extLst>
                    <a:ext uri="{A12FA001-AC4F-418D-AE19-62706E023703}">
                      <ahyp:hlinkClr xmlns:ahyp="http://schemas.microsoft.com/office/drawing/2018/hyperlinkcolor" val="tx"/>
                    </a:ext>
                  </a:extLst>
                </a:hlinkClick>
              </a:rPr>
              <a:t>ekospalarnia</a:t>
            </a:r>
            <a:endParaRPr lang="en-US" sz="1050" dirty="0">
              <a:solidFill>
                <a:schemeClr val="bg2">
                  <a:lumMod val="60000"/>
                  <a:lumOff val="40000"/>
                </a:schemeClr>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895"/>
        <p:cNvGrpSpPr/>
        <p:nvPr/>
      </p:nvGrpSpPr>
      <p:grpSpPr>
        <a:xfrm>
          <a:off x="0" y="0"/>
          <a:ext cx="0" cy="0"/>
          <a:chOff x="0" y="0"/>
          <a:chExt cx="0" cy="0"/>
        </a:xfrm>
      </p:grpSpPr>
      <p:sp>
        <p:nvSpPr>
          <p:cNvPr id="896" name="Google Shape;896;p58"/>
          <p:cNvSpPr txBox="1">
            <a:spLocks noGrp="1"/>
          </p:cNvSpPr>
          <p:nvPr>
            <p:ph type="title"/>
          </p:nvPr>
        </p:nvSpPr>
        <p:spPr>
          <a:xfrm>
            <a:off x="747000" y="505371"/>
            <a:ext cx="7650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a:t>
            </a:r>
            <a:r>
              <a:rPr lang="es-ES" dirty="0" err="1"/>
              <a:t>ferences</a:t>
            </a:r>
            <a:r>
              <a:rPr lang="es-ES" dirty="0"/>
              <a:t> and </a:t>
            </a:r>
            <a:r>
              <a:rPr lang="es-ES" dirty="0" err="1"/>
              <a:t>useful</a:t>
            </a:r>
            <a:r>
              <a:rPr lang="es-ES" dirty="0"/>
              <a:t> </a:t>
            </a:r>
            <a:r>
              <a:rPr lang="es-ES" dirty="0" err="1"/>
              <a:t>info</a:t>
            </a:r>
            <a:endParaRPr dirty="0"/>
          </a:p>
        </p:txBody>
      </p:sp>
      <p:sp>
        <p:nvSpPr>
          <p:cNvPr id="897" name="Google Shape;897;p58"/>
          <p:cNvSpPr txBox="1">
            <a:spLocks noGrp="1"/>
          </p:cNvSpPr>
          <p:nvPr>
            <p:ph type="body" idx="1"/>
          </p:nvPr>
        </p:nvSpPr>
        <p:spPr>
          <a:xfrm>
            <a:off x="956431" y="892632"/>
            <a:ext cx="7440570" cy="3077705"/>
          </a:xfrm>
          <a:prstGeom prst="rect">
            <a:avLst/>
          </a:prstGeom>
        </p:spPr>
        <p:txBody>
          <a:bodyPr spcFirstLastPara="1" wrap="square" lIns="91425" tIns="91425" rIns="91425" bIns="91425" anchor="ctr" anchorCtr="0">
            <a:noAutofit/>
          </a:bodyPr>
          <a:lstStyle/>
          <a:p>
            <a:pPr marL="0" lvl="0" indent="0">
              <a:buNone/>
            </a:pPr>
            <a:r>
              <a:rPr lang="pl-PL" b="1" dirty="0" err="1">
                <a:solidFill>
                  <a:schemeClr val="dk1"/>
                </a:solidFill>
                <a:latin typeface="+mn-lt"/>
                <a:ea typeface="Montserrat Black"/>
                <a:cs typeface="Montserrat Black"/>
                <a:sym typeface="Montserrat Black"/>
              </a:rPr>
              <a:t>References</a:t>
            </a:r>
            <a:r>
              <a:rPr lang="pl-PL" b="1" dirty="0">
                <a:solidFill>
                  <a:schemeClr val="dk1"/>
                </a:solidFill>
                <a:latin typeface="+mn-lt"/>
                <a:ea typeface="Montserrat Black"/>
                <a:cs typeface="Montserrat Black"/>
                <a:sym typeface="Montserrat Black"/>
              </a:rPr>
              <a:t>:</a:t>
            </a:r>
            <a:endParaRPr lang="pl-PL" b="1" dirty="0">
              <a:solidFill>
                <a:srgbClr val="99AF98"/>
              </a:solidFill>
              <a:latin typeface="+mn-lt"/>
              <a:hlinkClick r:id="rId3">
                <a:extLst>
                  <a:ext uri="{A12FA001-AC4F-418D-AE19-62706E023703}">
                    <ahyp:hlinkClr xmlns:ahyp="http://schemas.microsoft.com/office/drawing/2018/hyperlinkcolor" val="tx"/>
                  </a:ext>
                </a:extLst>
              </a:hlinkClick>
            </a:endParaRPr>
          </a:p>
          <a:p>
            <a:pPr marL="0" lvl="0" indent="0" algn="l">
              <a:buNone/>
            </a:pPr>
            <a:r>
              <a:rPr lang="pl-PL" sz="1100" dirty="0">
                <a:solidFill>
                  <a:schemeClr val="tx1"/>
                </a:solidFill>
                <a:latin typeface="+mn-lt"/>
                <a:hlinkClick r:id="rId3">
                  <a:extLst>
                    <a:ext uri="{A12FA001-AC4F-418D-AE19-62706E023703}">
                      <ahyp:hlinkClr xmlns:ahyp="http://schemas.microsoft.com/office/drawing/2018/hyperlinkcolor" val="tx"/>
                    </a:ext>
                  </a:extLst>
                </a:hlinkClick>
              </a:rPr>
              <a:t>Ekologiczna Spalarnia Odpadów w Krakowie. </a:t>
            </a:r>
            <a:r>
              <a:rPr lang="pl-PL" sz="1100" i="1" dirty="0">
                <a:solidFill>
                  <a:schemeClr val="tx1"/>
                </a:solidFill>
                <a:latin typeface="+mn-lt"/>
                <a:hlinkClick r:id="rId3">
                  <a:extLst>
                    <a:ext uri="{A12FA001-AC4F-418D-AE19-62706E023703}">
                      <ahyp:hlinkClr xmlns:ahyp="http://schemas.microsoft.com/office/drawing/2018/hyperlinkcolor" val="tx"/>
                    </a:ext>
                  </a:extLst>
                </a:hlinkClick>
              </a:rPr>
              <a:t>Krakowski Holding </a:t>
            </a:r>
            <a:r>
              <a:rPr lang="pl-PL" sz="1100" i="1" dirty="0" err="1">
                <a:solidFill>
                  <a:schemeClr val="tx1"/>
                </a:solidFill>
                <a:latin typeface="+mn-lt"/>
                <a:hlinkClick r:id="rId3">
                  <a:extLst>
                    <a:ext uri="{A12FA001-AC4F-418D-AE19-62706E023703}">
                      <ahyp:hlinkClr xmlns:ahyp="http://schemas.microsoft.com/office/drawing/2018/hyperlinkcolor" val="tx"/>
                    </a:ext>
                  </a:extLst>
                </a:hlinkClick>
              </a:rPr>
              <a:t>Kommunalny</a:t>
            </a:r>
            <a:r>
              <a:rPr lang="pl-PL" sz="1100" i="1" dirty="0">
                <a:solidFill>
                  <a:schemeClr val="tx1"/>
                </a:solidFill>
                <a:latin typeface="+mn-lt"/>
                <a:hlinkClick r:id="rId3">
                  <a:extLst>
                    <a:ext uri="{A12FA001-AC4F-418D-AE19-62706E023703}">
                      <ahyp:hlinkClr xmlns:ahyp="http://schemas.microsoft.com/office/drawing/2018/hyperlinkcolor" val="tx"/>
                    </a:ext>
                  </a:extLst>
                </a:hlinkClick>
              </a:rPr>
              <a:t> S.A. W Krakowie. </a:t>
            </a:r>
            <a:r>
              <a:rPr lang="pl-PL" sz="1100" dirty="0">
                <a:solidFill>
                  <a:schemeClr val="tx1"/>
                </a:solidFill>
                <a:latin typeface="+mn-lt"/>
                <a:hlinkClick r:id="rId3">
                  <a:extLst>
                    <a:ext uri="{A12FA001-AC4F-418D-AE19-62706E023703}">
                      <ahyp:hlinkClr xmlns:ahyp="http://schemas.microsoft.com/office/drawing/2018/hyperlinkcolor" val="tx"/>
                    </a:ext>
                  </a:extLst>
                </a:hlinkClick>
              </a:rPr>
              <a:t>Krakow. </a:t>
            </a:r>
            <a:r>
              <a:rPr lang="pl-PL" sz="1100" dirty="0">
                <a:solidFill>
                  <a:schemeClr val="tx1"/>
                </a:solidFill>
                <a:hlinkClick r:id="rId4">
                  <a:extLst>
                    <a:ext uri="{A12FA001-AC4F-418D-AE19-62706E023703}">
                      <ahyp:hlinkClr xmlns:ahyp="http://schemas.microsoft.com/office/drawing/2018/hyperlinkcolor" val="tx"/>
                    </a:ext>
                  </a:extLst>
                </a:hlinkClick>
              </a:rPr>
              <a:t>(</a:t>
            </a:r>
            <a:r>
              <a:rPr lang="pl-PL" sz="1100" dirty="0" err="1">
                <a:solidFill>
                  <a:schemeClr val="tx1"/>
                </a:solidFill>
                <a:hlinkClick r:id="rId4">
                  <a:extLst>
                    <a:ext uri="{A12FA001-AC4F-418D-AE19-62706E023703}">
                      <ahyp:hlinkClr xmlns:ahyp="http://schemas.microsoft.com/office/drawing/2018/hyperlinkcolor" val="tx"/>
                    </a:ext>
                  </a:extLst>
                </a:hlinkClick>
              </a:rPr>
              <a:t>visited</a:t>
            </a:r>
            <a:r>
              <a:rPr lang="pl-PL" sz="1100" dirty="0">
                <a:solidFill>
                  <a:schemeClr val="tx1"/>
                </a:solidFill>
                <a:hlinkClick r:id="rId4">
                  <a:extLst>
                    <a:ext uri="{A12FA001-AC4F-418D-AE19-62706E023703}">
                      <ahyp:hlinkClr xmlns:ahyp="http://schemas.microsoft.com/office/drawing/2018/hyperlinkcolor" val="tx"/>
                    </a:ext>
                  </a:extLst>
                </a:hlinkClick>
              </a:rPr>
              <a:t> 01.12.2020) </a:t>
            </a:r>
            <a:r>
              <a:rPr lang="pl-PL" sz="1100" dirty="0">
                <a:solidFill>
                  <a:schemeClr val="tx1"/>
                </a:solidFill>
                <a:latin typeface="+mn-lt"/>
                <a:hlinkClick r:id="rId3">
                  <a:extLst>
                    <a:ext uri="{A12FA001-AC4F-418D-AE19-62706E023703}">
                      <ahyp:hlinkClr xmlns:ahyp="http://schemas.microsoft.com/office/drawing/2018/hyperlinkcolor" val="tx"/>
                    </a:ext>
                  </a:extLst>
                </a:hlinkClick>
              </a:rPr>
              <a:t>http://old.ekospalarnia.krakow.pl</a:t>
            </a:r>
            <a:endParaRPr lang="pl-PL" sz="1100" dirty="0">
              <a:solidFill>
                <a:schemeClr val="tx1"/>
              </a:solidFill>
              <a:latin typeface="+mn-lt"/>
            </a:endParaRPr>
          </a:p>
          <a:p>
            <a:pPr marL="0" lvl="0" indent="0" algn="l">
              <a:buNone/>
            </a:pPr>
            <a:r>
              <a:rPr lang="pl-PL" sz="1100" dirty="0" err="1">
                <a:solidFill>
                  <a:schemeClr val="tx1"/>
                </a:solidFill>
                <a:latin typeface="+mn-lt"/>
                <a:hlinkClick r:id="rId4">
                  <a:extLst>
                    <a:ext uri="{A12FA001-AC4F-418D-AE19-62706E023703}">
                      <ahyp:hlinkClr xmlns:ahyp="http://schemas.microsoft.com/office/drawing/2018/hyperlinkcolor" val="tx"/>
                    </a:ext>
                  </a:extLst>
                </a:hlinkClick>
              </a:rPr>
              <a:t>Ekospalarnia</a:t>
            </a:r>
            <a:r>
              <a:rPr lang="pl-PL" sz="1100" dirty="0">
                <a:solidFill>
                  <a:schemeClr val="tx1"/>
                </a:solidFill>
                <a:latin typeface="+mn-lt"/>
                <a:hlinkClick r:id="rId4">
                  <a:extLst>
                    <a:ext uri="{A12FA001-AC4F-418D-AE19-62706E023703}">
                      <ahyp:hlinkClr xmlns:ahyp="http://schemas.microsoft.com/office/drawing/2018/hyperlinkcolor" val="tx"/>
                    </a:ext>
                  </a:extLst>
                </a:hlinkClick>
              </a:rPr>
              <a:t> Kraków.  </a:t>
            </a:r>
            <a:r>
              <a:rPr lang="pl-PL" sz="1100" i="1" dirty="0">
                <a:solidFill>
                  <a:schemeClr val="tx1"/>
                </a:solidFill>
                <a:latin typeface="+mn-lt"/>
                <a:hlinkClick r:id="rId4">
                  <a:extLst>
                    <a:ext uri="{A12FA001-AC4F-418D-AE19-62706E023703}">
                      <ahyp:hlinkClr xmlns:ahyp="http://schemas.microsoft.com/office/drawing/2018/hyperlinkcolor" val="tx"/>
                    </a:ext>
                  </a:extLst>
                </a:hlinkClick>
              </a:rPr>
              <a:t>Krakow Holding Komunalny Spółka Akcyjna w Krakowie</a:t>
            </a:r>
            <a:r>
              <a:rPr lang="pl-PL" sz="1100" dirty="0">
                <a:solidFill>
                  <a:schemeClr val="tx1"/>
                </a:solidFill>
                <a:latin typeface="+mn-lt"/>
                <a:hlinkClick r:id="rId4">
                  <a:extLst>
                    <a:ext uri="{A12FA001-AC4F-418D-AE19-62706E023703}">
                      <ahyp:hlinkClr xmlns:ahyp="http://schemas.microsoft.com/office/drawing/2018/hyperlinkcolor" val="tx"/>
                    </a:ext>
                  </a:extLst>
                </a:hlinkClick>
              </a:rPr>
              <a:t>. Krakow.(</a:t>
            </a:r>
            <a:r>
              <a:rPr lang="pl-PL" sz="1100" dirty="0" err="1">
                <a:solidFill>
                  <a:schemeClr val="tx1"/>
                </a:solidFill>
                <a:latin typeface="+mn-lt"/>
                <a:hlinkClick r:id="rId4">
                  <a:extLst>
                    <a:ext uri="{A12FA001-AC4F-418D-AE19-62706E023703}">
                      <ahyp:hlinkClr xmlns:ahyp="http://schemas.microsoft.com/office/drawing/2018/hyperlinkcolor" val="tx"/>
                    </a:ext>
                  </a:extLst>
                </a:hlinkClick>
              </a:rPr>
              <a:t>visited</a:t>
            </a:r>
            <a:r>
              <a:rPr lang="pl-PL" sz="1100" dirty="0">
                <a:solidFill>
                  <a:schemeClr val="tx1"/>
                </a:solidFill>
                <a:latin typeface="+mn-lt"/>
                <a:hlinkClick r:id="rId4">
                  <a:extLst>
                    <a:ext uri="{A12FA001-AC4F-418D-AE19-62706E023703}">
                      <ahyp:hlinkClr xmlns:ahyp="http://schemas.microsoft.com/office/drawing/2018/hyperlinkcolor" val="tx"/>
                    </a:ext>
                  </a:extLst>
                </a:hlinkClick>
              </a:rPr>
              <a:t> 01.12.2020) </a:t>
            </a:r>
            <a:r>
              <a:rPr lang="pl-PL" sz="1100" dirty="0">
                <a:solidFill>
                  <a:schemeClr val="tx1"/>
                </a:solidFill>
                <a:latin typeface="+mn-lt"/>
              </a:rPr>
              <a:t> </a:t>
            </a:r>
            <a:r>
              <a:rPr lang="pl-PL" sz="1100" dirty="0">
                <a:solidFill>
                  <a:schemeClr val="tx1"/>
                </a:solidFill>
                <a:latin typeface="+mn-lt"/>
                <a:hlinkClick r:id="rId4"/>
              </a:rPr>
              <a:t>https://khk.krakow.pl/pl</a:t>
            </a:r>
            <a:r>
              <a:rPr lang="pl-PL" sz="1100" dirty="0">
                <a:solidFill>
                  <a:srgbClr val="99AF98"/>
                </a:solidFill>
                <a:latin typeface="+mn-lt"/>
                <a:hlinkClick r:id="rId4"/>
              </a:rPr>
              <a:t>/</a:t>
            </a:r>
            <a:r>
              <a:rPr lang="pl-PL" sz="1100" dirty="0">
                <a:solidFill>
                  <a:schemeClr val="tx1"/>
                </a:solidFill>
                <a:latin typeface="+mn-lt"/>
                <a:hlinkClick r:id="rId4"/>
              </a:rPr>
              <a:t>ekospalarnia</a:t>
            </a:r>
            <a:endParaRPr lang="pl-PL" sz="1100" dirty="0">
              <a:solidFill>
                <a:schemeClr val="tx1"/>
              </a:solidFill>
              <a:latin typeface="+mn-lt"/>
            </a:endParaRPr>
          </a:p>
          <a:p>
            <a:pPr marL="0" lvl="0" indent="0" algn="l">
              <a:buNone/>
            </a:pPr>
            <a:r>
              <a:rPr lang="pl-PL" sz="1100" dirty="0">
                <a:solidFill>
                  <a:schemeClr val="tx1"/>
                </a:solidFill>
                <a:latin typeface="+mn-lt"/>
              </a:rPr>
              <a:t>Jagoda Gołek-</a:t>
            </a:r>
            <a:r>
              <a:rPr lang="pl-PL" sz="1100" dirty="0" err="1">
                <a:solidFill>
                  <a:schemeClr val="tx1"/>
                </a:solidFill>
                <a:latin typeface="+mn-lt"/>
              </a:rPr>
              <a:t>Schild</a:t>
            </a:r>
            <a:r>
              <a:rPr lang="pl-PL" sz="1100" dirty="0">
                <a:solidFill>
                  <a:schemeClr val="tx1"/>
                </a:solidFill>
                <a:latin typeface="+mn-lt"/>
              </a:rPr>
              <a:t>. (2018) „Instalacje termicznego przetwarzania odpadów komunalnych w Polsce – źródło energii o znaczeniu środowiskowym”. </a:t>
            </a:r>
            <a:r>
              <a:rPr lang="pl-PL" sz="1100" i="1" dirty="0">
                <a:solidFill>
                  <a:schemeClr val="tx1"/>
                </a:solidFill>
                <a:latin typeface="+mn-lt"/>
              </a:rPr>
              <a:t>Zeszyty Naukowe.  </a:t>
            </a:r>
            <a:r>
              <a:rPr lang="pl-PL" sz="1100" dirty="0">
                <a:solidFill>
                  <a:schemeClr val="tx1"/>
                </a:solidFill>
                <a:latin typeface="+mn-lt"/>
              </a:rPr>
              <a:t>2018, nr 105, s. 147–156 DOI: 10.24425/124370. </a:t>
            </a:r>
          </a:p>
          <a:p>
            <a:pPr marL="0" lvl="0" indent="0">
              <a:buNone/>
            </a:pPr>
            <a:endParaRPr lang="es-ES" sz="1100" b="1" dirty="0">
              <a:solidFill>
                <a:schemeClr val="tx1"/>
              </a:solidFill>
            </a:endParaRPr>
          </a:p>
          <a:p>
            <a:pPr marL="0" lvl="0" indent="0">
              <a:buNone/>
            </a:pPr>
            <a:r>
              <a:rPr lang="pl-PL" sz="1100" b="1" dirty="0">
                <a:solidFill>
                  <a:schemeClr val="tx1"/>
                </a:solidFill>
              </a:rPr>
              <a:t>Useful Info</a:t>
            </a:r>
          </a:p>
          <a:p>
            <a:pPr marL="0" lvl="0" indent="0" algn="l">
              <a:buNone/>
            </a:pPr>
            <a:r>
              <a:rPr lang="pl-PL" sz="1100" dirty="0"/>
              <a:t>Dariusz Sala and Bogusław Bieda. (2019) „</a:t>
            </a:r>
            <a:r>
              <a:rPr lang="en-US" sz="1100" dirty="0"/>
              <a:t>The Thermal Waste Treatment Plant in Kraków, Poland: A Case Study</a:t>
            </a:r>
            <a:r>
              <a:rPr lang="pl-PL" sz="1100" dirty="0"/>
              <a:t>”. </a:t>
            </a:r>
            <a:r>
              <a:rPr lang="pl-PL" sz="1100" i="1" dirty="0" err="1"/>
              <a:t>InTech</a:t>
            </a:r>
            <a:r>
              <a:rPr lang="pl-PL" sz="1100" i="1" dirty="0"/>
              <a:t> Open. </a:t>
            </a:r>
          </a:p>
          <a:p>
            <a:pPr marL="0" lvl="0" indent="0" algn="l">
              <a:buNone/>
            </a:pPr>
            <a:r>
              <a:rPr lang="pl-PL" sz="1100" dirty="0"/>
              <a:t>https://www.intechopen.com/books/innovation-in-global-green-technologies-2020/the-thermal-waste-treatment-plant-in-krak-w-poland-a-case-study</a:t>
            </a:r>
            <a:endParaRPr lang="pl-PL" sz="1100" dirty="0">
              <a:solidFill>
                <a:schemeClr val="tx1"/>
              </a:solidFill>
              <a:latin typeface="+mn-lt"/>
              <a:ea typeface="Montserrat Black"/>
              <a:cs typeface="Montserrat Black"/>
              <a:sym typeface="Montserrat Black"/>
            </a:endParaRPr>
          </a:p>
        </p:txBody>
      </p:sp>
      <p:pic>
        <p:nvPicPr>
          <p:cNvPr id="7" name="Obraz 3" descr="Immagine che contiene disegnando, cibo, segnale, piatto&#10;&#10;Descrizione generata automaticamente">
            <a:extLst>
              <a:ext uri="{FF2B5EF4-FFF2-40B4-BE49-F238E27FC236}">
                <a16:creationId xmlns:a16="http://schemas.microsoft.com/office/drawing/2014/main" id="{5D5DDC3A-1580-7744-891C-D107B6E0D84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164487" y="138959"/>
            <a:ext cx="407513" cy="502285"/>
          </a:xfrm>
          <a:prstGeom prst="rect">
            <a:avLst/>
          </a:prstGeom>
        </p:spPr>
      </p:pic>
      <p:pic>
        <p:nvPicPr>
          <p:cNvPr id="8" name="Imagem 6" descr="EU flag-Erasmus+_FRASE">
            <a:extLst>
              <a:ext uri="{FF2B5EF4-FFF2-40B4-BE49-F238E27FC236}">
                <a16:creationId xmlns:a16="http://schemas.microsoft.com/office/drawing/2014/main" id="{5CF8CC8A-9E67-2646-9239-A8B60650D02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676715" y="192298"/>
            <a:ext cx="1379855" cy="395605"/>
          </a:xfrm>
          <a:prstGeom prst="rect">
            <a:avLst/>
          </a:prstGeom>
          <a:noFill/>
          <a:ln>
            <a:noFill/>
          </a:ln>
        </p:spPr>
      </p:pic>
      <p:sp>
        <p:nvSpPr>
          <p:cNvPr id="9" name="Rettangolo 1">
            <a:extLst>
              <a:ext uri="{FF2B5EF4-FFF2-40B4-BE49-F238E27FC236}">
                <a16:creationId xmlns:a16="http://schemas.microsoft.com/office/drawing/2014/main" id="{77486BD2-F082-47E7-BD28-4E90288B9B2C}"/>
              </a:ext>
            </a:extLst>
          </p:cNvPr>
          <p:cNvSpPr/>
          <p:nvPr/>
        </p:nvSpPr>
        <p:spPr>
          <a:xfrm>
            <a:off x="851715" y="3907598"/>
            <a:ext cx="7159034" cy="430887"/>
          </a:xfrm>
          <a:prstGeom prst="rect">
            <a:avLst/>
          </a:prstGeom>
        </p:spPr>
        <p:txBody>
          <a:bodyPr wrap="square">
            <a:spAutoFit/>
          </a:bodyPr>
          <a:lstStyle/>
          <a:p>
            <a:r>
              <a:rPr lang="en-GB" sz="1050" dirty="0">
                <a:solidFill>
                  <a:schemeClr val="dk2"/>
                </a:solidFill>
                <a:latin typeface="Questrial"/>
                <a:sym typeface="Questrial"/>
              </a:rPr>
              <a:t>The related content to this case study has been identified from the public information which is published by the owners of the content</a:t>
            </a:r>
            <a:r>
              <a:rPr lang="it-IT" sz="1050" dirty="0">
                <a:solidFill>
                  <a:schemeClr val="dk2"/>
                </a:solidFill>
                <a:latin typeface="Questrial"/>
                <a:sym typeface="Questrial"/>
              </a:rPr>
              <a:t>.</a:t>
            </a:r>
            <a:endParaRPr lang="en-US" sz="1050" dirty="0">
              <a:solidFill>
                <a:schemeClr val="dk2"/>
              </a:solidFill>
              <a:latin typeface="Questrial"/>
              <a:sym typeface="Questrial"/>
            </a:endParaRPr>
          </a:p>
        </p:txBody>
      </p:sp>
      <p:sp>
        <p:nvSpPr>
          <p:cNvPr id="10" name="Rettangolo 2">
            <a:extLst>
              <a:ext uri="{FF2B5EF4-FFF2-40B4-BE49-F238E27FC236}">
                <a16:creationId xmlns:a16="http://schemas.microsoft.com/office/drawing/2014/main" id="{F1E6C4D9-66D2-458B-893B-6E9648C7A95E}"/>
              </a:ext>
            </a:extLst>
          </p:cNvPr>
          <p:cNvSpPr/>
          <p:nvPr/>
        </p:nvSpPr>
        <p:spPr>
          <a:xfrm>
            <a:off x="851715" y="4275746"/>
            <a:ext cx="7440570" cy="738664"/>
          </a:xfrm>
          <a:prstGeom prst="rect">
            <a:avLst/>
          </a:prstGeom>
        </p:spPr>
        <p:txBody>
          <a:bodyPr wrap="square">
            <a:spAutoFit/>
          </a:bodyPr>
          <a:lstStyle/>
          <a:p>
            <a:r>
              <a:rPr lang="en-GB" sz="1050" dirty="0">
                <a:solidFill>
                  <a:schemeClr val="dk2"/>
                </a:solidFill>
                <a:latin typeface="Questrial"/>
              </a:rPr>
              <a:t>Disclaimer:</a:t>
            </a:r>
          </a:p>
          <a:p>
            <a:r>
              <a:rPr lang="en-GB" sz="1050" dirty="0">
                <a:solidFill>
                  <a:schemeClr val="dk2"/>
                </a:solidFill>
                <a:latin typeface="Questria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US" sz="105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11" name="Imagen 10" descr="Un dibujo de una persona&#10;&#10;Descripción generada automáticamente con confianza baja">
            <a:extLst>
              <a:ext uri="{FF2B5EF4-FFF2-40B4-BE49-F238E27FC236}">
                <a16:creationId xmlns:a16="http://schemas.microsoft.com/office/drawing/2014/main" id="{35804C27-AB62-47F7-8925-42529B6F0E8C}"/>
              </a:ext>
            </a:extLst>
          </p:cNvPr>
          <p:cNvPicPr>
            <a:picLocks noChangeAspect="1"/>
          </p:cNvPicPr>
          <p:nvPr/>
        </p:nvPicPr>
        <p:blipFill>
          <a:blip r:embed="rId3">
            <a:duotone>
              <a:prstClr val="black"/>
              <a:schemeClr val="accent2">
                <a:lumMod val="75000"/>
                <a:tint val="45000"/>
                <a:satMod val="400000"/>
              </a:schemeClr>
            </a:duotone>
          </a:blip>
          <a:stretch>
            <a:fillRect/>
          </a:stretch>
        </p:blipFill>
        <p:spPr>
          <a:xfrm>
            <a:off x="-241859" y="1552150"/>
            <a:ext cx="5015877" cy="2633335"/>
          </a:xfrm>
          <a:prstGeom prst="rect">
            <a:avLst/>
          </a:prstGeom>
        </p:spPr>
      </p:pic>
      <p:sp>
        <p:nvSpPr>
          <p:cNvPr id="362" name="Google Shape;362;p32"/>
          <p:cNvSpPr txBox="1">
            <a:spLocks noGrp="1"/>
          </p:cNvSpPr>
          <p:nvPr>
            <p:ph type="ctrTitle"/>
          </p:nvPr>
        </p:nvSpPr>
        <p:spPr>
          <a:xfrm>
            <a:off x="5007923" y="958015"/>
            <a:ext cx="3173371" cy="151277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 sz="4400" dirty="0"/>
              <a:t>LUFA FARMS</a:t>
            </a:r>
            <a:endParaRPr sz="4400" dirty="0"/>
          </a:p>
        </p:txBody>
      </p:sp>
      <p:sp>
        <p:nvSpPr>
          <p:cNvPr id="363" name="Google Shape;363;p32"/>
          <p:cNvSpPr txBox="1">
            <a:spLocks noGrp="1"/>
          </p:cNvSpPr>
          <p:nvPr>
            <p:ph type="subTitle" idx="1"/>
          </p:nvPr>
        </p:nvSpPr>
        <p:spPr>
          <a:xfrm>
            <a:off x="4680525" y="2451085"/>
            <a:ext cx="3446015" cy="417732"/>
          </a:xfrm>
          <a:prstGeom prst="rect">
            <a:avLst/>
          </a:prstGeom>
        </p:spPr>
        <p:txBody>
          <a:bodyPr spcFirstLastPara="1" wrap="square" lIns="91425" tIns="91425" rIns="91425" bIns="91425" anchor="t" anchorCtr="0">
            <a:noAutofit/>
          </a:bodyPr>
          <a:lstStyle/>
          <a:p>
            <a:r>
              <a:rPr lang="en-US" sz="1400" dirty="0"/>
              <a:t>Food and Biomass (Agriculture, Forest, Food and Energy)</a:t>
            </a:r>
          </a:p>
          <a:p>
            <a:r>
              <a:rPr lang="en-US" sz="1400" dirty="0"/>
              <a:t>Identified case study from the research at International level (Canada)</a:t>
            </a:r>
            <a:endParaRPr sz="1400" dirty="0"/>
          </a:p>
        </p:txBody>
      </p:sp>
      <p:pic>
        <p:nvPicPr>
          <p:cNvPr id="3" name="Imagen 2" descr="Icono  Descripción generada automáticamente">
            <a:extLst>
              <a:ext uri="{FF2B5EF4-FFF2-40B4-BE49-F238E27FC236}">
                <a16:creationId xmlns:a16="http://schemas.microsoft.com/office/drawing/2014/main" id="{5D33AF87-022F-4D31-AF15-5F5DFD13D748}"/>
              </a:ext>
            </a:extLst>
          </p:cNvPr>
          <p:cNvPicPr>
            <a:picLocks noChangeAspect="1"/>
          </p:cNvPicPr>
          <p:nvPr/>
        </p:nvPicPr>
        <p:blipFill>
          <a:blip r:embed="rId4"/>
          <a:stretch>
            <a:fillRect/>
          </a:stretch>
        </p:blipFill>
        <p:spPr>
          <a:xfrm>
            <a:off x="6160655" y="295982"/>
            <a:ext cx="1670293" cy="423124"/>
          </a:xfrm>
          <a:prstGeom prst="rect">
            <a:avLst/>
          </a:prstGeom>
        </p:spPr>
      </p:pic>
      <p:pic>
        <p:nvPicPr>
          <p:cNvPr id="7" name="Imagen 6" descr="Logotipo  Descripción generada automáticamente">
            <a:extLst>
              <a:ext uri="{FF2B5EF4-FFF2-40B4-BE49-F238E27FC236}">
                <a16:creationId xmlns:a16="http://schemas.microsoft.com/office/drawing/2014/main" id="{00D48549-AD71-4C7E-8BCC-222AC30AE6F0}"/>
              </a:ext>
            </a:extLst>
          </p:cNvPr>
          <p:cNvPicPr>
            <a:picLocks noChangeAspect="1"/>
          </p:cNvPicPr>
          <p:nvPr/>
        </p:nvPicPr>
        <p:blipFill>
          <a:blip r:embed="rId5"/>
          <a:stretch>
            <a:fillRect/>
          </a:stretch>
        </p:blipFill>
        <p:spPr>
          <a:xfrm>
            <a:off x="1019685" y="179043"/>
            <a:ext cx="495304" cy="584191"/>
          </a:xfrm>
          <a:prstGeom prst="rect">
            <a:avLst/>
          </a:prstGeom>
        </p:spPr>
      </p:pic>
      <p:pic>
        <p:nvPicPr>
          <p:cNvPr id="8" name="Imagen 7" descr="Imagen que contiene firmar, naranja, azul, gente  Descripción generada automáticamente">
            <a:extLst>
              <a:ext uri="{FF2B5EF4-FFF2-40B4-BE49-F238E27FC236}">
                <a16:creationId xmlns:a16="http://schemas.microsoft.com/office/drawing/2014/main" id="{BE38EB02-94B6-4554-9934-790D7270B179}"/>
              </a:ext>
            </a:extLst>
          </p:cNvPr>
          <p:cNvPicPr>
            <a:picLocks noChangeAspect="1"/>
          </p:cNvPicPr>
          <p:nvPr/>
        </p:nvPicPr>
        <p:blipFill>
          <a:blip r:embed="rId6"/>
          <a:stretch>
            <a:fillRect/>
          </a:stretch>
        </p:blipFill>
        <p:spPr>
          <a:xfrm>
            <a:off x="1588647" y="281369"/>
            <a:ext cx="1646808" cy="379538"/>
          </a:xfrm>
          <a:prstGeom prst="rect">
            <a:avLst/>
          </a:prstGeom>
        </p:spPr>
      </p:pic>
      <p:pic>
        <p:nvPicPr>
          <p:cNvPr id="10" name="Gráfico 9" descr="Marca1 con relleno sólido">
            <a:extLst>
              <a:ext uri="{FF2B5EF4-FFF2-40B4-BE49-F238E27FC236}">
                <a16:creationId xmlns:a16="http://schemas.microsoft.com/office/drawing/2014/main" id="{A9334506-9326-4E52-86BB-8473454911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25985" y="2081790"/>
            <a:ext cx="389004" cy="38900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394"/>
        <p:cNvGrpSpPr/>
        <p:nvPr/>
      </p:nvGrpSpPr>
      <p:grpSpPr>
        <a:xfrm>
          <a:off x="0" y="0"/>
          <a:ext cx="0" cy="0"/>
          <a:chOff x="0" y="0"/>
          <a:chExt cx="0" cy="0"/>
        </a:xfrm>
      </p:grpSpPr>
      <p:sp>
        <p:nvSpPr>
          <p:cNvPr id="395" name="Google Shape;395;p35"/>
          <p:cNvSpPr txBox="1">
            <a:spLocks noGrp="1"/>
          </p:cNvSpPr>
          <p:nvPr>
            <p:ph type="title"/>
          </p:nvPr>
        </p:nvSpPr>
        <p:spPr>
          <a:xfrm>
            <a:off x="2257425" y="819149"/>
            <a:ext cx="4264150" cy="532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Value proposition</a:t>
            </a:r>
            <a:endParaRPr dirty="0"/>
          </a:p>
        </p:txBody>
      </p:sp>
      <p:sp>
        <p:nvSpPr>
          <p:cNvPr id="396" name="Google Shape;396;p35"/>
          <p:cNvSpPr txBox="1">
            <a:spLocks noGrp="1"/>
          </p:cNvSpPr>
          <p:nvPr>
            <p:ph type="subTitle" idx="1"/>
          </p:nvPr>
        </p:nvSpPr>
        <p:spPr>
          <a:xfrm>
            <a:off x="2490087" y="1866900"/>
            <a:ext cx="3798825" cy="1409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Clr>
                <a:schemeClr val="dk1"/>
              </a:buClr>
              <a:buSzPts val="1100"/>
              <a:buFont typeface="Arial"/>
              <a:buNone/>
            </a:pPr>
            <a:r>
              <a:rPr lang="en" dirty="0"/>
              <a:t>Atelier’s value is economic and environmental: its “passive house” uses 75% less energy than a normally heated house. By recycling energy, it reduces C02 emissions and the use of fossil fuels, as well as protects the environment.</a:t>
            </a:r>
            <a:endParaRPr dirty="0">
              <a:solidFill>
                <a:schemeClr val="tx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42"/>
          <p:cNvSpPr/>
          <p:nvPr/>
        </p:nvSpPr>
        <p:spPr>
          <a:xfrm>
            <a:off x="3088925" y="1630325"/>
            <a:ext cx="2924674" cy="2811175"/>
          </a:xfrm>
          <a:custGeom>
            <a:avLst/>
            <a:gdLst/>
            <a:ahLst/>
            <a:cxnLst/>
            <a:rect l="l" t="t" r="r" b="b"/>
            <a:pathLst>
              <a:path w="2963" h="2848" extrusionOk="0">
                <a:moveTo>
                  <a:pt x="1537" y="751"/>
                </a:moveTo>
                <a:cubicBezTo>
                  <a:pt x="1908" y="751"/>
                  <a:pt x="2209" y="1052"/>
                  <a:pt x="2212" y="1423"/>
                </a:cubicBezTo>
                <a:cubicBezTo>
                  <a:pt x="2212" y="1829"/>
                  <a:pt x="1879" y="2098"/>
                  <a:pt x="1533" y="2098"/>
                </a:cubicBezTo>
                <a:cubicBezTo>
                  <a:pt x="1367" y="2098"/>
                  <a:pt x="1199" y="2037"/>
                  <a:pt x="1063" y="1900"/>
                </a:cubicBezTo>
                <a:cubicBezTo>
                  <a:pt x="639" y="1476"/>
                  <a:pt x="940" y="751"/>
                  <a:pt x="1537" y="751"/>
                </a:cubicBezTo>
                <a:close/>
                <a:moveTo>
                  <a:pt x="1537" y="0"/>
                </a:moveTo>
                <a:cubicBezTo>
                  <a:pt x="1167" y="0"/>
                  <a:pt x="804" y="144"/>
                  <a:pt x="530" y="416"/>
                </a:cubicBezTo>
                <a:cubicBezTo>
                  <a:pt x="124" y="825"/>
                  <a:pt x="0" y="1437"/>
                  <a:pt x="221" y="1970"/>
                </a:cubicBezTo>
                <a:cubicBezTo>
                  <a:pt x="442" y="2500"/>
                  <a:pt x="960" y="2848"/>
                  <a:pt x="1537" y="2848"/>
                </a:cubicBezTo>
                <a:cubicBezTo>
                  <a:pt x="2324" y="2848"/>
                  <a:pt x="2963" y="2212"/>
                  <a:pt x="2963" y="1423"/>
                </a:cubicBezTo>
                <a:cubicBezTo>
                  <a:pt x="2963" y="848"/>
                  <a:pt x="2615" y="327"/>
                  <a:pt x="2082" y="109"/>
                </a:cubicBezTo>
                <a:cubicBezTo>
                  <a:pt x="1906" y="36"/>
                  <a:pt x="1721" y="0"/>
                  <a:pt x="1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Brief overview of the Case Study</a:t>
            </a:r>
            <a:endParaRPr dirty="0"/>
          </a:p>
        </p:txBody>
      </p:sp>
      <p:sp>
        <p:nvSpPr>
          <p:cNvPr id="529" name="Google Shape;529;p42"/>
          <p:cNvSpPr/>
          <p:nvPr/>
        </p:nvSpPr>
        <p:spPr>
          <a:xfrm>
            <a:off x="541448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2"/>
          <p:cNvSpPr/>
          <p:nvPr/>
        </p:nvSpPr>
        <p:spPr>
          <a:xfrm>
            <a:off x="292913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2"/>
          <p:cNvSpPr/>
          <p:nvPr/>
        </p:nvSpPr>
        <p:spPr>
          <a:xfrm>
            <a:off x="5414484" y="32346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2"/>
          <p:cNvSpPr/>
          <p:nvPr/>
        </p:nvSpPr>
        <p:spPr>
          <a:xfrm>
            <a:off x="2929134" y="32346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2"/>
          <p:cNvSpPr/>
          <p:nvPr/>
        </p:nvSpPr>
        <p:spPr>
          <a:xfrm>
            <a:off x="4433018" y="2897087"/>
            <a:ext cx="277977" cy="277673"/>
          </a:xfrm>
          <a:custGeom>
            <a:avLst/>
            <a:gdLst/>
            <a:ahLst/>
            <a:cxnLst/>
            <a:rect l="l" t="t" r="r" b="b"/>
            <a:pathLst>
              <a:path w="914" h="913" extrusionOk="0">
                <a:moveTo>
                  <a:pt x="457" y="0"/>
                </a:moveTo>
                <a:cubicBezTo>
                  <a:pt x="204" y="0"/>
                  <a:pt x="1" y="206"/>
                  <a:pt x="1" y="457"/>
                </a:cubicBezTo>
                <a:cubicBezTo>
                  <a:pt x="1" y="710"/>
                  <a:pt x="204" y="913"/>
                  <a:pt x="457" y="913"/>
                </a:cubicBezTo>
                <a:cubicBezTo>
                  <a:pt x="708" y="913"/>
                  <a:pt x="914" y="710"/>
                  <a:pt x="914" y="457"/>
                </a:cubicBezTo>
                <a:cubicBezTo>
                  <a:pt x="914" y="206"/>
                  <a:pt x="708"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2"/>
          <p:cNvSpPr txBox="1"/>
          <p:nvPr/>
        </p:nvSpPr>
        <p:spPr>
          <a:xfrm>
            <a:off x="464769" y="1443706"/>
            <a:ext cx="2384470" cy="129586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rgbClr val="474747"/>
                </a:solidFill>
                <a:latin typeface="Questrial"/>
                <a:ea typeface="Questrial"/>
                <a:cs typeface="Questrial"/>
                <a:sym typeface="Questrial"/>
              </a:rPr>
              <a:t>Rural land is becoming more degraded and constantly pushed back as cities expand. Food value chains need to become more sustainable</a:t>
            </a:r>
            <a:endParaRPr lang="es-ES" dirty="0">
              <a:solidFill>
                <a:srgbClr val="474747"/>
              </a:solidFill>
              <a:latin typeface="Questrial"/>
              <a:ea typeface="Questrial"/>
              <a:cs typeface="Questrial"/>
              <a:sym typeface="Questrial"/>
            </a:endParaRPr>
          </a:p>
        </p:txBody>
      </p:sp>
      <p:sp>
        <p:nvSpPr>
          <p:cNvPr id="536" name="Google Shape;536;p42"/>
          <p:cNvSpPr txBox="1"/>
          <p:nvPr/>
        </p:nvSpPr>
        <p:spPr>
          <a:xfrm>
            <a:off x="543187" y="3571556"/>
            <a:ext cx="2455918" cy="131285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rgbClr val="474747"/>
                </a:solidFill>
                <a:latin typeface="Questrial"/>
                <a:ea typeface="Questrial"/>
                <a:cs typeface="Questrial"/>
                <a:sym typeface="Questrial"/>
              </a:rPr>
              <a:t>While many urban farmers struggle to make a living, </a:t>
            </a:r>
            <a:r>
              <a:rPr lang="en-US" dirty="0" err="1">
                <a:solidFill>
                  <a:srgbClr val="474747"/>
                </a:solidFill>
                <a:latin typeface="Questrial"/>
                <a:ea typeface="Questrial"/>
                <a:cs typeface="Questrial"/>
                <a:sym typeface="Questrial"/>
              </a:rPr>
              <a:t>Lufa</a:t>
            </a:r>
            <a:r>
              <a:rPr lang="en-US" dirty="0">
                <a:solidFill>
                  <a:srgbClr val="474747"/>
                </a:solidFill>
                <a:latin typeface="Questrial"/>
                <a:ea typeface="Questrial"/>
                <a:cs typeface="Questrial"/>
                <a:sym typeface="Questrial"/>
              </a:rPr>
              <a:t> Farms has proven as a profitable solution for local production</a:t>
            </a:r>
            <a:endParaRPr lang="es-ES" dirty="0">
              <a:solidFill>
                <a:srgbClr val="474747"/>
              </a:solidFill>
              <a:latin typeface="Questrial"/>
              <a:ea typeface="Questrial"/>
              <a:cs typeface="Questrial"/>
              <a:sym typeface="Questrial"/>
            </a:endParaRPr>
          </a:p>
        </p:txBody>
      </p:sp>
      <p:sp>
        <p:nvSpPr>
          <p:cNvPr id="537" name="Google Shape;537;p42"/>
          <p:cNvSpPr txBox="1"/>
          <p:nvPr/>
        </p:nvSpPr>
        <p:spPr>
          <a:xfrm>
            <a:off x="1056349" y="1140272"/>
            <a:ext cx="2032500" cy="42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Montserrat Black"/>
                <a:ea typeface="Montserrat Black"/>
                <a:cs typeface="Montserrat Black"/>
                <a:sym typeface="Montserrat Black"/>
              </a:rPr>
              <a:t>Challenge</a:t>
            </a:r>
            <a:endParaRPr sz="1600" dirty="0">
              <a:solidFill>
                <a:srgbClr val="000000"/>
              </a:solidFill>
              <a:latin typeface="Montserrat Black"/>
              <a:ea typeface="Montserrat Black"/>
              <a:cs typeface="Montserrat Black"/>
              <a:sym typeface="Montserrat Black"/>
            </a:endParaRPr>
          </a:p>
        </p:txBody>
      </p:sp>
      <p:sp>
        <p:nvSpPr>
          <p:cNvPr id="538" name="Google Shape;538;p42"/>
          <p:cNvSpPr txBox="1"/>
          <p:nvPr/>
        </p:nvSpPr>
        <p:spPr>
          <a:xfrm>
            <a:off x="500657" y="3006343"/>
            <a:ext cx="2399432" cy="4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rgbClr val="000000"/>
                </a:solidFill>
                <a:latin typeface="Montserrat Black"/>
                <a:ea typeface="Montserrat Black"/>
                <a:cs typeface="Montserrat Black"/>
                <a:sym typeface="Montserrat Black"/>
              </a:rPr>
              <a:t>Impact or economic information</a:t>
            </a:r>
            <a:endParaRPr sz="1600" dirty="0">
              <a:solidFill>
                <a:srgbClr val="000000"/>
              </a:solidFill>
              <a:latin typeface="Montserrat Black"/>
              <a:ea typeface="Montserrat Black"/>
              <a:cs typeface="Montserrat Black"/>
              <a:sym typeface="Montserrat Black"/>
            </a:endParaRPr>
          </a:p>
        </p:txBody>
      </p:sp>
      <p:sp>
        <p:nvSpPr>
          <p:cNvPr id="539" name="Google Shape;539;p42"/>
          <p:cNvSpPr txBox="1"/>
          <p:nvPr/>
        </p:nvSpPr>
        <p:spPr>
          <a:xfrm>
            <a:off x="6198251" y="1727851"/>
            <a:ext cx="2445092" cy="161398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rgbClr val="474747"/>
                </a:solidFill>
                <a:latin typeface="Questrial"/>
                <a:ea typeface="Questrial"/>
                <a:cs typeface="Questrial"/>
                <a:sym typeface="Questrial"/>
              </a:rPr>
              <a:t>It combines innovative rooftop hydroponic farming with an online market that includes like-minded local producers</a:t>
            </a:r>
          </a:p>
        </p:txBody>
      </p:sp>
      <p:sp>
        <p:nvSpPr>
          <p:cNvPr id="540" name="Google Shape;540;p42"/>
          <p:cNvSpPr txBox="1"/>
          <p:nvPr/>
        </p:nvSpPr>
        <p:spPr>
          <a:xfrm>
            <a:off x="6404547" y="1221196"/>
            <a:ext cx="2032500" cy="4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latin typeface="Montserrat Black"/>
                <a:ea typeface="Montserrat Black"/>
                <a:cs typeface="Montserrat Black"/>
                <a:sym typeface="Montserrat Black"/>
              </a:rPr>
              <a:t>Value proposition</a:t>
            </a:r>
            <a:endParaRPr sz="1600" dirty="0">
              <a:solidFill>
                <a:srgbClr val="000000"/>
              </a:solidFill>
              <a:latin typeface="Montserrat Black"/>
              <a:ea typeface="Montserrat Black"/>
              <a:cs typeface="Montserrat Black"/>
              <a:sym typeface="Montserrat Black"/>
            </a:endParaRPr>
          </a:p>
        </p:txBody>
      </p:sp>
      <p:sp>
        <p:nvSpPr>
          <p:cNvPr id="541" name="Google Shape;541;p42"/>
          <p:cNvSpPr txBox="1"/>
          <p:nvPr/>
        </p:nvSpPr>
        <p:spPr>
          <a:xfrm>
            <a:off x="6062519" y="3127134"/>
            <a:ext cx="2032500" cy="420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600" dirty="0">
                <a:latin typeface="Montserrat Black"/>
                <a:ea typeface="Montserrat Black"/>
                <a:cs typeface="Montserrat Black"/>
                <a:sym typeface="Montserrat Black"/>
              </a:rPr>
              <a:t>Description</a:t>
            </a:r>
            <a:endParaRPr sz="1600" dirty="0">
              <a:solidFill>
                <a:srgbClr val="000000"/>
              </a:solidFill>
              <a:latin typeface="Montserrat Black"/>
              <a:ea typeface="Montserrat Black"/>
              <a:cs typeface="Montserrat Black"/>
              <a:sym typeface="Montserrat Black"/>
            </a:endParaRPr>
          </a:p>
        </p:txBody>
      </p:sp>
      <p:sp>
        <p:nvSpPr>
          <p:cNvPr id="542" name="Google Shape;542;p42"/>
          <p:cNvSpPr txBox="1"/>
          <p:nvPr/>
        </p:nvSpPr>
        <p:spPr>
          <a:xfrm>
            <a:off x="6197222" y="3414506"/>
            <a:ext cx="2511981" cy="146990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S" dirty="0" err="1">
                <a:solidFill>
                  <a:srgbClr val="474747"/>
                </a:solidFill>
                <a:latin typeface="Questrial"/>
                <a:ea typeface="Questrial"/>
                <a:cs typeface="Questrial"/>
                <a:sym typeface="Questrial"/>
              </a:rPr>
              <a:t>They</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started</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by</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creating</a:t>
            </a:r>
            <a:r>
              <a:rPr lang="es-ES" dirty="0">
                <a:solidFill>
                  <a:srgbClr val="474747"/>
                </a:solidFill>
                <a:latin typeface="Questrial"/>
                <a:ea typeface="Questrial"/>
                <a:cs typeface="Questrial"/>
                <a:sym typeface="Questrial"/>
              </a:rPr>
              <a:t> a </a:t>
            </a:r>
            <a:r>
              <a:rPr lang="es-ES" dirty="0" err="1">
                <a:solidFill>
                  <a:srgbClr val="474747"/>
                </a:solidFill>
                <a:latin typeface="Questrial"/>
                <a:ea typeface="Questrial"/>
                <a:cs typeface="Questrial"/>
                <a:sym typeface="Questrial"/>
              </a:rPr>
              <a:t>business</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around</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rooftop</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farms</a:t>
            </a:r>
            <a:r>
              <a:rPr lang="es-ES" dirty="0">
                <a:solidFill>
                  <a:srgbClr val="474747"/>
                </a:solidFill>
                <a:latin typeface="Questrial"/>
                <a:ea typeface="Questrial"/>
                <a:cs typeface="Questrial"/>
                <a:sym typeface="Questrial"/>
              </a:rPr>
              <a:t> and </a:t>
            </a:r>
            <a:r>
              <a:rPr lang="es-ES" dirty="0" err="1">
                <a:solidFill>
                  <a:srgbClr val="474747"/>
                </a:solidFill>
                <a:latin typeface="Questrial"/>
                <a:ea typeface="Questrial"/>
                <a:cs typeface="Questrial"/>
                <a:sym typeface="Questrial"/>
              </a:rPr>
              <a:t>now</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their</a:t>
            </a:r>
            <a:r>
              <a:rPr lang="es-ES" dirty="0">
                <a:solidFill>
                  <a:srgbClr val="474747"/>
                </a:solidFill>
                <a:latin typeface="Questrial"/>
                <a:ea typeface="Questrial"/>
                <a:cs typeface="Questrial"/>
                <a:sym typeface="Questrial"/>
              </a:rPr>
              <a:t> Marketplace serves as a </a:t>
            </a:r>
            <a:r>
              <a:rPr lang="es-ES" dirty="0" err="1">
                <a:solidFill>
                  <a:srgbClr val="474747"/>
                </a:solidFill>
                <a:latin typeface="Questrial"/>
                <a:ea typeface="Questrial"/>
                <a:cs typeface="Questrial"/>
                <a:sym typeface="Questrial"/>
              </a:rPr>
              <a:t>source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of</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locally</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produced</a:t>
            </a:r>
            <a:r>
              <a:rPr lang="es-ES" dirty="0">
                <a:solidFill>
                  <a:srgbClr val="474747"/>
                </a:solidFill>
                <a:latin typeface="Questrial"/>
                <a:ea typeface="Questrial"/>
                <a:cs typeface="Questrial"/>
                <a:sym typeface="Questrial"/>
              </a:rPr>
              <a:t> vegetables in Montreal. </a:t>
            </a:r>
          </a:p>
        </p:txBody>
      </p:sp>
      <p:grpSp>
        <p:nvGrpSpPr>
          <p:cNvPr id="543" name="Google Shape;543;p42"/>
          <p:cNvGrpSpPr/>
          <p:nvPr/>
        </p:nvGrpSpPr>
        <p:grpSpPr>
          <a:xfrm>
            <a:off x="3088849" y="2207743"/>
            <a:ext cx="487394" cy="255828"/>
            <a:chOff x="2084325" y="363300"/>
            <a:chExt cx="484150" cy="254100"/>
          </a:xfrm>
        </p:grpSpPr>
        <p:sp>
          <p:nvSpPr>
            <p:cNvPr id="544" name="Google Shape;544;p42"/>
            <p:cNvSpPr/>
            <p:nvPr/>
          </p:nvSpPr>
          <p:spPr>
            <a:xfrm>
              <a:off x="2084325" y="363300"/>
              <a:ext cx="484150" cy="254100"/>
            </a:xfrm>
            <a:custGeom>
              <a:avLst/>
              <a:gdLst/>
              <a:ahLst/>
              <a:cxnLst/>
              <a:rect l="l" t="t" r="r" b="b"/>
              <a:pathLst>
                <a:path w="19366" h="10164" extrusionOk="0">
                  <a:moveTo>
                    <a:pt x="9686" y="1128"/>
                  </a:moveTo>
                  <a:cubicBezTo>
                    <a:pt x="10195" y="1128"/>
                    <a:pt x="10707" y="1226"/>
                    <a:pt x="11196" y="1428"/>
                  </a:cubicBezTo>
                  <a:cubicBezTo>
                    <a:pt x="12671" y="2042"/>
                    <a:pt x="13635" y="3482"/>
                    <a:pt x="13635" y="5081"/>
                  </a:cubicBezTo>
                  <a:cubicBezTo>
                    <a:pt x="13632" y="7264"/>
                    <a:pt x="11864" y="9031"/>
                    <a:pt x="9684" y="9034"/>
                  </a:cubicBezTo>
                  <a:cubicBezTo>
                    <a:pt x="8085" y="9034"/>
                    <a:pt x="6643" y="8071"/>
                    <a:pt x="6032" y="6592"/>
                  </a:cubicBezTo>
                  <a:cubicBezTo>
                    <a:pt x="5420" y="5117"/>
                    <a:pt x="5758" y="3415"/>
                    <a:pt x="6887" y="2286"/>
                  </a:cubicBezTo>
                  <a:cubicBezTo>
                    <a:pt x="7645" y="1530"/>
                    <a:pt x="8657" y="1128"/>
                    <a:pt x="9686" y="1128"/>
                  </a:cubicBezTo>
                  <a:close/>
                  <a:moveTo>
                    <a:pt x="9684" y="1"/>
                  </a:moveTo>
                  <a:cubicBezTo>
                    <a:pt x="4502" y="1"/>
                    <a:pt x="361" y="4512"/>
                    <a:pt x="190" y="4704"/>
                  </a:cubicBezTo>
                  <a:cubicBezTo>
                    <a:pt x="0" y="4918"/>
                    <a:pt x="0" y="5243"/>
                    <a:pt x="190" y="5457"/>
                  </a:cubicBezTo>
                  <a:cubicBezTo>
                    <a:pt x="361" y="5650"/>
                    <a:pt x="4502" y="10164"/>
                    <a:pt x="9684" y="10164"/>
                  </a:cubicBezTo>
                  <a:cubicBezTo>
                    <a:pt x="14867" y="10164"/>
                    <a:pt x="19004" y="5650"/>
                    <a:pt x="19176" y="5457"/>
                  </a:cubicBezTo>
                  <a:cubicBezTo>
                    <a:pt x="19365" y="5243"/>
                    <a:pt x="19365" y="4918"/>
                    <a:pt x="19176" y="4704"/>
                  </a:cubicBezTo>
                  <a:cubicBezTo>
                    <a:pt x="19004" y="4512"/>
                    <a:pt x="14867" y="1"/>
                    <a:pt x="9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5" name="Google Shape;545;p42"/>
            <p:cNvSpPr/>
            <p:nvPr/>
          </p:nvSpPr>
          <p:spPr>
            <a:xfrm>
              <a:off x="2250600" y="419775"/>
              <a:ext cx="145175" cy="141125"/>
            </a:xfrm>
            <a:custGeom>
              <a:avLst/>
              <a:gdLst/>
              <a:ahLst/>
              <a:cxnLst/>
              <a:rect l="l" t="t" r="r" b="b"/>
              <a:pathLst>
                <a:path w="5807" h="5645" extrusionOk="0">
                  <a:moveTo>
                    <a:pt x="3018" y="0"/>
                  </a:moveTo>
                  <a:cubicBezTo>
                    <a:pt x="1922" y="0"/>
                    <a:pt x="929" y="634"/>
                    <a:pt x="468" y="1626"/>
                  </a:cubicBezTo>
                  <a:cubicBezTo>
                    <a:pt x="1" y="2623"/>
                    <a:pt x="158" y="3797"/>
                    <a:pt x="862" y="4637"/>
                  </a:cubicBezTo>
                  <a:cubicBezTo>
                    <a:pt x="1407" y="5287"/>
                    <a:pt x="2203" y="5645"/>
                    <a:pt x="3025" y="5645"/>
                  </a:cubicBezTo>
                  <a:cubicBezTo>
                    <a:pt x="3270" y="5645"/>
                    <a:pt x="3518" y="5613"/>
                    <a:pt x="3762" y="5547"/>
                  </a:cubicBezTo>
                  <a:cubicBezTo>
                    <a:pt x="4825" y="5258"/>
                    <a:pt x="5620" y="4382"/>
                    <a:pt x="5807" y="3297"/>
                  </a:cubicBezTo>
                  <a:lnTo>
                    <a:pt x="5807" y="3297"/>
                  </a:lnTo>
                  <a:cubicBezTo>
                    <a:pt x="5625" y="3356"/>
                    <a:pt x="5446" y="3383"/>
                    <a:pt x="5272" y="3383"/>
                  </a:cubicBezTo>
                  <a:cubicBezTo>
                    <a:pt x="4356" y="3383"/>
                    <a:pt x="3596" y="2626"/>
                    <a:pt x="3596" y="1692"/>
                  </a:cubicBezTo>
                  <a:cubicBezTo>
                    <a:pt x="3596" y="1147"/>
                    <a:pt x="3861" y="633"/>
                    <a:pt x="4307" y="316"/>
                  </a:cubicBezTo>
                  <a:cubicBezTo>
                    <a:pt x="3913" y="112"/>
                    <a:pt x="3476" y="3"/>
                    <a:pt x="3033" y="0"/>
                  </a:cubicBezTo>
                  <a:cubicBezTo>
                    <a:pt x="3028" y="0"/>
                    <a:pt x="3023" y="0"/>
                    <a:pt x="3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46" name="Google Shape;546;p42"/>
          <p:cNvSpPr/>
          <p:nvPr/>
        </p:nvSpPr>
        <p:spPr>
          <a:xfrm>
            <a:off x="3099747" y="3412530"/>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547" name="Google Shape;547;p42"/>
          <p:cNvGrpSpPr/>
          <p:nvPr/>
        </p:nvGrpSpPr>
        <p:grpSpPr>
          <a:xfrm>
            <a:off x="5556062" y="2120663"/>
            <a:ext cx="499025" cy="489519"/>
            <a:chOff x="-1183550" y="3586525"/>
            <a:chExt cx="296175" cy="290550"/>
          </a:xfrm>
        </p:grpSpPr>
        <p:sp>
          <p:nvSpPr>
            <p:cNvPr id="548" name="Google Shape;548;p42"/>
            <p:cNvSpPr/>
            <p:nvPr/>
          </p:nvSpPr>
          <p:spPr>
            <a:xfrm>
              <a:off x="-927575" y="3671500"/>
              <a:ext cx="40200" cy="16575"/>
            </a:xfrm>
            <a:custGeom>
              <a:avLst/>
              <a:gdLst/>
              <a:ahLst/>
              <a:cxnLst/>
              <a:rect l="l" t="t" r="r" b="b"/>
              <a:pathLst>
                <a:path w="1608" h="663" extrusionOk="0">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2"/>
            <p:cNvSpPr/>
            <p:nvPr/>
          </p:nvSpPr>
          <p:spPr>
            <a:xfrm>
              <a:off x="-1183550" y="3671500"/>
              <a:ext cx="39400" cy="16575"/>
            </a:xfrm>
            <a:custGeom>
              <a:avLst/>
              <a:gdLst/>
              <a:ahLst/>
              <a:cxnLst/>
              <a:rect l="l" t="t" r="r" b="b"/>
              <a:pathLst>
                <a:path w="1576" h="663" extrusionOk="0">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2"/>
            <p:cNvSpPr/>
            <p:nvPr/>
          </p:nvSpPr>
          <p:spPr>
            <a:xfrm>
              <a:off x="-944250" y="3603025"/>
              <a:ext cx="39525" cy="26375"/>
            </a:xfrm>
            <a:custGeom>
              <a:avLst/>
              <a:gdLst/>
              <a:ahLst/>
              <a:cxnLst/>
              <a:rect l="l" t="t" r="r" b="b"/>
              <a:pathLst>
                <a:path w="1581" h="1055" extrusionOk="0">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2"/>
            <p:cNvSpPr/>
            <p:nvPr/>
          </p:nvSpPr>
          <p:spPr>
            <a:xfrm>
              <a:off x="-1166200" y="3731225"/>
              <a:ext cx="39700" cy="26075"/>
            </a:xfrm>
            <a:custGeom>
              <a:avLst/>
              <a:gdLst/>
              <a:ahLst/>
              <a:cxnLst/>
              <a:rect l="l" t="t" r="r" b="b"/>
              <a:pathLst>
                <a:path w="1588" h="1043" extrusionOk="0">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p:cNvSpPr/>
            <p:nvPr/>
          </p:nvSpPr>
          <p:spPr>
            <a:xfrm>
              <a:off x="-944925" y="3730950"/>
              <a:ext cx="40200" cy="26375"/>
            </a:xfrm>
            <a:custGeom>
              <a:avLst/>
              <a:gdLst/>
              <a:ahLst/>
              <a:cxnLst/>
              <a:rect l="l" t="t" r="r" b="b"/>
              <a:pathLst>
                <a:path w="1608" h="1055" extrusionOk="0">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2"/>
            <p:cNvSpPr/>
            <p:nvPr/>
          </p:nvSpPr>
          <p:spPr>
            <a:xfrm>
              <a:off x="-1167000" y="3603025"/>
              <a:ext cx="40200" cy="26375"/>
            </a:xfrm>
            <a:custGeom>
              <a:avLst/>
              <a:gdLst/>
              <a:ahLst/>
              <a:cxnLst/>
              <a:rect l="l" t="t" r="r" b="b"/>
              <a:pathLst>
                <a:path w="1608" h="1055" extrusionOk="0">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2"/>
            <p:cNvSpPr/>
            <p:nvPr/>
          </p:nvSpPr>
          <p:spPr>
            <a:xfrm>
              <a:off x="-1065400" y="3658900"/>
              <a:ext cx="59875" cy="77200"/>
            </a:xfrm>
            <a:custGeom>
              <a:avLst/>
              <a:gdLst/>
              <a:ahLst/>
              <a:cxnLst/>
              <a:rect l="l" t="t" r="r" b="b"/>
              <a:pathLst>
                <a:path w="2395" h="3088" extrusionOk="0">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2"/>
            <p:cNvSpPr/>
            <p:nvPr/>
          </p:nvSpPr>
          <p:spPr>
            <a:xfrm>
              <a:off x="-1078000" y="3809325"/>
              <a:ext cx="85075" cy="67750"/>
            </a:xfrm>
            <a:custGeom>
              <a:avLst/>
              <a:gdLst/>
              <a:ahLst/>
              <a:cxnLst/>
              <a:rect l="l" t="t" r="r" b="b"/>
              <a:pathLst>
                <a:path w="3403" h="2710" extrusionOk="0">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2"/>
            <p:cNvSpPr/>
            <p:nvPr/>
          </p:nvSpPr>
          <p:spPr>
            <a:xfrm>
              <a:off x="-1135500" y="3586525"/>
              <a:ext cx="193775" cy="204700"/>
            </a:xfrm>
            <a:custGeom>
              <a:avLst/>
              <a:gdLst/>
              <a:ahLst/>
              <a:cxnLst/>
              <a:rect l="l" t="t" r="r" b="b"/>
              <a:pathLst>
                <a:path w="7751" h="8188" extrusionOk="0">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2"/>
          <p:cNvGrpSpPr/>
          <p:nvPr/>
        </p:nvGrpSpPr>
        <p:grpSpPr>
          <a:xfrm>
            <a:off x="5586536" y="3426643"/>
            <a:ext cx="478363" cy="468815"/>
            <a:chOff x="-60988625" y="3740800"/>
            <a:chExt cx="316650" cy="310350"/>
          </a:xfrm>
        </p:grpSpPr>
        <p:sp>
          <p:nvSpPr>
            <p:cNvPr id="558" name="Google Shape;558;p42"/>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2"/>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2"/>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Google Shape;369;p33"/>
          <p:cNvSpPr txBox="1">
            <a:spLocks noGrp="1"/>
          </p:cNvSpPr>
          <p:nvPr>
            <p:ph type="title"/>
          </p:nvPr>
        </p:nvSpPr>
        <p:spPr>
          <a:xfrm>
            <a:off x="594600" y="358439"/>
            <a:ext cx="7650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dirty="0" err="1"/>
              <a:t>Description</a:t>
            </a:r>
            <a:r>
              <a:rPr lang="es-ES" dirty="0"/>
              <a:t> </a:t>
            </a:r>
            <a:r>
              <a:rPr lang="es-ES" dirty="0" err="1"/>
              <a:t>of</a:t>
            </a:r>
            <a:r>
              <a:rPr lang="es-ES" dirty="0"/>
              <a:t> </a:t>
            </a:r>
            <a:r>
              <a:rPr lang="es-ES" dirty="0" err="1"/>
              <a:t>the</a:t>
            </a:r>
            <a:r>
              <a:rPr lang="es-ES" dirty="0"/>
              <a:t> Case </a:t>
            </a:r>
            <a:r>
              <a:rPr lang="es-ES" dirty="0" err="1"/>
              <a:t>study</a:t>
            </a:r>
            <a:endParaRPr dirty="0"/>
          </a:p>
        </p:txBody>
      </p:sp>
      <p:sp>
        <p:nvSpPr>
          <p:cNvPr id="368" name="Google Shape;368;p33"/>
          <p:cNvSpPr txBox="1">
            <a:spLocks noGrp="1"/>
          </p:cNvSpPr>
          <p:nvPr>
            <p:ph type="body" idx="1"/>
          </p:nvPr>
        </p:nvSpPr>
        <p:spPr>
          <a:xfrm>
            <a:off x="3536707" y="1076082"/>
            <a:ext cx="4947293" cy="3713018"/>
          </a:xfrm>
          <a:prstGeom prst="rect">
            <a:avLst/>
          </a:prstGeom>
        </p:spPr>
        <p:txBody>
          <a:bodyPr spcFirstLastPara="1" wrap="square" lIns="91425" tIns="91425" rIns="91425" bIns="91425" anchor="t" anchorCtr="0">
            <a:noAutofit/>
          </a:bodyPr>
          <a:lstStyle/>
          <a:p>
            <a:pPr marL="0" lvl="0" indent="0">
              <a:buNone/>
            </a:pPr>
            <a:r>
              <a:rPr lang="en-US" dirty="0" err="1"/>
              <a:t>Lufa</a:t>
            </a:r>
            <a:r>
              <a:rPr lang="en-US" dirty="0"/>
              <a:t> Farms built the </a:t>
            </a:r>
            <a:r>
              <a:rPr lang="en-US" b="1" dirty="0"/>
              <a:t>world’s first commercial rooftop greenhouse </a:t>
            </a:r>
            <a:r>
              <a:rPr lang="en-US" dirty="0"/>
              <a:t>on an industrial building in Montreal, Quebec, to prove that high-yield, year-round farming is a smarter, more sustainable, and commercially viable way to feed cities. Since then, they’ve built new, bigger and better rooftop greenhouses, to grow more and more vegetables </a:t>
            </a:r>
            <a:r>
              <a:rPr lang="en-GB" dirty="0"/>
              <a:t>(About l Montreal </a:t>
            </a:r>
            <a:r>
              <a:rPr lang="en-GB" dirty="0" err="1"/>
              <a:t>Lufa</a:t>
            </a:r>
            <a:r>
              <a:rPr lang="en-GB" dirty="0"/>
              <a:t>, n.d.)</a:t>
            </a:r>
            <a:r>
              <a:rPr lang="en-US" dirty="0"/>
              <a:t>.</a:t>
            </a:r>
          </a:p>
          <a:p>
            <a:pPr marL="0" lvl="0" indent="0">
              <a:buNone/>
            </a:pPr>
            <a:endParaRPr lang="en-US" dirty="0"/>
          </a:p>
          <a:p>
            <a:pPr marL="0" lvl="0" indent="0">
              <a:buNone/>
            </a:pPr>
            <a:r>
              <a:rPr lang="en-US" dirty="0"/>
              <a:t>Being in a rooftop allows them to use </a:t>
            </a:r>
            <a:r>
              <a:rPr lang="en-US" b="1" dirty="0"/>
              <a:t>rainwater </a:t>
            </a:r>
            <a:r>
              <a:rPr lang="en-US" dirty="0"/>
              <a:t>and use the </a:t>
            </a:r>
            <a:r>
              <a:rPr lang="en-US" b="1" dirty="0"/>
              <a:t>residual heating </a:t>
            </a:r>
            <a:r>
              <a:rPr lang="en-US" dirty="0"/>
              <a:t>from the buildings. The closed-loop hydroponic system they use recirculates water and nutrients saving more than 50% of water than a conventional farm (Ibid).</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Rooftop farms aren’t meant to replace local farms and food makers (not everything can be grown on rooftops after all). Altogether, </a:t>
            </a:r>
            <a:r>
              <a:rPr lang="en-US" dirty="0" err="1"/>
              <a:t>Lufa</a:t>
            </a:r>
            <a:r>
              <a:rPr lang="en-US" dirty="0"/>
              <a:t> Farms and their partners are building a healthier, more sustainable local food system. They seek out partners who share their values of transparency and sustainability and work closely with them for their </a:t>
            </a:r>
            <a:r>
              <a:rPr lang="en-US" b="1" dirty="0"/>
              <a:t>online farmer’s market</a:t>
            </a:r>
            <a:r>
              <a:rPr lang="en-US" dirty="0"/>
              <a:t>, the Marketplace, to offer locals a full selection of products (Ibid).</a:t>
            </a:r>
          </a:p>
        </p:txBody>
      </p:sp>
      <p:pic>
        <p:nvPicPr>
          <p:cNvPr id="8" name="Imagen 7">
            <a:extLst>
              <a:ext uri="{FF2B5EF4-FFF2-40B4-BE49-F238E27FC236}">
                <a16:creationId xmlns:a16="http://schemas.microsoft.com/office/drawing/2014/main" id="{E7DB8718-9E19-4AEE-88CA-952BF49A9FFE}"/>
              </a:ext>
            </a:extLst>
          </p:cNvPr>
          <p:cNvPicPr>
            <a:picLocks noChangeAspect="1"/>
          </p:cNvPicPr>
          <p:nvPr/>
        </p:nvPicPr>
        <p:blipFill rotWithShape="1">
          <a:blip r:embed="rId3"/>
          <a:srcRect l="11205" t="21774" r="72892" b="46408"/>
          <a:stretch/>
        </p:blipFill>
        <p:spPr>
          <a:xfrm>
            <a:off x="10224" y="1376505"/>
            <a:ext cx="3526483" cy="2822287"/>
          </a:xfrm>
          <a:prstGeom prst="rect">
            <a:avLst/>
          </a:prstGeom>
        </p:spPr>
      </p:pic>
      <p:sp>
        <p:nvSpPr>
          <p:cNvPr id="9" name="CasellaDiTesto 1">
            <a:extLst>
              <a:ext uri="{FF2B5EF4-FFF2-40B4-BE49-F238E27FC236}">
                <a16:creationId xmlns:a16="http://schemas.microsoft.com/office/drawing/2014/main" id="{5CC3B89F-9AEE-4CE3-88C6-CA696110BDCD}"/>
              </a:ext>
            </a:extLst>
          </p:cNvPr>
          <p:cNvSpPr txBox="1"/>
          <p:nvPr/>
        </p:nvSpPr>
        <p:spPr>
          <a:xfrm>
            <a:off x="10224" y="4248604"/>
            <a:ext cx="3591883" cy="215444"/>
          </a:xfrm>
          <a:prstGeom prst="rect">
            <a:avLst/>
          </a:prstGeom>
          <a:noFill/>
        </p:spPr>
        <p:txBody>
          <a:bodyPr wrap="square" rtlCol="0">
            <a:spAutoFit/>
          </a:bodyPr>
          <a:lstStyle/>
          <a:p>
            <a:r>
              <a:rPr lang="en-US" sz="800" dirty="0">
                <a:solidFill>
                  <a:schemeClr val="dk2"/>
                </a:solidFill>
                <a:latin typeface="Questrial"/>
              </a:rPr>
              <a:t>Fig 1.  </a:t>
            </a:r>
            <a:r>
              <a:rPr lang="en-US" sz="800" dirty="0" err="1">
                <a:solidFill>
                  <a:schemeClr val="dk2"/>
                </a:solidFill>
                <a:latin typeface="Questrial"/>
              </a:rPr>
              <a:t>Lufa</a:t>
            </a:r>
            <a:r>
              <a:rPr lang="en-US" sz="800" dirty="0">
                <a:solidFill>
                  <a:schemeClr val="dk2"/>
                </a:solidFill>
                <a:latin typeface="Questrial"/>
              </a:rPr>
              <a:t> Farm rooftop </a:t>
            </a:r>
            <a:r>
              <a:rPr lang="en-US" sz="800" dirty="0" err="1">
                <a:solidFill>
                  <a:schemeClr val="dk2"/>
                </a:solidFill>
                <a:latin typeface="Questrial"/>
              </a:rPr>
              <a:t>hyfdroponic</a:t>
            </a:r>
            <a:r>
              <a:rPr lang="en-US" sz="800" dirty="0">
                <a:solidFill>
                  <a:schemeClr val="dk2"/>
                </a:solidFill>
                <a:latin typeface="Questrial"/>
              </a:rPr>
              <a:t> farm (About l Montreal </a:t>
            </a:r>
            <a:r>
              <a:rPr lang="en-US" sz="800" dirty="0" err="1">
                <a:solidFill>
                  <a:schemeClr val="dk2"/>
                </a:solidFill>
                <a:latin typeface="Questrial"/>
              </a:rPr>
              <a:t>Lufa</a:t>
            </a:r>
            <a:r>
              <a:rPr lang="en-US" sz="800" dirty="0">
                <a:solidFill>
                  <a:schemeClr val="dk2"/>
                </a:solidFill>
                <a:latin typeface="Questrial"/>
              </a:rPr>
              <a:t>, n.d.)</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5" name="Imagen 4">
            <a:extLst>
              <a:ext uri="{FF2B5EF4-FFF2-40B4-BE49-F238E27FC236}">
                <a16:creationId xmlns:a16="http://schemas.microsoft.com/office/drawing/2014/main" id="{975C4D27-74B8-4C15-9C98-A32199530E6D}"/>
              </a:ext>
            </a:extLst>
          </p:cNvPr>
          <p:cNvPicPr>
            <a:picLocks noChangeAspect="1"/>
          </p:cNvPicPr>
          <p:nvPr/>
        </p:nvPicPr>
        <p:blipFill rotWithShape="1">
          <a:blip r:embed="rId3"/>
          <a:srcRect t="40294" r="75657" b="11000"/>
          <a:stretch/>
        </p:blipFill>
        <p:spPr>
          <a:xfrm>
            <a:off x="4311594" y="1782026"/>
            <a:ext cx="3553169" cy="2843644"/>
          </a:xfrm>
          <a:prstGeom prst="rect">
            <a:avLst/>
          </a:prstGeom>
        </p:spPr>
      </p:pic>
      <p:sp>
        <p:nvSpPr>
          <p:cNvPr id="369" name="Google Shape;369;p33"/>
          <p:cNvSpPr txBox="1">
            <a:spLocks noGrp="1"/>
          </p:cNvSpPr>
          <p:nvPr>
            <p:ph type="title"/>
          </p:nvPr>
        </p:nvSpPr>
        <p:spPr>
          <a:xfrm>
            <a:off x="406398" y="457250"/>
            <a:ext cx="765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sz="1400" dirty="0" err="1">
                <a:solidFill>
                  <a:schemeClr val="tx2">
                    <a:lumMod val="25000"/>
                  </a:schemeClr>
                </a:solidFill>
              </a:rPr>
              <a:t>How</a:t>
            </a:r>
            <a:r>
              <a:rPr lang="es-ES" sz="1400" dirty="0">
                <a:solidFill>
                  <a:schemeClr val="tx2">
                    <a:lumMod val="25000"/>
                  </a:schemeClr>
                </a:solidFill>
              </a:rPr>
              <a:t> </a:t>
            </a:r>
            <a:r>
              <a:rPr lang="es-ES" sz="1400" dirty="0" err="1">
                <a:solidFill>
                  <a:schemeClr val="tx2">
                    <a:lumMod val="25000"/>
                  </a:schemeClr>
                </a:solidFill>
              </a:rPr>
              <a:t>does</a:t>
            </a:r>
            <a:r>
              <a:rPr lang="es-ES" sz="1400" dirty="0">
                <a:solidFill>
                  <a:schemeClr val="tx2">
                    <a:lumMod val="25000"/>
                  </a:schemeClr>
                </a:solidFill>
              </a:rPr>
              <a:t> </a:t>
            </a:r>
            <a:r>
              <a:rPr lang="es-ES" sz="1400" dirty="0" err="1">
                <a:solidFill>
                  <a:schemeClr val="tx2">
                    <a:lumMod val="25000"/>
                  </a:schemeClr>
                </a:solidFill>
              </a:rPr>
              <a:t>Lufa</a:t>
            </a:r>
            <a:r>
              <a:rPr lang="es-ES" sz="1400" dirty="0">
                <a:solidFill>
                  <a:schemeClr val="tx2">
                    <a:lumMod val="25000"/>
                  </a:schemeClr>
                </a:solidFill>
              </a:rPr>
              <a:t> </a:t>
            </a:r>
            <a:r>
              <a:rPr lang="es-ES" sz="1400" dirty="0" err="1">
                <a:solidFill>
                  <a:schemeClr val="tx2">
                    <a:lumMod val="25000"/>
                  </a:schemeClr>
                </a:solidFill>
              </a:rPr>
              <a:t>Farms</a:t>
            </a:r>
            <a:r>
              <a:rPr lang="es-ES" sz="1400" dirty="0">
                <a:solidFill>
                  <a:schemeClr val="tx2">
                    <a:lumMod val="25000"/>
                  </a:schemeClr>
                </a:solidFill>
              </a:rPr>
              <a:t> </a:t>
            </a:r>
            <a:r>
              <a:rPr lang="es-ES" sz="1400" dirty="0" err="1">
                <a:solidFill>
                  <a:schemeClr val="tx2">
                    <a:lumMod val="25000"/>
                  </a:schemeClr>
                </a:solidFill>
              </a:rPr>
              <a:t>work</a:t>
            </a:r>
            <a:r>
              <a:rPr lang="es-ES" sz="1400" dirty="0">
                <a:solidFill>
                  <a:schemeClr val="tx2">
                    <a:lumMod val="25000"/>
                  </a:schemeClr>
                </a:solidFill>
              </a:rPr>
              <a:t> </a:t>
            </a:r>
            <a:r>
              <a:rPr lang="es-ES" sz="1400" dirty="0" err="1">
                <a:solidFill>
                  <a:schemeClr val="tx2">
                    <a:lumMod val="25000"/>
                  </a:schemeClr>
                </a:solidFill>
              </a:rPr>
              <a:t>everyday</a:t>
            </a:r>
            <a:r>
              <a:rPr lang="es-ES" sz="1400" dirty="0">
                <a:solidFill>
                  <a:schemeClr val="tx2">
                    <a:lumMod val="25000"/>
                  </a:schemeClr>
                </a:solidFill>
              </a:rPr>
              <a:t>?</a:t>
            </a:r>
            <a:endParaRPr sz="1400" dirty="0">
              <a:solidFill>
                <a:schemeClr val="tx2">
                  <a:lumMod val="25000"/>
                </a:schemeClr>
              </a:solidFill>
            </a:endParaRPr>
          </a:p>
        </p:txBody>
      </p:sp>
      <p:sp>
        <p:nvSpPr>
          <p:cNvPr id="368" name="Google Shape;368;p33"/>
          <p:cNvSpPr txBox="1">
            <a:spLocks noGrp="1"/>
          </p:cNvSpPr>
          <p:nvPr>
            <p:ph type="body" idx="1"/>
          </p:nvPr>
        </p:nvSpPr>
        <p:spPr>
          <a:xfrm>
            <a:off x="406398" y="1902963"/>
            <a:ext cx="3676075" cy="2722707"/>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dirty="0"/>
              <a:t>As they </a:t>
            </a:r>
            <a:r>
              <a:rPr lang="en-US" dirty="0" err="1"/>
              <a:t>affirm,“reinventing</a:t>
            </a:r>
            <a:r>
              <a:rPr lang="en-US" dirty="0"/>
              <a:t> a broken food system without a community is unthinkable”, so on </a:t>
            </a:r>
            <a:r>
              <a:rPr lang="en-US" dirty="0" err="1"/>
              <a:t>Lufa</a:t>
            </a:r>
            <a:r>
              <a:rPr lang="en-US" dirty="0"/>
              <a:t> Farms </a:t>
            </a:r>
            <a:r>
              <a:rPr lang="en-US" b="1" dirty="0"/>
              <a:t>communicate with their clients </a:t>
            </a:r>
            <a:r>
              <a:rPr lang="en-US" dirty="0"/>
              <a:t>daily and  have their doors open for </a:t>
            </a:r>
            <a:r>
              <a:rPr lang="en-US" b="1" dirty="0"/>
              <a:t>community visits and open houses</a:t>
            </a:r>
            <a:r>
              <a:rPr lang="en-US" dirty="0"/>
              <a:t>, for people “to know their farmer, know their food, know where it’s from and how it’s grown” (Ibid).</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Their local partners are all like-minded farmers and food makers who share </a:t>
            </a:r>
            <a:r>
              <a:rPr lang="en-US" dirty="0" err="1"/>
              <a:t>Lufa</a:t>
            </a:r>
            <a:r>
              <a:rPr lang="en-US" dirty="0"/>
              <a:t> Farms’ </a:t>
            </a:r>
            <a:r>
              <a:rPr lang="en-US" b="1" dirty="0"/>
              <a:t>values of proximity, quality, transparency, and sustainability. </a:t>
            </a:r>
            <a:r>
              <a:rPr lang="en-US" dirty="0"/>
              <a:t>Every producer wishing to sell on their Marketplace must meet </a:t>
            </a:r>
            <a:r>
              <a:rPr lang="en-US" b="1" dirty="0" err="1"/>
              <a:t>Lufa</a:t>
            </a:r>
            <a:r>
              <a:rPr lang="en-US" b="1" dirty="0"/>
              <a:t> Farms standards </a:t>
            </a:r>
            <a:r>
              <a:rPr lang="en-US" dirty="0"/>
              <a:t>and ensure that their products are excellent and truly responsibly produced </a:t>
            </a:r>
            <a:r>
              <a:rPr lang="en-GB" sz="1200" dirty="0">
                <a:solidFill>
                  <a:schemeClr val="dk2"/>
                </a:solidFill>
                <a:latin typeface="Questrial"/>
              </a:rPr>
              <a:t>(Ibid)</a:t>
            </a:r>
            <a:r>
              <a:rPr lang="en-US" dirty="0"/>
              <a:t>.</a:t>
            </a:r>
          </a:p>
        </p:txBody>
      </p:sp>
      <p:sp>
        <p:nvSpPr>
          <p:cNvPr id="6" name="Google Shape;368;p33">
            <a:extLst>
              <a:ext uri="{FF2B5EF4-FFF2-40B4-BE49-F238E27FC236}">
                <a16:creationId xmlns:a16="http://schemas.microsoft.com/office/drawing/2014/main" id="{27D88E9B-EA49-4FFE-B2AB-713D3E58BBCB}"/>
              </a:ext>
            </a:extLst>
          </p:cNvPr>
          <p:cNvSpPr txBox="1">
            <a:spLocks/>
          </p:cNvSpPr>
          <p:nvPr/>
        </p:nvSpPr>
        <p:spPr>
          <a:xfrm>
            <a:off x="406398" y="1002110"/>
            <a:ext cx="7564584" cy="8338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1pPr>
            <a:lvl2pPr marL="914400" marR="0" lvl="1"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2pPr>
            <a:lvl3pPr marL="1371600" marR="0" lvl="2"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3pPr>
            <a:lvl4pPr marL="1828800" marR="0" lvl="3"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4pPr>
            <a:lvl5pPr marL="2286000" marR="0" lvl="4"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5pPr>
            <a:lvl6pPr marL="2743200" marR="0" lvl="5"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6pPr>
            <a:lvl7pPr marL="3200400" marR="0" lvl="6"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7pPr>
            <a:lvl8pPr marL="3657600" marR="0" lvl="7"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8pPr>
            <a:lvl9pPr marL="4114800" marR="0" lvl="8" indent="-304800" algn="l" rtl="0">
              <a:lnSpc>
                <a:spcPct val="100000"/>
              </a:lnSpc>
              <a:spcBef>
                <a:spcPts val="1600"/>
              </a:spcBef>
              <a:spcAft>
                <a:spcPts val="160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9pPr>
          </a:lstStyle>
          <a:p>
            <a:pPr marL="0" indent="0">
              <a:buFont typeface="Questrial"/>
              <a:buNone/>
            </a:pPr>
            <a:r>
              <a:rPr lang="en-US" dirty="0"/>
              <a:t>Over the years they developed a </a:t>
            </a:r>
            <a:r>
              <a:rPr lang="en-US" b="1" dirty="0"/>
              <a:t>community</a:t>
            </a:r>
            <a:r>
              <a:rPr lang="en-US" dirty="0"/>
              <a:t> of hundreds of </a:t>
            </a:r>
            <a:r>
              <a:rPr lang="en-US" b="1" dirty="0" err="1"/>
              <a:t>neighbourhood</a:t>
            </a:r>
            <a:r>
              <a:rPr lang="en-US" dirty="0"/>
              <a:t> </a:t>
            </a:r>
            <a:r>
              <a:rPr lang="en-US" b="1" dirty="0"/>
              <a:t>pick-up points </a:t>
            </a:r>
            <a:r>
              <a:rPr lang="en-US" dirty="0"/>
              <a:t>to get food from their rooftops and partners to “</a:t>
            </a:r>
            <a:r>
              <a:rPr lang="en-US" dirty="0" err="1"/>
              <a:t>Lufavores</a:t>
            </a:r>
            <a:r>
              <a:rPr lang="en-US" dirty="0"/>
              <a:t>” (how they call their clients) as directly as possible. Their goals are efficiency, convenience, and community-building. They also have a fleet of electric cars to supply eco home delivery </a:t>
            </a:r>
            <a:r>
              <a:rPr lang="en-GB" sz="1200" dirty="0">
                <a:solidFill>
                  <a:schemeClr val="dk2"/>
                </a:solidFill>
                <a:latin typeface="Questrial"/>
              </a:rPr>
              <a:t>(About l Montreal </a:t>
            </a:r>
            <a:r>
              <a:rPr lang="en-GB" sz="1200" dirty="0" err="1">
                <a:solidFill>
                  <a:schemeClr val="dk2"/>
                </a:solidFill>
                <a:latin typeface="Questrial"/>
              </a:rPr>
              <a:t>Lufa</a:t>
            </a:r>
            <a:r>
              <a:rPr lang="en-GB" sz="1200" dirty="0">
                <a:solidFill>
                  <a:schemeClr val="dk2"/>
                </a:solidFill>
                <a:latin typeface="Questrial"/>
              </a:rPr>
              <a:t>, n.d.)</a:t>
            </a:r>
            <a:r>
              <a:rPr lang="en-US" dirty="0"/>
              <a:t>.</a:t>
            </a:r>
          </a:p>
        </p:txBody>
      </p:sp>
      <p:sp>
        <p:nvSpPr>
          <p:cNvPr id="7" name="CasellaDiTesto 1">
            <a:extLst>
              <a:ext uri="{FF2B5EF4-FFF2-40B4-BE49-F238E27FC236}">
                <a16:creationId xmlns:a16="http://schemas.microsoft.com/office/drawing/2014/main" id="{C3A3A3B8-A4C7-450B-BA13-E13977D1C475}"/>
              </a:ext>
            </a:extLst>
          </p:cNvPr>
          <p:cNvSpPr txBox="1"/>
          <p:nvPr/>
        </p:nvSpPr>
        <p:spPr>
          <a:xfrm>
            <a:off x="4533286" y="4710854"/>
            <a:ext cx="3591883" cy="215444"/>
          </a:xfrm>
          <a:prstGeom prst="rect">
            <a:avLst/>
          </a:prstGeom>
          <a:noFill/>
        </p:spPr>
        <p:txBody>
          <a:bodyPr wrap="square" rtlCol="0">
            <a:spAutoFit/>
          </a:bodyPr>
          <a:lstStyle/>
          <a:p>
            <a:r>
              <a:rPr lang="en-US" sz="800" dirty="0">
                <a:solidFill>
                  <a:schemeClr val="dk2"/>
                </a:solidFill>
                <a:latin typeface="Questrial"/>
              </a:rPr>
              <a:t>Fig 2. Local farm in Montreal (About l Montreal </a:t>
            </a:r>
            <a:r>
              <a:rPr lang="en-US" sz="800" dirty="0" err="1">
                <a:solidFill>
                  <a:schemeClr val="dk2"/>
                </a:solidFill>
                <a:latin typeface="Questrial"/>
              </a:rPr>
              <a:t>Lufa</a:t>
            </a:r>
            <a:r>
              <a:rPr lang="en-US" sz="800" dirty="0">
                <a:solidFill>
                  <a:schemeClr val="dk2"/>
                </a:solidFill>
                <a:latin typeface="Questrial"/>
              </a:rPr>
              <a:t>, n.d.) </a:t>
            </a:r>
          </a:p>
        </p:txBody>
      </p:sp>
    </p:spTree>
    <p:extLst>
      <p:ext uri="{BB962C8B-B14F-4D97-AF65-F5344CB8AC3E}">
        <p14:creationId xmlns:p14="http://schemas.microsoft.com/office/powerpoint/2010/main" val="37389872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5"/>
          <p:cNvSpPr txBox="1">
            <a:spLocks noGrp="1"/>
          </p:cNvSpPr>
          <p:nvPr>
            <p:ph type="title"/>
          </p:nvPr>
        </p:nvSpPr>
        <p:spPr>
          <a:xfrm>
            <a:off x="2257425" y="819149"/>
            <a:ext cx="4264150" cy="532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Value proposition</a:t>
            </a:r>
            <a:endParaRPr dirty="0"/>
          </a:p>
        </p:txBody>
      </p:sp>
      <p:sp>
        <p:nvSpPr>
          <p:cNvPr id="3" name="Subtítulo 2">
            <a:extLst>
              <a:ext uri="{FF2B5EF4-FFF2-40B4-BE49-F238E27FC236}">
                <a16:creationId xmlns:a16="http://schemas.microsoft.com/office/drawing/2014/main" id="{EA9F7BC9-D4C9-4D34-A67B-73FEC5176959}"/>
              </a:ext>
            </a:extLst>
          </p:cNvPr>
          <p:cNvSpPr>
            <a:spLocks noGrp="1"/>
          </p:cNvSpPr>
          <p:nvPr>
            <p:ph type="subTitle" idx="1"/>
          </p:nvPr>
        </p:nvSpPr>
        <p:spPr>
          <a:xfrm>
            <a:off x="1708727" y="1866899"/>
            <a:ext cx="5430981" cy="2732809"/>
          </a:xfrm>
        </p:spPr>
        <p:txBody>
          <a:bodyPr/>
          <a:lstStyle/>
          <a:p>
            <a:r>
              <a:rPr lang="es-ES" dirty="0"/>
              <a:t>Business </a:t>
            </a:r>
            <a:r>
              <a:rPr lang="es-ES" dirty="0" err="1"/>
              <a:t>model</a:t>
            </a:r>
            <a:r>
              <a:rPr lang="es-ES" dirty="0"/>
              <a:t> </a:t>
            </a:r>
            <a:r>
              <a:rPr lang="es-ES" dirty="0" err="1"/>
              <a:t>that</a:t>
            </a:r>
            <a:r>
              <a:rPr lang="es-ES" dirty="0"/>
              <a:t> combines </a:t>
            </a:r>
            <a:r>
              <a:rPr lang="es-ES" b="1" dirty="0" err="1"/>
              <a:t>innovative</a:t>
            </a:r>
            <a:r>
              <a:rPr lang="es-ES" b="1" dirty="0"/>
              <a:t> </a:t>
            </a:r>
            <a:r>
              <a:rPr lang="es-ES" b="1" dirty="0" err="1"/>
              <a:t>rooftop</a:t>
            </a:r>
            <a:r>
              <a:rPr lang="es-ES" b="1" dirty="0"/>
              <a:t> </a:t>
            </a:r>
            <a:r>
              <a:rPr lang="es-ES" b="1" dirty="0" err="1"/>
              <a:t>hydroponic</a:t>
            </a:r>
            <a:r>
              <a:rPr lang="es-ES" b="1" dirty="0"/>
              <a:t> </a:t>
            </a:r>
            <a:r>
              <a:rPr lang="es-ES" b="1" dirty="0" err="1"/>
              <a:t>farming</a:t>
            </a:r>
            <a:r>
              <a:rPr lang="es-ES" dirty="0"/>
              <a:t> </a:t>
            </a:r>
            <a:r>
              <a:rPr lang="es-ES" dirty="0" err="1"/>
              <a:t>with</a:t>
            </a:r>
            <a:r>
              <a:rPr lang="es-ES" dirty="0"/>
              <a:t> </a:t>
            </a:r>
            <a:r>
              <a:rPr lang="es-ES" dirty="0" err="1"/>
              <a:t>an</a:t>
            </a:r>
            <a:r>
              <a:rPr lang="es-ES" dirty="0"/>
              <a:t> online </a:t>
            </a:r>
            <a:r>
              <a:rPr lang="es-ES" dirty="0" err="1"/>
              <a:t>market</a:t>
            </a:r>
            <a:r>
              <a:rPr lang="es-ES" dirty="0"/>
              <a:t> </a:t>
            </a:r>
            <a:r>
              <a:rPr lang="es-ES" dirty="0" err="1"/>
              <a:t>that</a:t>
            </a:r>
            <a:r>
              <a:rPr lang="es-ES" dirty="0"/>
              <a:t> </a:t>
            </a:r>
            <a:r>
              <a:rPr lang="es-ES" dirty="0" err="1"/>
              <a:t>includes</a:t>
            </a:r>
            <a:r>
              <a:rPr lang="es-ES" dirty="0"/>
              <a:t> </a:t>
            </a:r>
            <a:r>
              <a:rPr lang="es-ES" dirty="0" err="1"/>
              <a:t>different</a:t>
            </a:r>
            <a:r>
              <a:rPr lang="es-ES" dirty="0"/>
              <a:t>  </a:t>
            </a:r>
            <a:r>
              <a:rPr lang="es-ES" b="1" dirty="0" err="1"/>
              <a:t>producers</a:t>
            </a:r>
            <a:r>
              <a:rPr lang="es-ES" b="1" dirty="0"/>
              <a:t> at a local </a:t>
            </a:r>
            <a:r>
              <a:rPr lang="es-ES" b="1" dirty="0" err="1"/>
              <a:t>level</a:t>
            </a:r>
            <a:r>
              <a:rPr lang="es-ES" b="1" dirty="0"/>
              <a:t> </a:t>
            </a:r>
            <a:r>
              <a:rPr lang="es-ES" dirty="0" err="1"/>
              <a:t>where</a:t>
            </a:r>
            <a:r>
              <a:rPr lang="es-ES" dirty="0"/>
              <a:t> </a:t>
            </a:r>
            <a:r>
              <a:rPr lang="es-ES" dirty="0" err="1"/>
              <a:t>the</a:t>
            </a:r>
            <a:r>
              <a:rPr lang="es-ES" dirty="0"/>
              <a:t> </a:t>
            </a:r>
            <a:r>
              <a:rPr lang="es-ES" dirty="0" err="1"/>
              <a:t>client</a:t>
            </a:r>
            <a:r>
              <a:rPr lang="es-ES" dirty="0"/>
              <a:t> can </a:t>
            </a:r>
            <a:r>
              <a:rPr lang="es-ES" dirty="0" err="1"/>
              <a:t>purchaise</a:t>
            </a:r>
            <a:r>
              <a:rPr lang="es-ES" dirty="0"/>
              <a:t>  </a:t>
            </a:r>
            <a:r>
              <a:rPr lang="es-ES" dirty="0" err="1"/>
              <a:t>their</a:t>
            </a:r>
            <a:r>
              <a:rPr lang="es-ES" dirty="0"/>
              <a:t> vegetables </a:t>
            </a:r>
            <a:r>
              <a:rPr lang="es-ES" dirty="0" err="1"/>
              <a:t>on</a:t>
            </a:r>
            <a:r>
              <a:rPr lang="es-ES" dirty="0"/>
              <a:t> a </a:t>
            </a:r>
            <a:r>
              <a:rPr lang="es-ES" dirty="0" err="1"/>
              <a:t>subscription</a:t>
            </a:r>
            <a:r>
              <a:rPr lang="es-ES" dirty="0"/>
              <a:t> basis.</a:t>
            </a:r>
          </a:p>
          <a:p>
            <a:endParaRPr lang="es-ES" dirty="0"/>
          </a:p>
          <a:p>
            <a:r>
              <a:rPr lang="es-ES" dirty="0" err="1"/>
              <a:t>It</a:t>
            </a:r>
            <a:r>
              <a:rPr lang="es-ES" dirty="0"/>
              <a:t> </a:t>
            </a:r>
            <a:r>
              <a:rPr lang="es-ES" dirty="0" err="1"/>
              <a:t>promotes</a:t>
            </a:r>
            <a:r>
              <a:rPr lang="es-ES" dirty="0"/>
              <a:t> </a:t>
            </a:r>
            <a:r>
              <a:rPr lang="es-ES" b="1" dirty="0" err="1"/>
              <a:t>sustainable</a:t>
            </a:r>
            <a:r>
              <a:rPr lang="es-ES" b="1" dirty="0"/>
              <a:t> and local </a:t>
            </a:r>
            <a:r>
              <a:rPr lang="es-ES" dirty="0" err="1"/>
              <a:t>food</a:t>
            </a:r>
            <a:r>
              <a:rPr lang="es-ES" dirty="0"/>
              <a:t> </a:t>
            </a:r>
            <a:r>
              <a:rPr lang="es-ES" dirty="0" err="1"/>
              <a:t>production</a:t>
            </a:r>
            <a:r>
              <a:rPr lang="es-ES" dirty="0"/>
              <a:t>, </a:t>
            </a:r>
            <a:r>
              <a:rPr lang="es-ES" dirty="0" err="1"/>
              <a:t>making</a:t>
            </a:r>
            <a:r>
              <a:rPr lang="es-ES" dirty="0"/>
              <a:t> </a:t>
            </a:r>
            <a:r>
              <a:rPr lang="es-ES" dirty="0" err="1"/>
              <a:t>it</a:t>
            </a:r>
            <a:r>
              <a:rPr lang="es-ES" dirty="0"/>
              <a:t> </a:t>
            </a:r>
            <a:r>
              <a:rPr lang="es-ES" dirty="0" err="1"/>
              <a:t>easier</a:t>
            </a:r>
            <a:r>
              <a:rPr lang="es-ES" dirty="0"/>
              <a:t> </a:t>
            </a:r>
            <a:r>
              <a:rPr lang="es-ES" dirty="0" err="1"/>
              <a:t>for</a:t>
            </a:r>
            <a:r>
              <a:rPr lang="es-ES" dirty="0"/>
              <a:t> </a:t>
            </a:r>
            <a:r>
              <a:rPr lang="es-ES" dirty="0" err="1"/>
              <a:t>the</a:t>
            </a:r>
            <a:r>
              <a:rPr lang="es-ES" dirty="0"/>
              <a:t> </a:t>
            </a:r>
            <a:r>
              <a:rPr lang="es-ES" dirty="0" err="1"/>
              <a:t>consumer</a:t>
            </a:r>
            <a:r>
              <a:rPr lang="es-ES" dirty="0"/>
              <a:t> </a:t>
            </a:r>
            <a:r>
              <a:rPr lang="es-ES" dirty="0" err="1"/>
              <a:t>to</a:t>
            </a:r>
            <a:r>
              <a:rPr lang="es-ES" dirty="0"/>
              <a:t> </a:t>
            </a:r>
            <a:r>
              <a:rPr lang="es-ES" dirty="0" err="1"/>
              <a:t>reach</a:t>
            </a:r>
            <a:r>
              <a:rPr lang="es-ES" dirty="0"/>
              <a:t> </a:t>
            </a:r>
            <a:r>
              <a:rPr lang="es-ES" dirty="0" err="1"/>
              <a:t>the</a:t>
            </a:r>
            <a:r>
              <a:rPr lang="es-ES" dirty="0"/>
              <a:t> </a:t>
            </a:r>
            <a:r>
              <a:rPr lang="es-ES" dirty="0" err="1"/>
              <a:t>producers</a:t>
            </a:r>
            <a:r>
              <a:rPr lang="es-ES" dirty="0"/>
              <a: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8" name="Google Shape;395;p35">
            <a:extLst>
              <a:ext uri="{FF2B5EF4-FFF2-40B4-BE49-F238E27FC236}">
                <a16:creationId xmlns:a16="http://schemas.microsoft.com/office/drawing/2014/main" id="{16797879-16EA-4463-B8C3-32C67157B3BB}"/>
              </a:ext>
            </a:extLst>
          </p:cNvPr>
          <p:cNvSpPr txBox="1">
            <a:spLocks noGrp="1"/>
          </p:cNvSpPr>
          <p:nvPr>
            <p:ph type="title"/>
          </p:nvPr>
        </p:nvSpPr>
        <p:spPr>
          <a:xfrm>
            <a:off x="2257425" y="274203"/>
            <a:ext cx="4264150" cy="532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t>What makes it circular?</a:t>
            </a:r>
            <a:endParaRPr sz="3000" dirty="0"/>
          </a:p>
        </p:txBody>
      </p:sp>
      <p:sp>
        <p:nvSpPr>
          <p:cNvPr id="5" name="Google Shape;396;p35">
            <a:extLst>
              <a:ext uri="{FF2B5EF4-FFF2-40B4-BE49-F238E27FC236}">
                <a16:creationId xmlns:a16="http://schemas.microsoft.com/office/drawing/2014/main" id="{1C460D8B-E1AA-498A-BF06-C5C648637048}"/>
              </a:ext>
            </a:extLst>
          </p:cNvPr>
          <p:cNvSpPr txBox="1">
            <a:spLocks/>
          </p:cNvSpPr>
          <p:nvPr/>
        </p:nvSpPr>
        <p:spPr>
          <a:xfrm>
            <a:off x="1461654" y="1245229"/>
            <a:ext cx="6220691" cy="36240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1pPr>
            <a:lvl2pPr marL="914400" marR="0" lvl="1" indent="-317500" algn="ctr" rtl="0">
              <a:lnSpc>
                <a:spcPct val="100000"/>
              </a:lnSpc>
              <a:spcBef>
                <a:spcPts val="1600"/>
              </a:spcBef>
              <a:spcAft>
                <a:spcPts val="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2pPr>
            <a:lvl3pPr marL="1371600" marR="0" lvl="2" indent="-317500" algn="ctr" rtl="0">
              <a:lnSpc>
                <a:spcPct val="100000"/>
              </a:lnSpc>
              <a:spcBef>
                <a:spcPts val="1600"/>
              </a:spcBef>
              <a:spcAft>
                <a:spcPts val="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3pPr>
            <a:lvl4pPr marL="1828800" marR="0" lvl="3" indent="-317500" algn="ctr" rtl="0">
              <a:lnSpc>
                <a:spcPct val="100000"/>
              </a:lnSpc>
              <a:spcBef>
                <a:spcPts val="1600"/>
              </a:spcBef>
              <a:spcAft>
                <a:spcPts val="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4pPr>
            <a:lvl5pPr marL="2286000" marR="0" lvl="4" indent="-317500" algn="ctr" rtl="0">
              <a:lnSpc>
                <a:spcPct val="100000"/>
              </a:lnSpc>
              <a:spcBef>
                <a:spcPts val="1600"/>
              </a:spcBef>
              <a:spcAft>
                <a:spcPts val="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5pPr>
            <a:lvl6pPr marL="2743200" marR="0" lvl="5" indent="-317500" algn="ctr" rtl="0">
              <a:lnSpc>
                <a:spcPct val="100000"/>
              </a:lnSpc>
              <a:spcBef>
                <a:spcPts val="1600"/>
              </a:spcBef>
              <a:spcAft>
                <a:spcPts val="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6pPr>
            <a:lvl7pPr marL="3200400" marR="0" lvl="6" indent="-317500" algn="ctr" rtl="0">
              <a:lnSpc>
                <a:spcPct val="100000"/>
              </a:lnSpc>
              <a:spcBef>
                <a:spcPts val="1600"/>
              </a:spcBef>
              <a:spcAft>
                <a:spcPts val="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7pPr>
            <a:lvl8pPr marL="3657600" marR="0" lvl="7" indent="-317500" algn="ctr" rtl="0">
              <a:lnSpc>
                <a:spcPct val="100000"/>
              </a:lnSpc>
              <a:spcBef>
                <a:spcPts val="1600"/>
              </a:spcBef>
              <a:spcAft>
                <a:spcPts val="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8pPr>
            <a:lvl9pPr marL="4114800" marR="0" lvl="8" indent="-317500" algn="ctr" rtl="0">
              <a:lnSpc>
                <a:spcPct val="100000"/>
              </a:lnSpc>
              <a:spcBef>
                <a:spcPts val="1600"/>
              </a:spcBef>
              <a:spcAft>
                <a:spcPts val="160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9pPr>
          </a:lstStyle>
          <a:p>
            <a:pPr marL="0" indent="0" algn="l">
              <a:spcAft>
                <a:spcPts val="600"/>
              </a:spcAft>
              <a:buClr>
                <a:schemeClr val="dk1"/>
              </a:buClr>
              <a:buSzPts val="1100"/>
            </a:pPr>
            <a:r>
              <a:rPr lang="en-US" sz="2000" b="1" dirty="0">
                <a:solidFill>
                  <a:schemeClr val="accent2">
                    <a:lumMod val="75000"/>
                  </a:schemeClr>
                </a:solidFill>
              </a:rPr>
              <a:t>Circular inputs</a:t>
            </a:r>
            <a:endParaRPr lang="es-ES" sz="1100" dirty="0">
              <a:solidFill>
                <a:schemeClr val="accent2">
                  <a:lumMod val="75000"/>
                </a:schemeClr>
              </a:solidFill>
              <a:uFill>
                <a:noFill/>
              </a:uFill>
            </a:endParaRPr>
          </a:p>
          <a:p>
            <a:pPr marL="228600" algn="l">
              <a:spcAft>
                <a:spcPts val="600"/>
              </a:spcAft>
              <a:buClr>
                <a:schemeClr val="accent4"/>
              </a:buClr>
              <a:buSzPts val="1400"/>
              <a:buFont typeface="Questrial"/>
              <a:buChar char="●"/>
            </a:pPr>
            <a:r>
              <a:rPr lang="en-US" sz="1400" dirty="0"/>
              <a:t>Cities have acres of </a:t>
            </a:r>
            <a:r>
              <a:rPr lang="en-US" sz="1400" b="1" dirty="0"/>
              <a:t>unused roof </a:t>
            </a:r>
            <a:r>
              <a:rPr lang="en-US" sz="1400" dirty="0"/>
              <a:t>space which can be used to grow crops.</a:t>
            </a:r>
          </a:p>
          <a:p>
            <a:pPr marL="228600" algn="l">
              <a:spcAft>
                <a:spcPts val="600"/>
              </a:spcAft>
              <a:buClr>
                <a:schemeClr val="accent4"/>
              </a:buClr>
              <a:buSzPts val="1400"/>
              <a:buFont typeface="Questrial"/>
              <a:buChar char="●"/>
            </a:pPr>
            <a:r>
              <a:rPr lang="en-US" sz="1400" dirty="0"/>
              <a:t>Rooftop farms are perfect for </a:t>
            </a:r>
            <a:r>
              <a:rPr lang="en-US" sz="1400" b="1" dirty="0"/>
              <a:t>rainwater irrigation </a:t>
            </a:r>
            <a:r>
              <a:rPr lang="en-US" sz="1400" dirty="0"/>
              <a:t>as well as benefiting from free energy from the sun and residual heat rising from the buildings below.</a:t>
            </a:r>
          </a:p>
          <a:p>
            <a:pPr marL="228600" algn="l">
              <a:spcAft>
                <a:spcPts val="600"/>
              </a:spcAft>
              <a:buClr>
                <a:schemeClr val="accent4"/>
              </a:buClr>
              <a:buSzPts val="1400"/>
              <a:buFont typeface="Questrial"/>
              <a:buChar char="●"/>
            </a:pPr>
            <a:r>
              <a:rPr lang="en-US" sz="1400" dirty="0"/>
              <a:t>Building and city infrastructure can also benefit as rooftop farms </a:t>
            </a:r>
            <a:r>
              <a:rPr lang="en-US" sz="1400" b="1" dirty="0"/>
              <a:t>provide cooling/insulation</a:t>
            </a:r>
            <a:r>
              <a:rPr lang="en-US" sz="1400" dirty="0"/>
              <a:t> as well as </a:t>
            </a:r>
            <a:r>
              <a:rPr lang="en-US" sz="1400" b="1" dirty="0"/>
              <a:t>attenuate run-off.</a:t>
            </a:r>
          </a:p>
          <a:p>
            <a:pPr marL="228600" algn="l">
              <a:spcAft>
                <a:spcPts val="600"/>
              </a:spcAft>
              <a:buClr>
                <a:schemeClr val="accent4"/>
              </a:buClr>
              <a:buSzPts val="1400"/>
              <a:buFont typeface="Questrial"/>
              <a:buChar char="●"/>
            </a:pPr>
            <a:r>
              <a:rPr lang="en-US" sz="1400" dirty="0"/>
              <a:t>Hydroponic </a:t>
            </a:r>
            <a:r>
              <a:rPr lang="en-US" sz="1400" b="1" dirty="0"/>
              <a:t>system </a:t>
            </a:r>
            <a:r>
              <a:rPr lang="en-US" sz="1400" dirty="0"/>
              <a:t>allows recirculation of nutrient-rich irrigation water.</a:t>
            </a:r>
            <a:endParaRPr lang="en-US" sz="1400" b="1" dirty="0"/>
          </a:p>
          <a:p>
            <a:pPr marL="0" indent="0" algn="l">
              <a:spcAft>
                <a:spcPts val="600"/>
              </a:spcAft>
              <a:buClr>
                <a:schemeClr val="dk1"/>
              </a:buClr>
              <a:buSzPts val="1100"/>
            </a:pPr>
            <a:r>
              <a:rPr lang="en-US" sz="2000" b="1" dirty="0" err="1">
                <a:solidFill>
                  <a:schemeClr val="accent2">
                    <a:lumMod val="75000"/>
                  </a:schemeClr>
                </a:solidFill>
              </a:rPr>
              <a:t>Dematerialisation</a:t>
            </a:r>
            <a:endParaRPr lang="es-ES" sz="1100" dirty="0">
              <a:solidFill>
                <a:schemeClr val="accent2">
                  <a:lumMod val="75000"/>
                </a:schemeClr>
              </a:solidFill>
              <a:uFill>
                <a:noFill/>
              </a:uFill>
            </a:endParaRPr>
          </a:p>
          <a:p>
            <a:pPr marL="228600" lvl="0" indent="-317500" algn="l" rtl="0">
              <a:spcAft>
                <a:spcPts val="600"/>
              </a:spcAft>
              <a:buClr>
                <a:schemeClr val="accent4"/>
              </a:buClr>
              <a:buSzPts val="1400"/>
              <a:buChar char="●"/>
            </a:pPr>
            <a:r>
              <a:rPr lang="en-US" sz="1400" dirty="0"/>
              <a:t>Distribution costs are greatly reduced as a result of promoting </a:t>
            </a:r>
            <a:r>
              <a:rPr lang="en-US" sz="1400" b="1" dirty="0"/>
              <a:t>local production </a:t>
            </a:r>
            <a:r>
              <a:rPr lang="en-US" sz="1400" dirty="0"/>
              <a:t>both in rooftop hydroponic farms and nearly like-minded farms.</a:t>
            </a:r>
          </a:p>
          <a:p>
            <a:pPr marL="0" lvl="0" indent="0" algn="l" rtl="0">
              <a:spcBef>
                <a:spcPts val="0"/>
              </a:spcBef>
              <a:spcAft>
                <a:spcPts val="1600"/>
              </a:spcAft>
              <a:buClr>
                <a:schemeClr val="dk1"/>
              </a:buClr>
              <a:buSzPts val="1100"/>
              <a:buFont typeface="Arial"/>
              <a:buNone/>
            </a:pPr>
            <a:endParaRPr lang="en-US" sz="1400" dirty="0"/>
          </a:p>
          <a:p>
            <a:pPr marL="0" indent="0">
              <a:spcAft>
                <a:spcPts val="1600"/>
              </a:spcAft>
              <a:buClr>
                <a:schemeClr val="dk1"/>
              </a:buClr>
              <a:buSzPts val="1100"/>
              <a:buFont typeface="Arial"/>
              <a:buNone/>
            </a:pPr>
            <a:endParaRPr lang="en-US" sz="14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4" name="Google Shape;404;p36"/>
          <p:cNvSpPr txBox="1">
            <a:spLocks noGrp="1"/>
          </p:cNvSpPr>
          <p:nvPr>
            <p:ph type="title"/>
          </p:nvPr>
        </p:nvSpPr>
        <p:spPr>
          <a:xfrm>
            <a:off x="1390547" y="445025"/>
            <a:ext cx="6563266"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Environmental and economic impact</a:t>
            </a:r>
            <a:endParaRPr dirty="0"/>
          </a:p>
        </p:txBody>
      </p:sp>
      <p:sp>
        <p:nvSpPr>
          <p:cNvPr id="402" name="Google Shape;402;p36"/>
          <p:cNvSpPr txBox="1">
            <a:spLocks noGrp="1"/>
          </p:cNvSpPr>
          <p:nvPr>
            <p:ph type="subTitle" idx="2"/>
          </p:nvPr>
        </p:nvSpPr>
        <p:spPr>
          <a:xfrm>
            <a:off x="657605" y="2666350"/>
            <a:ext cx="1713062" cy="1595204"/>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dirty="0">
                <a:solidFill>
                  <a:srgbClr val="474747"/>
                </a:solidFill>
                <a:latin typeface="Questrial"/>
                <a:ea typeface="Questrial"/>
                <a:cs typeface="Questrial"/>
                <a:sym typeface="Questrial"/>
              </a:rPr>
              <a:t>Less than one acre of roof produces enough fresh products each year </a:t>
            </a:r>
            <a:r>
              <a:rPr lang="en-US" b="1" dirty="0">
                <a:solidFill>
                  <a:srgbClr val="474747"/>
                </a:solidFill>
                <a:latin typeface="Questrial"/>
                <a:ea typeface="Questrial"/>
                <a:cs typeface="Questrial"/>
                <a:sym typeface="Questrial"/>
              </a:rPr>
              <a:t>to feed 2000 people</a:t>
            </a:r>
          </a:p>
        </p:txBody>
      </p:sp>
      <p:sp>
        <p:nvSpPr>
          <p:cNvPr id="408" name="Google Shape;408;p36"/>
          <p:cNvSpPr/>
          <p:nvPr/>
        </p:nvSpPr>
        <p:spPr>
          <a:xfrm>
            <a:off x="5006327" y="156682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6"/>
          <p:cNvSpPr/>
          <p:nvPr/>
        </p:nvSpPr>
        <p:spPr>
          <a:xfrm>
            <a:off x="3181581" y="1577528"/>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6"/>
          <p:cNvSpPr/>
          <p:nvPr/>
        </p:nvSpPr>
        <p:spPr>
          <a:xfrm>
            <a:off x="7076568" y="156909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1" name="Google Shape;411;p36"/>
          <p:cNvGrpSpPr/>
          <p:nvPr/>
        </p:nvGrpSpPr>
        <p:grpSpPr>
          <a:xfrm>
            <a:off x="5156722" y="1715766"/>
            <a:ext cx="499833" cy="495005"/>
            <a:chOff x="5049725" y="1435050"/>
            <a:chExt cx="486550" cy="481850"/>
          </a:xfrm>
        </p:grpSpPr>
        <p:sp>
          <p:nvSpPr>
            <p:cNvPr id="412" name="Google Shape;412;p36"/>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3" name="Google Shape;413;p36"/>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4" name="Google Shape;414;p36"/>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5" name="Google Shape;415;p36"/>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16" name="Google Shape;416;p36"/>
          <p:cNvGrpSpPr/>
          <p:nvPr/>
        </p:nvGrpSpPr>
        <p:grpSpPr>
          <a:xfrm>
            <a:off x="3335328" y="1730070"/>
            <a:ext cx="494902" cy="495005"/>
            <a:chOff x="5049725" y="2027900"/>
            <a:chExt cx="481750" cy="481850"/>
          </a:xfrm>
        </p:grpSpPr>
        <p:sp>
          <p:nvSpPr>
            <p:cNvPr id="417" name="Google Shape;417;p36"/>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8" name="Google Shape;418;p36"/>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9" name="Google Shape;419;p36"/>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 name="Google Shape;420;p36"/>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1" name="Google Shape;421;p36"/>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2" name="Google Shape;422;p36"/>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3" name="Google Shape;423;p36"/>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 name="Google Shape;424;p36"/>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25" name="Google Shape;425;p36"/>
          <p:cNvGrpSpPr/>
          <p:nvPr/>
        </p:nvGrpSpPr>
        <p:grpSpPr>
          <a:xfrm>
            <a:off x="7228307" y="1721587"/>
            <a:ext cx="496905" cy="495005"/>
            <a:chOff x="898875" y="4399275"/>
            <a:chExt cx="483700" cy="481850"/>
          </a:xfrm>
        </p:grpSpPr>
        <p:sp>
          <p:nvSpPr>
            <p:cNvPr id="426" name="Google Shape;426;p36"/>
            <p:cNvSpPr/>
            <p:nvPr/>
          </p:nvSpPr>
          <p:spPr>
            <a:xfrm>
              <a:off x="992750" y="4642900"/>
              <a:ext cx="145300" cy="144100"/>
            </a:xfrm>
            <a:custGeom>
              <a:avLst/>
              <a:gdLst/>
              <a:ahLst/>
              <a:cxnLst/>
              <a:rect l="l" t="t" r="r" b="b"/>
              <a:pathLst>
                <a:path w="5812" h="5764" extrusionOk="0">
                  <a:moveTo>
                    <a:pt x="994" y="0"/>
                  </a:moveTo>
                  <a:lnTo>
                    <a:pt x="988" y="12"/>
                  </a:lnTo>
                  <a:cubicBezTo>
                    <a:pt x="988" y="9"/>
                    <a:pt x="991" y="6"/>
                    <a:pt x="991" y="3"/>
                  </a:cubicBezTo>
                  <a:lnTo>
                    <a:pt x="991" y="3"/>
                  </a:lnTo>
                  <a:lnTo>
                    <a:pt x="979" y="27"/>
                  </a:lnTo>
                  <a:lnTo>
                    <a:pt x="108" y="1759"/>
                  </a:lnTo>
                  <a:cubicBezTo>
                    <a:pt x="0" y="1976"/>
                    <a:pt x="42" y="2241"/>
                    <a:pt x="214" y="2415"/>
                  </a:cubicBezTo>
                  <a:lnTo>
                    <a:pt x="3397" y="5598"/>
                  </a:lnTo>
                  <a:cubicBezTo>
                    <a:pt x="3506" y="5707"/>
                    <a:pt x="3649" y="5763"/>
                    <a:pt x="3795" y="5763"/>
                  </a:cubicBezTo>
                  <a:cubicBezTo>
                    <a:pt x="3883" y="5763"/>
                    <a:pt x="3971" y="5743"/>
                    <a:pt x="4053" y="5701"/>
                  </a:cubicBezTo>
                  <a:lnTo>
                    <a:pt x="5797" y="4827"/>
                  </a:lnTo>
                  <a:lnTo>
                    <a:pt x="5800" y="4824"/>
                  </a:lnTo>
                  <a:lnTo>
                    <a:pt x="5812" y="4818"/>
                  </a:lnTo>
                  <a:lnTo>
                    <a:pt x="9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7" name="Google Shape;427;p36"/>
            <p:cNvSpPr/>
            <p:nvPr/>
          </p:nvSpPr>
          <p:spPr>
            <a:xfrm>
              <a:off x="1138025" y="4763350"/>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8" name="Google Shape;428;p36"/>
            <p:cNvSpPr/>
            <p:nvPr/>
          </p:nvSpPr>
          <p:spPr>
            <a:xfrm>
              <a:off x="1269550" y="4399275"/>
              <a:ext cx="113025" cy="112125"/>
            </a:xfrm>
            <a:custGeom>
              <a:avLst/>
              <a:gdLst/>
              <a:ahLst/>
              <a:cxnLst/>
              <a:rect l="l" t="t" r="r" b="b"/>
              <a:pathLst>
                <a:path w="4521" h="4485" extrusionOk="0">
                  <a:moveTo>
                    <a:pt x="3066" y="1"/>
                  </a:moveTo>
                  <a:cubicBezTo>
                    <a:pt x="1947" y="1"/>
                    <a:pt x="938" y="82"/>
                    <a:pt x="0" y="239"/>
                  </a:cubicBezTo>
                  <a:lnTo>
                    <a:pt x="9" y="895"/>
                  </a:lnTo>
                  <a:cubicBezTo>
                    <a:pt x="34" y="2862"/>
                    <a:pt x="1623" y="4452"/>
                    <a:pt x="3590" y="4476"/>
                  </a:cubicBezTo>
                  <a:lnTo>
                    <a:pt x="4243" y="4485"/>
                  </a:lnTo>
                  <a:cubicBezTo>
                    <a:pt x="4439" y="3313"/>
                    <a:pt x="4520" y="2028"/>
                    <a:pt x="4469" y="561"/>
                  </a:cubicBezTo>
                  <a:cubicBezTo>
                    <a:pt x="4457" y="266"/>
                    <a:pt x="4219" y="28"/>
                    <a:pt x="3924" y="16"/>
                  </a:cubicBezTo>
                  <a:cubicBezTo>
                    <a:pt x="3631" y="6"/>
                    <a:pt x="3345" y="1"/>
                    <a:pt x="3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9" name="Google Shape;429;p36"/>
            <p:cNvSpPr/>
            <p:nvPr/>
          </p:nvSpPr>
          <p:spPr>
            <a:xfrm>
              <a:off x="1161975" y="4531175"/>
              <a:ext cx="91400" cy="84350"/>
            </a:xfrm>
            <a:custGeom>
              <a:avLst/>
              <a:gdLst/>
              <a:ahLst/>
              <a:cxnLst/>
              <a:rect l="l" t="t" r="r" b="b"/>
              <a:pathLst>
                <a:path w="3656" h="3374" extrusionOk="0">
                  <a:moveTo>
                    <a:pt x="1821" y="1"/>
                  </a:moveTo>
                  <a:cubicBezTo>
                    <a:pt x="1137" y="1"/>
                    <a:pt x="523" y="415"/>
                    <a:pt x="262" y="1046"/>
                  </a:cubicBezTo>
                  <a:cubicBezTo>
                    <a:pt x="0" y="1678"/>
                    <a:pt x="145" y="2410"/>
                    <a:pt x="633" y="2894"/>
                  </a:cubicBezTo>
                  <a:cubicBezTo>
                    <a:pt x="952" y="3214"/>
                    <a:pt x="1391" y="3373"/>
                    <a:pt x="1830" y="3373"/>
                  </a:cubicBezTo>
                  <a:cubicBezTo>
                    <a:pt x="2269" y="3373"/>
                    <a:pt x="2707" y="3214"/>
                    <a:pt x="3027" y="2894"/>
                  </a:cubicBezTo>
                  <a:cubicBezTo>
                    <a:pt x="3511" y="2410"/>
                    <a:pt x="3656" y="1681"/>
                    <a:pt x="3394" y="1046"/>
                  </a:cubicBezTo>
                  <a:cubicBezTo>
                    <a:pt x="3132" y="413"/>
                    <a:pt x="2515" y="1"/>
                    <a:pt x="1828" y="1"/>
                  </a:cubicBezTo>
                  <a:cubicBezTo>
                    <a:pt x="1826" y="1"/>
                    <a:pt x="1823" y="1"/>
                    <a:pt x="1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0" name="Google Shape;430;p36"/>
            <p:cNvSpPr/>
            <p:nvPr/>
          </p:nvSpPr>
          <p:spPr>
            <a:xfrm>
              <a:off x="1031050" y="4411100"/>
              <a:ext cx="338650" cy="338725"/>
            </a:xfrm>
            <a:custGeom>
              <a:avLst/>
              <a:gdLst/>
              <a:ahLst/>
              <a:cxnLst/>
              <a:rect l="l" t="t" r="r" b="b"/>
              <a:pathLst>
                <a:path w="13546" h="13549" extrusionOk="0">
                  <a:moveTo>
                    <a:pt x="7066" y="3673"/>
                  </a:moveTo>
                  <a:cubicBezTo>
                    <a:pt x="7800" y="3673"/>
                    <a:pt x="8522" y="3960"/>
                    <a:pt x="9062" y="4500"/>
                  </a:cubicBezTo>
                  <a:cubicBezTo>
                    <a:pt x="10170" y="5602"/>
                    <a:pt x="10170" y="7393"/>
                    <a:pt x="9062" y="8492"/>
                  </a:cubicBezTo>
                  <a:cubicBezTo>
                    <a:pt x="8522" y="9032"/>
                    <a:pt x="7800" y="9319"/>
                    <a:pt x="7066" y="9319"/>
                  </a:cubicBezTo>
                  <a:cubicBezTo>
                    <a:pt x="6702" y="9319"/>
                    <a:pt x="6334" y="9248"/>
                    <a:pt x="5984" y="9104"/>
                  </a:cubicBezTo>
                  <a:cubicBezTo>
                    <a:pt x="4930" y="8667"/>
                    <a:pt x="4244" y="7637"/>
                    <a:pt x="4244" y="6496"/>
                  </a:cubicBezTo>
                  <a:cubicBezTo>
                    <a:pt x="4244" y="5355"/>
                    <a:pt x="4930" y="4325"/>
                    <a:pt x="5984" y="3888"/>
                  </a:cubicBezTo>
                  <a:cubicBezTo>
                    <a:pt x="6334" y="3744"/>
                    <a:pt x="6702" y="3673"/>
                    <a:pt x="7066" y="3673"/>
                  </a:cubicBezTo>
                  <a:close/>
                  <a:moveTo>
                    <a:pt x="3868" y="9124"/>
                  </a:moveTo>
                  <a:cubicBezTo>
                    <a:pt x="4006" y="9124"/>
                    <a:pt x="4147" y="9176"/>
                    <a:pt x="4262" y="9290"/>
                  </a:cubicBezTo>
                  <a:cubicBezTo>
                    <a:pt x="4481" y="9510"/>
                    <a:pt x="4481" y="9869"/>
                    <a:pt x="4262" y="10088"/>
                  </a:cubicBezTo>
                  <a:cubicBezTo>
                    <a:pt x="4147" y="10204"/>
                    <a:pt x="4005" y="10255"/>
                    <a:pt x="3866" y="10255"/>
                  </a:cubicBezTo>
                  <a:cubicBezTo>
                    <a:pt x="3576" y="10255"/>
                    <a:pt x="3298" y="10031"/>
                    <a:pt x="3298" y="9691"/>
                  </a:cubicBezTo>
                  <a:cubicBezTo>
                    <a:pt x="3298" y="9350"/>
                    <a:pt x="3577" y="9124"/>
                    <a:pt x="3868" y="9124"/>
                  </a:cubicBezTo>
                  <a:close/>
                  <a:moveTo>
                    <a:pt x="8414" y="1"/>
                  </a:moveTo>
                  <a:cubicBezTo>
                    <a:pt x="6466" y="507"/>
                    <a:pt x="4888" y="1425"/>
                    <a:pt x="3518" y="2846"/>
                  </a:cubicBezTo>
                  <a:cubicBezTo>
                    <a:pt x="2169" y="4244"/>
                    <a:pt x="1000" y="6282"/>
                    <a:pt x="1" y="8212"/>
                  </a:cubicBezTo>
                  <a:lnTo>
                    <a:pt x="5337" y="13548"/>
                  </a:lnTo>
                  <a:cubicBezTo>
                    <a:pt x="7267" y="12549"/>
                    <a:pt x="9309" y="11380"/>
                    <a:pt x="10706" y="10031"/>
                  </a:cubicBezTo>
                  <a:cubicBezTo>
                    <a:pt x="12124" y="8664"/>
                    <a:pt x="13039" y="7086"/>
                    <a:pt x="13545" y="5138"/>
                  </a:cubicBezTo>
                  <a:lnTo>
                    <a:pt x="13112" y="5129"/>
                  </a:lnTo>
                  <a:cubicBezTo>
                    <a:pt x="10534" y="5099"/>
                    <a:pt x="8453" y="3015"/>
                    <a:pt x="8420" y="440"/>
                  </a:cubicBezTo>
                  <a:lnTo>
                    <a:pt x="84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1" name="Google Shape;431;p36"/>
            <p:cNvSpPr/>
            <p:nvPr/>
          </p:nvSpPr>
          <p:spPr>
            <a:xfrm>
              <a:off x="1130500" y="4740450"/>
              <a:ext cx="108950" cy="111250"/>
            </a:xfrm>
            <a:custGeom>
              <a:avLst/>
              <a:gdLst/>
              <a:ahLst/>
              <a:cxnLst/>
              <a:rect l="l" t="t" r="r" b="b"/>
              <a:pathLst>
                <a:path w="4358" h="4450" extrusionOk="0">
                  <a:moveTo>
                    <a:pt x="4358" y="1"/>
                  </a:moveTo>
                  <a:lnTo>
                    <a:pt x="4358" y="1"/>
                  </a:lnTo>
                  <a:cubicBezTo>
                    <a:pt x="2906" y="877"/>
                    <a:pt x="1437" y="1609"/>
                    <a:pt x="1" y="2332"/>
                  </a:cubicBezTo>
                  <a:cubicBezTo>
                    <a:pt x="58" y="3090"/>
                    <a:pt x="112" y="3789"/>
                    <a:pt x="118" y="3882"/>
                  </a:cubicBezTo>
                  <a:cubicBezTo>
                    <a:pt x="118" y="4211"/>
                    <a:pt x="387" y="4450"/>
                    <a:pt x="683" y="4450"/>
                  </a:cubicBezTo>
                  <a:cubicBezTo>
                    <a:pt x="767" y="4450"/>
                    <a:pt x="854" y="4430"/>
                    <a:pt x="937" y="4388"/>
                  </a:cubicBezTo>
                  <a:cubicBezTo>
                    <a:pt x="1039" y="4295"/>
                    <a:pt x="3858" y="3208"/>
                    <a:pt x="4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2" name="Google Shape;432;p36"/>
            <p:cNvSpPr/>
            <p:nvPr/>
          </p:nvSpPr>
          <p:spPr>
            <a:xfrm>
              <a:off x="927325" y="4539825"/>
              <a:ext cx="114150" cy="109800"/>
            </a:xfrm>
            <a:custGeom>
              <a:avLst/>
              <a:gdLst/>
              <a:ahLst/>
              <a:cxnLst/>
              <a:rect l="l" t="t" r="r" b="b"/>
              <a:pathLst>
                <a:path w="4566" h="4392" extrusionOk="0">
                  <a:moveTo>
                    <a:pt x="4565" y="1"/>
                  </a:moveTo>
                  <a:lnTo>
                    <a:pt x="4565" y="1"/>
                  </a:lnTo>
                  <a:cubicBezTo>
                    <a:pt x="1268" y="459"/>
                    <a:pt x="184" y="3334"/>
                    <a:pt x="91" y="3437"/>
                  </a:cubicBezTo>
                  <a:cubicBezTo>
                    <a:pt x="0" y="3611"/>
                    <a:pt x="9" y="3822"/>
                    <a:pt x="112" y="3988"/>
                  </a:cubicBezTo>
                  <a:cubicBezTo>
                    <a:pt x="295" y="4286"/>
                    <a:pt x="606" y="4232"/>
                    <a:pt x="723" y="4256"/>
                  </a:cubicBezTo>
                  <a:lnTo>
                    <a:pt x="2214" y="4391"/>
                  </a:lnTo>
                  <a:cubicBezTo>
                    <a:pt x="2945" y="2928"/>
                    <a:pt x="3680" y="1458"/>
                    <a:pt x="45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3" name="Google Shape;433;p36"/>
            <p:cNvSpPr/>
            <p:nvPr/>
          </p:nvSpPr>
          <p:spPr>
            <a:xfrm>
              <a:off x="898875" y="4711550"/>
              <a:ext cx="170825" cy="169575"/>
            </a:xfrm>
            <a:custGeom>
              <a:avLst/>
              <a:gdLst/>
              <a:ahLst/>
              <a:cxnLst/>
              <a:rect l="l" t="t" r="r" b="b"/>
              <a:pathLst>
                <a:path w="6833" h="6783" extrusionOk="0">
                  <a:moveTo>
                    <a:pt x="2846" y="1"/>
                  </a:moveTo>
                  <a:cubicBezTo>
                    <a:pt x="1747" y="1052"/>
                    <a:pt x="503" y="4602"/>
                    <a:pt x="63" y="6050"/>
                  </a:cubicBezTo>
                  <a:cubicBezTo>
                    <a:pt x="0" y="6252"/>
                    <a:pt x="54" y="6469"/>
                    <a:pt x="202" y="6616"/>
                  </a:cubicBezTo>
                  <a:cubicBezTo>
                    <a:pt x="309" y="6724"/>
                    <a:pt x="454" y="6782"/>
                    <a:pt x="602" y="6782"/>
                  </a:cubicBezTo>
                  <a:cubicBezTo>
                    <a:pt x="656" y="6782"/>
                    <a:pt x="711" y="6774"/>
                    <a:pt x="765" y="6758"/>
                  </a:cubicBezTo>
                  <a:cubicBezTo>
                    <a:pt x="2225" y="6318"/>
                    <a:pt x="5782" y="5084"/>
                    <a:pt x="6833" y="3981"/>
                  </a:cubicBezTo>
                  <a:cubicBezTo>
                    <a:pt x="6655" y="3900"/>
                    <a:pt x="6492" y="3789"/>
                    <a:pt x="6354" y="3650"/>
                  </a:cubicBezTo>
                  <a:lnTo>
                    <a:pt x="5167" y="2464"/>
                  </a:lnTo>
                  <a:lnTo>
                    <a:pt x="4767" y="2861"/>
                  </a:lnTo>
                  <a:cubicBezTo>
                    <a:pt x="4658" y="2967"/>
                    <a:pt x="4517" y="3020"/>
                    <a:pt x="4375" y="3020"/>
                  </a:cubicBezTo>
                  <a:cubicBezTo>
                    <a:pt x="4231" y="3020"/>
                    <a:pt x="4086" y="2965"/>
                    <a:pt x="3975" y="2855"/>
                  </a:cubicBezTo>
                  <a:cubicBezTo>
                    <a:pt x="3758" y="2638"/>
                    <a:pt x="3755" y="2286"/>
                    <a:pt x="3969" y="2063"/>
                  </a:cubicBezTo>
                  <a:lnTo>
                    <a:pt x="4369" y="1663"/>
                  </a:lnTo>
                  <a:lnTo>
                    <a:pt x="3171" y="464"/>
                  </a:lnTo>
                  <a:cubicBezTo>
                    <a:pt x="3035" y="329"/>
                    <a:pt x="2927" y="172"/>
                    <a:pt x="2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 name="Google Shape;532;p42">
            <a:extLst>
              <a:ext uri="{FF2B5EF4-FFF2-40B4-BE49-F238E27FC236}">
                <a16:creationId xmlns:a16="http://schemas.microsoft.com/office/drawing/2014/main" id="{25ED6147-4B11-48B0-9A63-C0D27A3B2EFB}"/>
              </a:ext>
            </a:extLst>
          </p:cNvPr>
          <p:cNvSpPr/>
          <p:nvPr/>
        </p:nvSpPr>
        <p:spPr>
          <a:xfrm>
            <a:off x="1217222" y="1578141"/>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46;p42">
            <a:extLst>
              <a:ext uri="{FF2B5EF4-FFF2-40B4-BE49-F238E27FC236}">
                <a16:creationId xmlns:a16="http://schemas.microsoft.com/office/drawing/2014/main" id="{A7A7A563-4D2A-4605-B309-5B970831932E}"/>
              </a:ext>
            </a:extLst>
          </p:cNvPr>
          <p:cNvSpPr/>
          <p:nvPr/>
        </p:nvSpPr>
        <p:spPr>
          <a:xfrm>
            <a:off x="1387835" y="1756071"/>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3" name="Google Shape;402;p36">
            <a:extLst>
              <a:ext uri="{FF2B5EF4-FFF2-40B4-BE49-F238E27FC236}">
                <a16:creationId xmlns:a16="http://schemas.microsoft.com/office/drawing/2014/main" id="{1D9EDA79-8558-4AC9-BB31-A102DCD6F1DE}"/>
              </a:ext>
            </a:extLst>
          </p:cNvPr>
          <p:cNvSpPr txBox="1">
            <a:spLocks/>
          </p:cNvSpPr>
          <p:nvPr/>
        </p:nvSpPr>
        <p:spPr>
          <a:xfrm>
            <a:off x="4647481" y="2666350"/>
            <a:ext cx="1881716" cy="15952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1pPr>
            <a:lvl2pPr marL="914400" marR="0" lvl="1"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2pPr>
            <a:lvl3pPr marL="1371600" marR="0" lvl="2"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3pPr>
            <a:lvl4pPr marL="1828800" marR="0" lvl="3"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4pPr>
            <a:lvl5pPr marL="2286000" marR="0" lvl="4"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5pPr>
            <a:lvl6pPr marL="2743200" marR="0" lvl="5"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6pPr>
            <a:lvl7pPr marL="3200400" marR="0" lvl="6"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7pPr>
            <a:lvl8pPr marL="3657600" marR="0" lvl="7"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8pPr>
            <a:lvl9pPr marL="4114800" marR="0" lvl="8"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9pPr>
          </a:lstStyle>
          <a:p>
            <a:pPr marL="0" indent="0"/>
            <a:r>
              <a:rPr lang="en-US" dirty="0">
                <a:solidFill>
                  <a:srgbClr val="474747"/>
                </a:solidFill>
                <a:latin typeface="Questrial"/>
                <a:ea typeface="Questrial"/>
                <a:cs typeface="Questrial"/>
                <a:sym typeface="Questrial"/>
              </a:rPr>
              <a:t>It now delivers more than </a:t>
            </a:r>
            <a:r>
              <a:rPr lang="en-US" b="1" dirty="0">
                <a:solidFill>
                  <a:srgbClr val="474747"/>
                </a:solidFill>
                <a:latin typeface="Questrial"/>
                <a:ea typeface="Questrial"/>
                <a:cs typeface="Questrial"/>
                <a:sym typeface="Questrial"/>
              </a:rPr>
              <a:t>10,000 baskets of food every week </a:t>
            </a:r>
            <a:r>
              <a:rPr lang="en-US" dirty="0">
                <a:solidFill>
                  <a:srgbClr val="474747"/>
                </a:solidFill>
                <a:latin typeface="Questrial"/>
                <a:ea typeface="Questrial"/>
                <a:cs typeface="Questrial"/>
                <a:sym typeface="Questrial"/>
              </a:rPr>
              <a:t>feeding about 2 percent of the population in that area. </a:t>
            </a:r>
            <a:endParaRPr lang="en-US" dirty="0"/>
          </a:p>
        </p:txBody>
      </p:sp>
      <p:sp>
        <p:nvSpPr>
          <p:cNvPr id="34" name="Google Shape;402;p36">
            <a:extLst>
              <a:ext uri="{FF2B5EF4-FFF2-40B4-BE49-F238E27FC236}">
                <a16:creationId xmlns:a16="http://schemas.microsoft.com/office/drawing/2014/main" id="{78FB3188-A889-4B08-A6BD-EC54DB8905EA}"/>
              </a:ext>
            </a:extLst>
          </p:cNvPr>
          <p:cNvSpPr txBox="1">
            <a:spLocks/>
          </p:cNvSpPr>
          <p:nvPr/>
        </p:nvSpPr>
        <p:spPr>
          <a:xfrm>
            <a:off x="2728024" y="2670274"/>
            <a:ext cx="1843975" cy="15952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1pPr>
            <a:lvl2pPr marL="914400" marR="0" lvl="1"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2pPr>
            <a:lvl3pPr marL="1371600" marR="0" lvl="2"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3pPr>
            <a:lvl4pPr marL="1828800" marR="0" lvl="3"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4pPr>
            <a:lvl5pPr marL="2286000" marR="0" lvl="4"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5pPr>
            <a:lvl6pPr marL="2743200" marR="0" lvl="5"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6pPr>
            <a:lvl7pPr marL="3200400" marR="0" lvl="6"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7pPr>
            <a:lvl8pPr marL="3657600" marR="0" lvl="7"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8pPr>
            <a:lvl9pPr marL="4114800" marR="0" lvl="8"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9pPr>
          </a:lstStyle>
          <a:p>
            <a:pPr marL="0" lvl="0" indent="0" rtl="0">
              <a:spcBef>
                <a:spcPts val="0"/>
              </a:spcBef>
              <a:spcAft>
                <a:spcPts val="0"/>
              </a:spcAft>
              <a:buNone/>
            </a:pPr>
            <a:r>
              <a:rPr lang="en-US" dirty="0">
                <a:solidFill>
                  <a:srgbClr val="474747"/>
                </a:solidFill>
                <a:latin typeface="Questrial"/>
                <a:ea typeface="Questrial"/>
                <a:cs typeface="Questrial"/>
                <a:sym typeface="Questrial"/>
              </a:rPr>
              <a:t>Rooftop farms use:</a:t>
            </a:r>
          </a:p>
          <a:p>
            <a:pPr marL="0" lvl="0" indent="0" algn="l" rtl="0">
              <a:spcBef>
                <a:spcPts val="0"/>
              </a:spcBef>
              <a:spcAft>
                <a:spcPts val="0"/>
              </a:spcAft>
              <a:buNone/>
            </a:pPr>
            <a:r>
              <a:rPr lang="en-US" dirty="0">
                <a:solidFill>
                  <a:srgbClr val="474747"/>
                </a:solidFill>
                <a:latin typeface="Questrial"/>
                <a:ea typeface="Questrial"/>
                <a:cs typeface="Questrial"/>
                <a:sym typeface="Questrial"/>
              </a:rPr>
              <a:t>• 50% less </a:t>
            </a:r>
            <a:r>
              <a:rPr lang="en-US" b="1" dirty="0">
                <a:solidFill>
                  <a:srgbClr val="474747"/>
                </a:solidFill>
                <a:latin typeface="Questrial"/>
                <a:ea typeface="Questrial"/>
                <a:cs typeface="Questrial"/>
                <a:sym typeface="Questrial"/>
              </a:rPr>
              <a:t>heating energy</a:t>
            </a:r>
          </a:p>
          <a:p>
            <a:pPr marL="0" lvl="0" indent="0" algn="l" rtl="0">
              <a:spcBef>
                <a:spcPts val="0"/>
              </a:spcBef>
              <a:spcAft>
                <a:spcPts val="0"/>
              </a:spcAft>
              <a:buNone/>
            </a:pPr>
            <a:r>
              <a:rPr lang="en-US" dirty="0">
                <a:solidFill>
                  <a:srgbClr val="474747"/>
                </a:solidFill>
                <a:latin typeface="Questrial"/>
                <a:ea typeface="Questrial"/>
                <a:cs typeface="Questrial"/>
                <a:sym typeface="Questrial"/>
              </a:rPr>
              <a:t>• 50 - 90% </a:t>
            </a:r>
            <a:r>
              <a:rPr lang="en-US" b="1" dirty="0">
                <a:solidFill>
                  <a:srgbClr val="474747"/>
                </a:solidFill>
                <a:latin typeface="Questrial"/>
                <a:ea typeface="Questrial"/>
                <a:cs typeface="Questrial"/>
                <a:sym typeface="Questrial"/>
              </a:rPr>
              <a:t>less water and nutrients </a:t>
            </a:r>
            <a:r>
              <a:rPr lang="en-US" dirty="0">
                <a:solidFill>
                  <a:srgbClr val="474747"/>
                </a:solidFill>
                <a:latin typeface="Questrial"/>
                <a:ea typeface="Questrial"/>
                <a:cs typeface="Questrial"/>
                <a:sym typeface="Questrial"/>
              </a:rPr>
              <a:t>and reduce </a:t>
            </a:r>
            <a:r>
              <a:rPr lang="en-US" b="1" dirty="0">
                <a:solidFill>
                  <a:srgbClr val="474747"/>
                </a:solidFill>
                <a:latin typeface="Questrial"/>
                <a:ea typeface="Questrial"/>
                <a:cs typeface="Questrial"/>
                <a:sym typeface="Questrial"/>
              </a:rPr>
              <a:t>energy demands </a:t>
            </a:r>
            <a:r>
              <a:rPr lang="en-US" dirty="0">
                <a:solidFill>
                  <a:srgbClr val="474747"/>
                </a:solidFill>
                <a:latin typeface="Questrial"/>
                <a:ea typeface="Questrial"/>
                <a:cs typeface="Questrial"/>
                <a:sym typeface="Questrial"/>
              </a:rPr>
              <a:t>on the building underneath</a:t>
            </a:r>
          </a:p>
        </p:txBody>
      </p:sp>
      <p:sp>
        <p:nvSpPr>
          <p:cNvPr id="35" name="Google Shape;402;p36">
            <a:extLst>
              <a:ext uri="{FF2B5EF4-FFF2-40B4-BE49-F238E27FC236}">
                <a16:creationId xmlns:a16="http://schemas.microsoft.com/office/drawing/2014/main" id="{6D2B3E20-D397-41EE-A021-C503179BF121}"/>
              </a:ext>
            </a:extLst>
          </p:cNvPr>
          <p:cNvSpPr txBox="1">
            <a:spLocks/>
          </p:cNvSpPr>
          <p:nvPr/>
        </p:nvSpPr>
        <p:spPr>
          <a:xfrm>
            <a:off x="6604679" y="2666350"/>
            <a:ext cx="1881716" cy="15952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1pPr>
            <a:lvl2pPr marL="914400" marR="0" lvl="1"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2pPr>
            <a:lvl3pPr marL="1371600" marR="0" lvl="2"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3pPr>
            <a:lvl4pPr marL="1828800" marR="0" lvl="3"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4pPr>
            <a:lvl5pPr marL="2286000" marR="0" lvl="4"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5pPr>
            <a:lvl6pPr marL="2743200" marR="0" lvl="5"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6pPr>
            <a:lvl7pPr marL="3200400" marR="0" lvl="6"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7pPr>
            <a:lvl8pPr marL="3657600" marR="0" lvl="7"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8pPr>
            <a:lvl9pPr marL="4114800" marR="0" lvl="8"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9pPr>
          </a:lstStyle>
          <a:p>
            <a:pPr marL="0" indent="0"/>
            <a:r>
              <a:rPr lang="en-US" dirty="0"/>
              <a:t>The subscription model allows them to harvest to order for each day, </a:t>
            </a:r>
            <a:r>
              <a:rPr lang="en-US" b="1" dirty="0"/>
              <a:t>reducing food waste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58"/>
          <p:cNvSpPr txBox="1">
            <a:spLocks noGrp="1"/>
          </p:cNvSpPr>
          <p:nvPr>
            <p:ph type="title"/>
          </p:nvPr>
        </p:nvSpPr>
        <p:spPr>
          <a:xfrm>
            <a:off x="747000" y="694405"/>
            <a:ext cx="7650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a:t>
            </a:r>
            <a:r>
              <a:rPr lang="es-ES" dirty="0" err="1"/>
              <a:t>ferences</a:t>
            </a:r>
            <a:r>
              <a:rPr lang="es-ES" dirty="0"/>
              <a:t> and </a:t>
            </a:r>
            <a:r>
              <a:rPr lang="es-ES" dirty="0" err="1"/>
              <a:t>useful</a:t>
            </a:r>
            <a:r>
              <a:rPr lang="es-ES" dirty="0"/>
              <a:t> </a:t>
            </a:r>
            <a:r>
              <a:rPr lang="es-ES" dirty="0" err="1"/>
              <a:t>info</a:t>
            </a:r>
            <a:endParaRPr dirty="0"/>
          </a:p>
        </p:txBody>
      </p:sp>
      <p:sp>
        <p:nvSpPr>
          <p:cNvPr id="897" name="Google Shape;897;p58"/>
          <p:cNvSpPr txBox="1">
            <a:spLocks noGrp="1"/>
          </p:cNvSpPr>
          <p:nvPr>
            <p:ph type="body" idx="1"/>
          </p:nvPr>
        </p:nvSpPr>
        <p:spPr>
          <a:xfrm>
            <a:off x="798371" y="1281436"/>
            <a:ext cx="7547255" cy="2180700"/>
          </a:xfrm>
          <a:prstGeom prst="rect">
            <a:avLst/>
          </a:prstGeom>
        </p:spPr>
        <p:txBody>
          <a:bodyPr spcFirstLastPara="1" wrap="square" lIns="91425" tIns="91425" rIns="91425" bIns="91425" anchor="ctr" anchorCtr="0">
            <a:noAutofit/>
          </a:bodyPr>
          <a:lstStyle/>
          <a:p>
            <a:pPr marL="0" indent="0">
              <a:buClr>
                <a:schemeClr val="accent4"/>
              </a:buClr>
              <a:buNone/>
            </a:pPr>
            <a:r>
              <a:rPr lang="en-US" dirty="0">
                <a:solidFill>
                  <a:schemeClr val="accent2">
                    <a:lumMod val="75000"/>
                  </a:schemeClr>
                </a:solidFill>
                <a:uFill>
                  <a:noFill/>
                </a:uFill>
                <a:sym typeface="Montserrat Black"/>
              </a:rPr>
              <a:t>References:</a:t>
            </a:r>
          </a:p>
          <a:p>
            <a:pPr marL="0" indent="0">
              <a:buClr>
                <a:schemeClr val="accent4"/>
              </a:buClr>
              <a:buNone/>
            </a:pPr>
            <a:endParaRPr lang="en-US" dirty="0">
              <a:solidFill>
                <a:schemeClr val="accent2">
                  <a:lumMod val="75000"/>
                </a:schemeClr>
              </a:solidFill>
              <a:uFill>
                <a:noFill/>
              </a:uFill>
              <a:sym typeface="Montserrat Black"/>
            </a:endParaRPr>
          </a:p>
          <a:p>
            <a:pPr marL="228600" lvl="0" indent="-317500" algn="l" rtl="0">
              <a:spcBef>
                <a:spcPts val="0"/>
              </a:spcBef>
              <a:spcAft>
                <a:spcPts val="0"/>
              </a:spcAft>
              <a:buClr>
                <a:schemeClr val="accent4"/>
              </a:buClr>
              <a:buSzPts val="1400"/>
              <a:buChar char="●"/>
            </a:pPr>
            <a:r>
              <a:rPr lang="en-US" sz="1050" dirty="0">
                <a:uFill>
                  <a:noFill/>
                </a:uFill>
              </a:rPr>
              <a:t>montreal.lufa.com. n.d. About. [online] Available at: &lt; https://montreal.lufa.com/en/about&gt; [Accessed 20 October 2020].</a:t>
            </a:r>
          </a:p>
          <a:p>
            <a:pPr marL="228600" lvl="0" indent="-317500" algn="l" rtl="0">
              <a:spcBef>
                <a:spcPts val="0"/>
              </a:spcBef>
              <a:spcAft>
                <a:spcPts val="0"/>
              </a:spcAft>
              <a:buClr>
                <a:schemeClr val="accent4"/>
              </a:buClr>
              <a:buSzPts val="1400"/>
              <a:buChar char="●"/>
            </a:pPr>
            <a:r>
              <a:rPr lang="en-US" sz="1050" dirty="0">
                <a:uFill>
                  <a:noFill/>
                </a:uFill>
              </a:rPr>
              <a:t>ellenmacarthurfoundation.org. n.d. High yields high above the city. [online] Available at: &lt; https://www.ellenmacarthurfoundation.org/case-studies/high-yields-high-above-the-city &gt; [Accessed 20 October 2020].</a:t>
            </a:r>
          </a:p>
          <a:p>
            <a:pPr marL="0" indent="0">
              <a:buClr>
                <a:schemeClr val="accent4"/>
              </a:buClr>
              <a:buNone/>
            </a:pPr>
            <a:r>
              <a:rPr lang="es-ES" dirty="0" err="1">
                <a:solidFill>
                  <a:schemeClr val="accent2">
                    <a:lumMod val="75000"/>
                  </a:schemeClr>
                </a:solidFill>
                <a:uFill>
                  <a:noFill/>
                </a:uFill>
                <a:sym typeface="Montserrat Black"/>
              </a:rPr>
              <a:t>Useful</a:t>
            </a:r>
            <a:r>
              <a:rPr lang="es-ES" dirty="0">
                <a:solidFill>
                  <a:schemeClr val="accent2">
                    <a:lumMod val="75000"/>
                  </a:schemeClr>
                </a:solidFill>
                <a:uFill>
                  <a:noFill/>
                </a:uFill>
                <a:sym typeface="Montserrat Black"/>
              </a:rPr>
              <a:t> </a:t>
            </a:r>
            <a:r>
              <a:rPr lang="es-ES" dirty="0" err="1">
                <a:solidFill>
                  <a:schemeClr val="accent2">
                    <a:lumMod val="75000"/>
                  </a:schemeClr>
                </a:solidFill>
                <a:uFill>
                  <a:noFill/>
                </a:uFill>
                <a:sym typeface="Montserrat Black"/>
              </a:rPr>
              <a:t>info</a:t>
            </a:r>
            <a:r>
              <a:rPr lang="es-ES" dirty="0">
                <a:solidFill>
                  <a:schemeClr val="accent2">
                    <a:lumMod val="75000"/>
                  </a:schemeClr>
                </a:solidFill>
                <a:uFill>
                  <a:noFill/>
                </a:uFill>
                <a:sym typeface="Montserrat Black"/>
              </a:rPr>
              <a:t>:</a:t>
            </a:r>
          </a:p>
          <a:p>
            <a:pPr marL="0" indent="0">
              <a:buClr>
                <a:schemeClr val="accent4"/>
              </a:buClr>
              <a:buNone/>
            </a:pPr>
            <a:endParaRPr lang="es-ES" dirty="0">
              <a:solidFill>
                <a:schemeClr val="accent2">
                  <a:lumMod val="75000"/>
                </a:schemeClr>
              </a:solidFill>
              <a:uFill>
                <a:noFill/>
              </a:uFill>
            </a:endParaRPr>
          </a:p>
          <a:p>
            <a:pPr marL="228600" lvl="0" indent="-317500" algn="l" rtl="0">
              <a:spcBef>
                <a:spcPts val="0"/>
              </a:spcBef>
              <a:spcAft>
                <a:spcPts val="0"/>
              </a:spcAft>
              <a:buClr>
                <a:schemeClr val="accent4"/>
              </a:buClr>
              <a:buSzPts val="1400"/>
              <a:buChar char="●"/>
            </a:pPr>
            <a:r>
              <a:rPr lang="en-US" sz="1050" dirty="0">
                <a:uFill>
                  <a:noFill/>
                </a:uFill>
              </a:rPr>
              <a:t>https://www.youtube.com/watch?v=kSQm09twKEE</a:t>
            </a:r>
          </a:p>
          <a:p>
            <a:pPr marL="228600" lvl="0" indent="-317500" algn="l" rtl="0">
              <a:spcBef>
                <a:spcPts val="0"/>
              </a:spcBef>
              <a:spcAft>
                <a:spcPts val="0"/>
              </a:spcAft>
              <a:buClr>
                <a:schemeClr val="accent4"/>
              </a:buClr>
              <a:buSzPts val="1400"/>
              <a:buChar char="●"/>
            </a:pPr>
            <a:r>
              <a:rPr lang="en-US" sz="1050" dirty="0">
                <a:uFill>
                  <a:noFill/>
                </a:uFill>
              </a:rPr>
              <a:t>https://www.flickr.com/photos/lufafarms/albums/72157681666196856</a:t>
            </a:r>
          </a:p>
          <a:p>
            <a:pPr marL="228600" lvl="0" indent="-317500" algn="l" rtl="0">
              <a:spcBef>
                <a:spcPts val="0"/>
              </a:spcBef>
              <a:spcAft>
                <a:spcPts val="0"/>
              </a:spcAft>
              <a:buClr>
                <a:schemeClr val="accent4"/>
              </a:buClr>
              <a:buSzPts val="1400"/>
              <a:buChar char="●"/>
            </a:pPr>
            <a:r>
              <a:rPr lang="en-US" sz="1050" dirty="0">
                <a:uFill>
                  <a:noFill/>
                </a:uFill>
              </a:rPr>
              <a:t>https://urbanecologycmu.wordpress.com/2015/10/20/lufa-farms-food-systems-case-study/</a:t>
            </a:r>
            <a:endParaRPr lang="en-US" dirty="0">
              <a:uFill>
                <a:noFill/>
              </a:uFill>
            </a:endParaRPr>
          </a:p>
        </p:txBody>
      </p:sp>
      <p:pic>
        <p:nvPicPr>
          <p:cNvPr id="6" name="Obraz 3" descr="Immagine che contiene disegnando, cibo, segnale, piatto&#10;&#10;Descrizione generata automaticamente">
            <a:extLst>
              <a:ext uri="{FF2B5EF4-FFF2-40B4-BE49-F238E27FC236}">
                <a16:creationId xmlns:a16="http://schemas.microsoft.com/office/drawing/2014/main" id="{33B681CD-8882-4BE5-BBD2-25E9DDEB257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878584" y="215557"/>
            <a:ext cx="407513" cy="502285"/>
          </a:xfrm>
          <a:prstGeom prst="rect">
            <a:avLst/>
          </a:prstGeom>
        </p:spPr>
      </p:pic>
      <p:pic>
        <p:nvPicPr>
          <p:cNvPr id="7" name="Imagem 6" descr="EU flag-Erasmus+_FRASE">
            <a:extLst>
              <a:ext uri="{FF2B5EF4-FFF2-40B4-BE49-F238E27FC236}">
                <a16:creationId xmlns:a16="http://schemas.microsoft.com/office/drawing/2014/main" id="{233E8599-99C4-4255-8FFE-7A990E0CBE8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71999" y="268896"/>
            <a:ext cx="1379855" cy="395605"/>
          </a:xfrm>
          <a:prstGeom prst="rect">
            <a:avLst/>
          </a:prstGeom>
          <a:noFill/>
          <a:ln>
            <a:noFill/>
          </a:ln>
        </p:spPr>
      </p:pic>
      <p:sp>
        <p:nvSpPr>
          <p:cNvPr id="8" name="Rettangolo 1">
            <a:extLst>
              <a:ext uri="{FF2B5EF4-FFF2-40B4-BE49-F238E27FC236}">
                <a16:creationId xmlns:a16="http://schemas.microsoft.com/office/drawing/2014/main" id="{7529E208-E7B0-45B0-96B2-8030F490689C}"/>
              </a:ext>
            </a:extLst>
          </p:cNvPr>
          <p:cNvSpPr/>
          <p:nvPr/>
        </p:nvSpPr>
        <p:spPr>
          <a:xfrm>
            <a:off x="950645" y="3671893"/>
            <a:ext cx="7159034" cy="461665"/>
          </a:xfrm>
          <a:prstGeom prst="rect">
            <a:avLst/>
          </a:prstGeom>
        </p:spPr>
        <p:txBody>
          <a:bodyPr wrap="square">
            <a:spAutoFit/>
          </a:bodyPr>
          <a:lstStyle/>
          <a:p>
            <a:r>
              <a:rPr lang="en-GB" sz="1200" dirty="0">
                <a:solidFill>
                  <a:schemeClr val="dk2"/>
                </a:solidFill>
                <a:latin typeface="Questrial"/>
                <a:sym typeface="Questrial"/>
              </a:rPr>
              <a:t>The related content to this case study has been identified from the public information which is published by the owners of the content</a:t>
            </a:r>
            <a:r>
              <a:rPr lang="it-IT" sz="1200" dirty="0">
                <a:solidFill>
                  <a:schemeClr val="dk2"/>
                </a:solidFill>
                <a:latin typeface="Questrial"/>
                <a:sym typeface="Questrial"/>
              </a:rPr>
              <a:t>.</a:t>
            </a:r>
            <a:endParaRPr lang="en-US" sz="1200" dirty="0">
              <a:solidFill>
                <a:schemeClr val="dk2"/>
              </a:solidFill>
              <a:latin typeface="Questrial"/>
              <a:sym typeface="Questrial"/>
            </a:endParaRPr>
          </a:p>
        </p:txBody>
      </p:sp>
      <p:sp>
        <p:nvSpPr>
          <p:cNvPr id="9" name="Rettangolo 2">
            <a:extLst>
              <a:ext uri="{FF2B5EF4-FFF2-40B4-BE49-F238E27FC236}">
                <a16:creationId xmlns:a16="http://schemas.microsoft.com/office/drawing/2014/main" id="{5D5E579C-C7F7-4D30-AA7C-5CAE2D3B7DD7}"/>
              </a:ext>
            </a:extLst>
          </p:cNvPr>
          <p:cNvSpPr/>
          <p:nvPr/>
        </p:nvSpPr>
        <p:spPr>
          <a:xfrm>
            <a:off x="914594" y="4133558"/>
            <a:ext cx="7440570" cy="830997"/>
          </a:xfrm>
          <a:prstGeom prst="rect">
            <a:avLst/>
          </a:prstGeom>
        </p:spPr>
        <p:txBody>
          <a:bodyPr wrap="square">
            <a:spAutoFit/>
          </a:bodyPr>
          <a:lstStyle/>
          <a:p>
            <a:r>
              <a:rPr lang="en-GB" sz="1200" dirty="0">
                <a:solidFill>
                  <a:schemeClr val="dk2"/>
                </a:solidFill>
                <a:latin typeface="Questrial"/>
              </a:rPr>
              <a:t>Disclaimer:</a:t>
            </a:r>
          </a:p>
          <a:p>
            <a:r>
              <a:rPr lang="en-GB" sz="1200" dirty="0">
                <a:solidFill>
                  <a:schemeClr val="dk2"/>
                </a:solidFill>
                <a:latin typeface="Questria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US" sz="120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361"/>
        <p:cNvGrpSpPr/>
        <p:nvPr/>
      </p:nvGrpSpPr>
      <p:grpSpPr>
        <a:xfrm>
          <a:off x="0" y="0"/>
          <a:ext cx="0" cy="0"/>
          <a:chOff x="0" y="0"/>
          <a:chExt cx="0" cy="0"/>
        </a:xfrm>
      </p:grpSpPr>
      <p:pic>
        <p:nvPicPr>
          <p:cNvPr id="10" name="Imagen 9" descr="Un dibujo de una persona&#10;&#10;Descripción generada automáticamente con confianza baja">
            <a:extLst>
              <a:ext uri="{FF2B5EF4-FFF2-40B4-BE49-F238E27FC236}">
                <a16:creationId xmlns:a16="http://schemas.microsoft.com/office/drawing/2014/main" id="{7213C304-287C-4A65-8A7C-2F37536E7AB8}"/>
              </a:ext>
            </a:extLst>
          </p:cNvPr>
          <p:cNvPicPr>
            <a:picLocks noChangeAspect="1"/>
          </p:cNvPicPr>
          <p:nvPr/>
        </p:nvPicPr>
        <p:blipFill>
          <a:blip r:embed="rId3">
            <a:duotone>
              <a:prstClr val="black"/>
              <a:schemeClr val="accent2">
                <a:lumMod val="75000"/>
                <a:tint val="45000"/>
                <a:satMod val="400000"/>
              </a:schemeClr>
            </a:duotone>
          </a:blip>
          <a:stretch>
            <a:fillRect/>
          </a:stretch>
        </p:blipFill>
        <p:spPr>
          <a:xfrm>
            <a:off x="-241859" y="1552150"/>
            <a:ext cx="5015877" cy="2633335"/>
          </a:xfrm>
          <a:prstGeom prst="rect">
            <a:avLst/>
          </a:prstGeom>
        </p:spPr>
      </p:pic>
      <p:sp>
        <p:nvSpPr>
          <p:cNvPr id="362" name="Google Shape;362;p32"/>
          <p:cNvSpPr txBox="1">
            <a:spLocks noGrp="1"/>
          </p:cNvSpPr>
          <p:nvPr>
            <p:ph type="ctrTitle"/>
          </p:nvPr>
        </p:nvSpPr>
        <p:spPr>
          <a:xfrm>
            <a:off x="5030965" y="1900387"/>
            <a:ext cx="3134671" cy="203216"/>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 sz="4800" dirty="0" err="1"/>
              <a:t>Recupel</a:t>
            </a:r>
            <a:endParaRPr lang="en-US" sz="4800" dirty="0"/>
          </a:p>
        </p:txBody>
      </p:sp>
      <p:sp>
        <p:nvSpPr>
          <p:cNvPr id="363" name="Google Shape;363;p32"/>
          <p:cNvSpPr txBox="1">
            <a:spLocks noGrp="1"/>
          </p:cNvSpPr>
          <p:nvPr>
            <p:ph type="subTitle" idx="1"/>
          </p:nvPr>
        </p:nvSpPr>
        <p:spPr>
          <a:xfrm>
            <a:off x="4640781" y="2103603"/>
            <a:ext cx="3915037" cy="4928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t>Plastics, Secondary Materials, and Innovation</a:t>
            </a:r>
          </a:p>
          <a:p>
            <a:pPr marL="0" lvl="0" indent="0" algn="ctr" rtl="0">
              <a:spcBef>
                <a:spcPts val="0"/>
              </a:spcBef>
              <a:spcAft>
                <a:spcPts val="0"/>
              </a:spcAft>
              <a:buNone/>
            </a:pPr>
            <a:r>
              <a:rPr lang="es-ES" sz="1600" dirty="0"/>
              <a:t>Case </a:t>
            </a:r>
            <a:r>
              <a:rPr lang="es-ES" sz="1600" dirty="0" err="1"/>
              <a:t>study</a:t>
            </a:r>
            <a:r>
              <a:rPr lang="es-ES" sz="1600" dirty="0"/>
              <a:t> </a:t>
            </a:r>
            <a:r>
              <a:rPr lang="es-ES" sz="1600" dirty="0" err="1"/>
              <a:t>identified</a:t>
            </a:r>
            <a:r>
              <a:rPr lang="es-ES" sz="1600" dirty="0"/>
              <a:t> in </a:t>
            </a:r>
            <a:r>
              <a:rPr lang="es-ES" sz="1600" dirty="0" err="1"/>
              <a:t>the</a:t>
            </a:r>
            <a:r>
              <a:rPr lang="es-ES" sz="1600" dirty="0"/>
              <a:t> </a:t>
            </a:r>
            <a:r>
              <a:rPr lang="es-ES" sz="1600" dirty="0" err="1"/>
              <a:t>research</a:t>
            </a:r>
            <a:r>
              <a:rPr lang="es-ES" sz="1600" dirty="0"/>
              <a:t> in</a:t>
            </a:r>
            <a:r>
              <a:rPr lang="en-US" sz="1600" dirty="0"/>
              <a:t> Belgium</a:t>
            </a:r>
          </a:p>
        </p:txBody>
      </p:sp>
      <p:pic>
        <p:nvPicPr>
          <p:cNvPr id="6" name="Imagen 5" descr="Logotipo  Descripción generada automáticamente">
            <a:extLst>
              <a:ext uri="{FF2B5EF4-FFF2-40B4-BE49-F238E27FC236}">
                <a16:creationId xmlns:a16="http://schemas.microsoft.com/office/drawing/2014/main" id="{EF60DEFB-1803-44BE-8F61-63269B0B9B27}"/>
              </a:ext>
            </a:extLst>
          </p:cNvPr>
          <p:cNvPicPr>
            <a:picLocks noChangeAspect="1"/>
          </p:cNvPicPr>
          <p:nvPr/>
        </p:nvPicPr>
        <p:blipFill>
          <a:blip r:embed="rId4"/>
          <a:stretch>
            <a:fillRect/>
          </a:stretch>
        </p:blipFill>
        <p:spPr>
          <a:xfrm>
            <a:off x="1019685" y="179043"/>
            <a:ext cx="495304" cy="584191"/>
          </a:xfrm>
          <a:prstGeom prst="rect">
            <a:avLst/>
          </a:prstGeom>
        </p:spPr>
      </p:pic>
      <p:pic>
        <p:nvPicPr>
          <p:cNvPr id="7" name="Imagen 6" descr="Imagen que contiene firmar, naranja, azul, gente  Descripción generada automáticamente">
            <a:extLst>
              <a:ext uri="{FF2B5EF4-FFF2-40B4-BE49-F238E27FC236}">
                <a16:creationId xmlns:a16="http://schemas.microsoft.com/office/drawing/2014/main" id="{8ACFD482-DB86-4CBA-9089-90A7CC81BAE0}"/>
              </a:ext>
            </a:extLst>
          </p:cNvPr>
          <p:cNvPicPr>
            <a:picLocks noChangeAspect="1"/>
          </p:cNvPicPr>
          <p:nvPr/>
        </p:nvPicPr>
        <p:blipFill>
          <a:blip r:embed="rId5"/>
          <a:stretch>
            <a:fillRect/>
          </a:stretch>
        </p:blipFill>
        <p:spPr>
          <a:xfrm>
            <a:off x="1588647" y="281369"/>
            <a:ext cx="1646808" cy="379538"/>
          </a:xfrm>
          <a:prstGeom prst="rect">
            <a:avLst/>
          </a:prstGeom>
        </p:spPr>
      </p:pic>
      <p:pic>
        <p:nvPicPr>
          <p:cNvPr id="9" name="Gráfico 8" descr="Marca1 con relleno sólido">
            <a:extLst>
              <a:ext uri="{FF2B5EF4-FFF2-40B4-BE49-F238E27FC236}">
                <a16:creationId xmlns:a16="http://schemas.microsoft.com/office/drawing/2014/main" id="{B70F8803-51BD-461F-829D-59FF5B2CB7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88530" y="2001995"/>
            <a:ext cx="389004" cy="389004"/>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525"/>
        <p:cNvGrpSpPr/>
        <p:nvPr/>
      </p:nvGrpSpPr>
      <p:grpSpPr>
        <a:xfrm>
          <a:off x="0" y="0"/>
          <a:ext cx="0" cy="0"/>
          <a:chOff x="0" y="0"/>
          <a:chExt cx="0" cy="0"/>
        </a:xfrm>
      </p:grpSpPr>
      <p:sp>
        <p:nvSpPr>
          <p:cNvPr id="526" name="Google Shape;526;p42"/>
          <p:cNvSpPr/>
          <p:nvPr/>
        </p:nvSpPr>
        <p:spPr>
          <a:xfrm>
            <a:off x="3088925" y="1630325"/>
            <a:ext cx="2924674" cy="2811175"/>
          </a:xfrm>
          <a:custGeom>
            <a:avLst/>
            <a:gdLst/>
            <a:ahLst/>
            <a:cxnLst/>
            <a:rect l="l" t="t" r="r" b="b"/>
            <a:pathLst>
              <a:path w="2963" h="2848" extrusionOk="0">
                <a:moveTo>
                  <a:pt x="1537" y="751"/>
                </a:moveTo>
                <a:cubicBezTo>
                  <a:pt x="1908" y="751"/>
                  <a:pt x="2209" y="1052"/>
                  <a:pt x="2212" y="1423"/>
                </a:cubicBezTo>
                <a:cubicBezTo>
                  <a:pt x="2212" y="1829"/>
                  <a:pt x="1879" y="2098"/>
                  <a:pt x="1533" y="2098"/>
                </a:cubicBezTo>
                <a:cubicBezTo>
                  <a:pt x="1367" y="2098"/>
                  <a:pt x="1199" y="2037"/>
                  <a:pt x="1063" y="1900"/>
                </a:cubicBezTo>
                <a:cubicBezTo>
                  <a:pt x="639" y="1476"/>
                  <a:pt x="940" y="751"/>
                  <a:pt x="1537" y="751"/>
                </a:cubicBezTo>
                <a:close/>
                <a:moveTo>
                  <a:pt x="1537" y="0"/>
                </a:moveTo>
                <a:cubicBezTo>
                  <a:pt x="1167" y="0"/>
                  <a:pt x="804" y="144"/>
                  <a:pt x="530" y="416"/>
                </a:cubicBezTo>
                <a:cubicBezTo>
                  <a:pt x="124" y="825"/>
                  <a:pt x="0" y="1437"/>
                  <a:pt x="221" y="1970"/>
                </a:cubicBezTo>
                <a:cubicBezTo>
                  <a:pt x="442" y="2500"/>
                  <a:pt x="960" y="2848"/>
                  <a:pt x="1537" y="2848"/>
                </a:cubicBezTo>
                <a:cubicBezTo>
                  <a:pt x="2324" y="2848"/>
                  <a:pt x="2963" y="2212"/>
                  <a:pt x="2963" y="1423"/>
                </a:cubicBezTo>
                <a:cubicBezTo>
                  <a:pt x="2963" y="848"/>
                  <a:pt x="2615" y="327"/>
                  <a:pt x="2082" y="109"/>
                </a:cubicBezTo>
                <a:cubicBezTo>
                  <a:pt x="1906" y="36"/>
                  <a:pt x="1721" y="0"/>
                  <a:pt x="1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Brief overview of the Case Study</a:t>
            </a:r>
            <a:endParaRPr/>
          </a:p>
        </p:txBody>
      </p:sp>
      <p:sp>
        <p:nvSpPr>
          <p:cNvPr id="529" name="Google Shape;529;p42"/>
          <p:cNvSpPr/>
          <p:nvPr/>
        </p:nvSpPr>
        <p:spPr>
          <a:xfrm>
            <a:off x="541448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2"/>
          <p:cNvSpPr/>
          <p:nvPr/>
        </p:nvSpPr>
        <p:spPr>
          <a:xfrm>
            <a:off x="292913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2"/>
          <p:cNvSpPr/>
          <p:nvPr/>
        </p:nvSpPr>
        <p:spPr>
          <a:xfrm>
            <a:off x="5414484" y="32346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2"/>
          <p:cNvSpPr/>
          <p:nvPr/>
        </p:nvSpPr>
        <p:spPr>
          <a:xfrm>
            <a:off x="2929134" y="32346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2"/>
          <p:cNvSpPr/>
          <p:nvPr/>
        </p:nvSpPr>
        <p:spPr>
          <a:xfrm>
            <a:off x="4433018" y="2897087"/>
            <a:ext cx="277977" cy="277673"/>
          </a:xfrm>
          <a:custGeom>
            <a:avLst/>
            <a:gdLst/>
            <a:ahLst/>
            <a:cxnLst/>
            <a:rect l="l" t="t" r="r" b="b"/>
            <a:pathLst>
              <a:path w="914" h="913" extrusionOk="0">
                <a:moveTo>
                  <a:pt x="457" y="0"/>
                </a:moveTo>
                <a:cubicBezTo>
                  <a:pt x="204" y="0"/>
                  <a:pt x="1" y="206"/>
                  <a:pt x="1" y="457"/>
                </a:cubicBezTo>
                <a:cubicBezTo>
                  <a:pt x="1" y="710"/>
                  <a:pt x="204" y="913"/>
                  <a:pt x="457" y="913"/>
                </a:cubicBezTo>
                <a:cubicBezTo>
                  <a:pt x="708" y="913"/>
                  <a:pt x="914" y="710"/>
                  <a:pt x="914" y="457"/>
                </a:cubicBezTo>
                <a:cubicBezTo>
                  <a:pt x="914" y="206"/>
                  <a:pt x="708"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2"/>
          <p:cNvSpPr txBox="1"/>
          <p:nvPr/>
        </p:nvSpPr>
        <p:spPr>
          <a:xfrm>
            <a:off x="779270" y="2120663"/>
            <a:ext cx="2032500" cy="86396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474747"/>
                </a:solidFill>
                <a:latin typeface="Questrial"/>
                <a:ea typeface="Questrial"/>
                <a:cs typeface="Questrial"/>
                <a:sym typeface="Questrial"/>
              </a:rPr>
              <a:t>Reducing e-waste (waste coming from electronic products).</a:t>
            </a:r>
            <a:endParaRPr dirty="0">
              <a:solidFill>
                <a:srgbClr val="474747"/>
              </a:solidFill>
              <a:latin typeface="Questrial"/>
              <a:ea typeface="Questrial"/>
              <a:cs typeface="Questrial"/>
              <a:sym typeface="Questrial"/>
            </a:endParaRPr>
          </a:p>
        </p:txBody>
      </p:sp>
      <p:sp>
        <p:nvSpPr>
          <p:cNvPr id="536" name="Google Shape;536;p42"/>
          <p:cNvSpPr txBox="1"/>
          <p:nvPr/>
        </p:nvSpPr>
        <p:spPr>
          <a:xfrm>
            <a:off x="6161952" y="1740292"/>
            <a:ext cx="2656423" cy="162258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300" dirty="0">
                <a:solidFill>
                  <a:srgbClr val="474747"/>
                </a:solidFill>
                <a:latin typeface="Questrial"/>
                <a:ea typeface="Questrial"/>
                <a:cs typeface="Questrial"/>
                <a:sym typeface="Questrial"/>
              </a:rPr>
              <a:t>Collection of e-waste for its repurposing. Consumers being able to get rid of electronic devices easily, companies benefiting from Recupel’s services.</a:t>
            </a:r>
          </a:p>
        </p:txBody>
      </p:sp>
      <p:sp>
        <p:nvSpPr>
          <p:cNvPr id="537" name="Google Shape;537;p42"/>
          <p:cNvSpPr txBox="1"/>
          <p:nvPr/>
        </p:nvSpPr>
        <p:spPr>
          <a:xfrm>
            <a:off x="1049138" y="1740292"/>
            <a:ext cx="2032500" cy="42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Montserrat Black"/>
                <a:ea typeface="Montserrat Black"/>
                <a:cs typeface="Montserrat Black"/>
                <a:sym typeface="Montserrat Black"/>
              </a:rPr>
              <a:t>Challenge</a:t>
            </a:r>
            <a:endParaRPr sz="1600" dirty="0">
              <a:solidFill>
                <a:srgbClr val="000000"/>
              </a:solidFill>
              <a:latin typeface="Montserrat Black"/>
              <a:ea typeface="Montserrat Black"/>
              <a:cs typeface="Montserrat Black"/>
              <a:sym typeface="Montserrat Black"/>
            </a:endParaRPr>
          </a:p>
        </p:txBody>
      </p:sp>
      <p:sp>
        <p:nvSpPr>
          <p:cNvPr id="538" name="Google Shape;538;p42"/>
          <p:cNvSpPr txBox="1"/>
          <p:nvPr/>
        </p:nvSpPr>
        <p:spPr>
          <a:xfrm>
            <a:off x="603467" y="3272460"/>
            <a:ext cx="2399432" cy="4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rgbClr val="000000"/>
                </a:solidFill>
                <a:latin typeface="Montserrat Black"/>
                <a:ea typeface="Montserrat Black"/>
                <a:cs typeface="Montserrat Black"/>
                <a:sym typeface="Montserrat Black"/>
              </a:rPr>
              <a:t>Impact</a:t>
            </a:r>
            <a:endParaRPr sz="1600" dirty="0">
              <a:solidFill>
                <a:srgbClr val="000000"/>
              </a:solidFill>
              <a:latin typeface="Montserrat Black"/>
              <a:ea typeface="Montserrat Black"/>
              <a:cs typeface="Montserrat Black"/>
              <a:sym typeface="Montserrat Black"/>
            </a:endParaRPr>
          </a:p>
        </p:txBody>
      </p:sp>
      <p:sp>
        <p:nvSpPr>
          <p:cNvPr id="539" name="Google Shape;539;p42"/>
          <p:cNvSpPr txBox="1"/>
          <p:nvPr/>
        </p:nvSpPr>
        <p:spPr>
          <a:xfrm>
            <a:off x="694386" y="3594344"/>
            <a:ext cx="2399432" cy="131015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dirty="0">
                <a:solidFill>
                  <a:srgbClr val="474747"/>
                </a:solidFill>
                <a:latin typeface="Questrial"/>
                <a:ea typeface="Questrial"/>
                <a:cs typeface="Questrial"/>
                <a:sym typeface="Questrial"/>
              </a:rPr>
              <a:t>Saving of resources, reduction in the total amount of energy consumed, green job creation. </a:t>
            </a:r>
          </a:p>
        </p:txBody>
      </p:sp>
      <p:sp>
        <p:nvSpPr>
          <p:cNvPr id="540" name="Google Shape;540;p42"/>
          <p:cNvSpPr txBox="1"/>
          <p:nvPr/>
        </p:nvSpPr>
        <p:spPr>
          <a:xfrm>
            <a:off x="6473913" y="1127033"/>
            <a:ext cx="2032500" cy="4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latin typeface="Montserrat Black"/>
                <a:ea typeface="Montserrat Black"/>
                <a:cs typeface="Montserrat Black"/>
                <a:sym typeface="Montserrat Black"/>
              </a:rPr>
              <a:t>Value proposition</a:t>
            </a:r>
            <a:endParaRPr sz="1600" dirty="0">
              <a:solidFill>
                <a:srgbClr val="000000"/>
              </a:solidFill>
              <a:latin typeface="Montserrat Black"/>
              <a:ea typeface="Montserrat Black"/>
              <a:cs typeface="Montserrat Black"/>
              <a:sym typeface="Montserrat Black"/>
            </a:endParaRPr>
          </a:p>
        </p:txBody>
      </p:sp>
      <p:sp>
        <p:nvSpPr>
          <p:cNvPr id="541" name="Google Shape;541;p42"/>
          <p:cNvSpPr txBox="1"/>
          <p:nvPr/>
        </p:nvSpPr>
        <p:spPr>
          <a:xfrm>
            <a:off x="6114643" y="3190088"/>
            <a:ext cx="2032500" cy="420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600" dirty="0">
                <a:latin typeface="Montserrat Black"/>
                <a:ea typeface="Montserrat Black"/>
                <a:cs typeface="Montserrat Black"/>
                <a:sym typeface="Montserrat Black"/>
              </a:rPr>
              <a:t>Description</a:t>
            </a:r>
            <a:endParaRPr sz="1600" dirty="0">
              <a:solidFill>
                <a:srgbClr val="000000"/>
              </a:solidFill>
              <a:latin typeface="Montserrat Black"/>
              <a:ea typeface="Montserrat Black"/>
              <a:cs typeface="Montserrat Black"/>
              <a:sym typeface="Montserrat Black"/>
            </a:endParaRPr>
          </a:p>
        </p:txBody>
      </p:sp>
      <p:sp>
        <p:nvSpPr>
          <p:cNvPr id="542" name="Google Shape;542;p42"/>
          <p:cNvSpPr txBox="1"/>
          <p:nvPr/>
        </p:nvSpPr>
        <p:spPr>
          <a:xfrm>
            <a:off x="6122990" y="3547434"/>
            <a:ext cx="2924674" cy="1763963"/>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300" dirty="0">
                <a:solidFill>
                  <a:schemeClr val="bg2"/>
                </a:solidFill>
                <a:latin typeface="Questrial"/>
                <a:ea typeface="Questrial"/>
                <a:cs typeface="Questrial"/>
                <a:sym typeface="Questrial"/>
              </a:rPr>
              <a:t>Recupel collects e-waste all across Belgium through drop-off points in places such as shops. Collaborating with producers, importers, and sellers, they contribute to and support the repurposing of e-waste.</a:t>
            </a:r>
          </a:p>
        </p:txBody>
      </p:sp>
      <p:grpSp>
        <p:nvGrpSpPr>
          <p:cNvPr id="543" name="Google Shape;543;p42"/>
          <p:cNvGrpSpPr/>
          <p:nvPr/>
        </p:nvGrpSpPr>
        <p:grpSpPr>
          <a:xfrm>
            <a:off x="3088849" y="2207743"/>
            <a:ext cx="487394" cy="255828"/>
            <a:chOff x="2084325" y="363300"/>
            <a:chExt cx="484150" cy="254100"/>
          </a:xfrm>
        </p:grpSpPr>
        <p:sp>
          <p:nvSpPr>
            <p:cNvPr id="544" name="Google Shape;544;p42"/>
            <p:cNvSpPr/>
            <p:nvPr/>
          </p:nvSpPr>
          <p:spPr>
            <a:xfrm>
              <a:off x="2084325" y="363300"/>
              <a:ext cx="484150" cy="254100"/>
            </a:xfrm>
            <a:custGeom>
              <a:avLst/>
              <a:gdLst/>
              <a:ahLst/>
              <a:cxnLst/>
              <a:rect l="l" t="t" r="r" b="b"/>
              <a:pathLst>
                <a:path w="19366" h="10164" extrusionOk="0">
                  <a:moveTo>
                    <a:pt x="9686" y="1128"/>
                  </a:moveTo>
                  <a:cubicBezTo>
                    <a:pt x="10195" y="1128"/>
                    <a:pt x="10707" y="1226"/>
                    <a:pt x="11196" y="1428"/>
                  </a:cubicBezTo>
                  <a:cubicBezTo>
                    <a:pt x="12671" y="2042"/>
                    <a:pt x="13635" y="3482"/>
                    <a:pt x="13635" y="5081"/>
                  </a:cubicBezTo>
                  <a:cubicBezTo>
                    <a:pt x="13632" y="7264"/>
                    <a:pt x="11864" y="9031"/>
                    <a:pt x="9684" y="9034"/>
                  </a:cubicBezTo>
                  <a:cubicBezTo>
                    <a:pt x="8085" y="9034"/>
                    <a:pt x="6643" y="8071"/>
                    <a:pt x="6032" y="6592"/>
                  </a:cubicBezTo>
                  <a:cubicBezTo>
                    <a:pt x="5420" y="5117"/>
                    <a:pt x="5758" y="3415"/>
                    <a:pt x="6887" y="2286"/>
                  </a:cubicBezTo>
                  <a:cubicBezTo>
                    <a:pt x="7645" y="1530"/>
                    <a:pt x="8657" y="1128"/>
                    <a:pt x="9686" y="1128"/>
                  </a:cubicBezTo>
                  <a:close/>
                  <a:moveTo>
                    <a:pt x="9684" y="1"/>
                  </a:moveTo>
                  <a:cubicBezTo>
                    <a:pt x="4502" y="1"/>
                    <a:pt x="361" y="4512"/>
                    <a:pt x="190" y="4704"/>
                  </a:cubicBezTo>
                  <a:cubicBezTo>
                    <a:pt x="0" y="4918"/>
                    <a:pt x="0" y="5243"/>
                    <a:pt x="190" y="5457"/>
                  </a:cubicBezTo>
                  <a:cubicBezTo>
                    <a:pt x="361" y="5650"/>
                    <a:pt x="4502" y="10164"/>
                    <a:pt x="9684" y="10164"/>
                  </a:cubicBezTo>
                  <a:cubicBezTo>
                    <a:pt x="14867" y="10164"/>
                    <a:pt x="19004" y="5650"/>
                    <a:pt x="19176" y="5457"/>
                  </a:cubicBezTo>
                  <a:cubicBezTo>
                    <a:pt x="19365" y="5243"/>
                    <a:pt x="19365" y="4918"/>
                    <a:pt x="19176" y="4704"/>
                  </a:cubicBezTo>
                  <a:cubicBezTo>
                    <a:pt x="19004" y="4512"/>
                    <a:pt x="14867" y="1"/>
                    <a:pt x="9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5" name="Google Shape;545;p42"/>
            <p:cNvSpPr/>
            <p:nvPr/>
          </p:nvSpPr>
          <p:spPr>
            <a:xfrm>
              <a:off x="2250600" y="419775"/>
              <a:ext cx="145175" cy="141125"/>
            </a:xfrm>
            <a:custGeom>
              <a:avLst/>
              <a:gdLst/>
              <a:ahLst/>
              <a:cxnLst/>
              <a:rect l="l" t="t" r="r" b="b"/>
              <a:pathLst>
                <a:path w="5807" h="5645" extrusionOk="0">
                  <a:moveTo>
                    <a:pt x="3018" y="0"/>
                  </a:moveTo>
                  <a:cubicBezTo>
                    <a:pt x="1922" y="0"/>
                    <a:pt x="929" y="634"/>
                    <a:pt x="468" y="1626"/>
                  </a:cubicBezTo>
                  <a:cubicBezTo>
                    <a:pt x="1" y="2623"/>
                    <a:pt x="158" y="3797"/>
                    <a:pt x="862" y="4637"/>
                  </a:cubicBezTo>
                  <a:cubicBezTo>
                    <a:pt x="1407" y="5287"/>
                    <a:pt x="2203" y="5645"/>
                    <a:pt x="3025" y="5645"/>
                  </a:cubicBezTo>
                  <a:cubicBezTo>
                    <a:pt x="3270" y="5645"/>
                    <a:pt x="3518" y="5613"/>
                    <a:pt x="3762" y="5547"/>
                  </a:cubicBezTo>
                  <a:cubicBezTo>
                    <a:pt x="4825" y="5258"/>
                    <a:pt x="5620" y="4382"/>
                    <a:pt x="5807" y="3297"/>
                  </a:cubicBezTo>
                  <a:lnTo>
                    <a:pt x="5807" y="3297"/>
                  </a:lnTo>
                  <a:cubicBezTo>
                    <a:pt x="5625" y="3356"/>
                    <a:pt x="5446" y="3383"/>
                    <a:pt x="5272" y="3383"/>
                  </a:cubicBezTo>
                  <a:cubicBezTo>
                    <a:pt x="4356" y="3383"/>
                    <a:pt x="3596" y="2626"/>
                    <a:pt x="3596" y="1692"/>
                  </a:cubicBezTo>
                  <a:cubicBezTo>
                    <a:pt x="3596" y="1147"/>
                    <a:pt x="3861" y="633"/>
                    <a:pt x="4307" y="316"/>
                  </a:cubicBezTo>
                  <a:cubicBezTo>
                    <a:pt x="3913" y="112"/>
                    <a:pt x="3476" y="3"/>
                    <a:pt x="3033" y="0"/>
                  </a:cubicBezTo>
                  <a:cubicBezTo>
                    <a:pt x="3028" y="0"/>
                    <a:pt x="3023" y="0"/>
                    <a:pt x="3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46" name="Google Shape;546;p42"/>
          <p:cNvSpPr/>
          <p:nvPr/>
        </p:nvSpPr>
        <p:spPr>
          <a:xfrm>
            <a:off x="3099747" y="3412530"/>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547" name="Google Shape;547;p42"/>
          <p:cNvGrpSpPr/>
          <p:nvPr/>
        </p:nvGrpSpPr>
        <p:grpSpPr>
          <a:xfrm>
            <a:off x="5556062" y="2120663"/>
            <a:ext cx="499025" cy="489519"/>
            <a:chOff x="-1183550" y="3586525"/>
            <a:chExt cx="296175" cy="290550"/>
          </a:xfrm>
        </p:grpSpPr>
        <p:sp>
          <p:nvSpPr>
            <p:cNvPr id="548" name="Google Shape;548;p42"/>
            <p:cNvSpPr/>
            <p:nvPr/>
          </p:nvSpPr>
          <p:spPr>
            <a:xfrm>
              <a:off x="-927575" y="3671500"/>
              <a:ext cx="40200" cy="16575"/>
            </a:xfrm>
            <a:custGeom>
              <a:avLst/>
              <a:gdLst/>
              <a:ahLst/>
              <a:cxnLst/>
              <a:rect l="l" t="t" r="r" b="b"/>
              <a:pathLst>
                <a:path w="1608" h="663" extrusionOk="0">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2"/>
            <p:cNvSpPr/>
            <p:nvPr/>
          </p:nvSpPr>
          <p:spPr>
            <a:xfrm>
              <a:off x="-1183550" y="3671500"/>
              <a:ext cx="39400" cy="16575"/>
            </a:xfrm>
            <a:custGeom>
              <a:avLst/>
              <a:gdLst/>
              <a:ahLst/>
              <a:cxnLst/>
              <a:rect l="l" t="t" r="r" b="b"/>
              <a:pathLst>
                <a:path w="1576" h="663" extrusionOk="0">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2"/>
            <p:cNvSpPr/>
            <p:nvPr/>
          </p:nvSpPr>
          <p:spPr>
            <a:xfrm>
              <a:off x="-944250" y="3603025"/>
              <a:ext cx="39525" cy="26375"/>
            </a:xfrm>
            <a:custGeom>
              <a:avLst/>
              <a:gdLst/>
              <a:ahLst/>
              <a:cxnLst/>
              <a:rect l="l" t="t" r="r" b="b"/>
              <a:pathLst>
                <a:path w="1581" h="1055" extrusionOk="0">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2"/>
            <p:cNvSpPr/>
            <p:nvPr/>
          </p:nvSpPr>
          <p:spPr>
            <a:xfrm>
              <a:off x="-1166200" y="3731225"/>
              <a:ext cx="39700" cy="26075"/>
            </a:xfrm>
            <a:custGeom>
              <a:avLst/>
              <a:gdLst/>
              <a:ahLst/>
              <a:cxnLst/>
              <a:rect l="l" t="t" r="r" b="b"/>
              <a:pathLst>
                <a:path w="1588" h="1043" extrusionOk="0">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p:cNvSpPr/>
            <p:nvPr/>
          </p:nvSpPr>
          <p:spPr>
            <a:xfrm>
              <a:off x="-944925" y="3730950"/>
              <a:ext cx="40200" cy="26375"/>
            </a:xfrm>
            <a:custGeom>
              <a:avLst/>
              <a:gdLst/>
              <a:ahLst/>
              <a:cxnLst/>
              <a:rect l="l" t="t" r="r" b="b"/>
              <a:pathLst>
                <a:path w="1608" h="1055" extrusionOk="0">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2"/>
            <p:cNvSpPr/>
            <p:nvPr/>
          </p:nvSpPr>
          <p:spPr>
            <a:xfrm>
              <a:off x="-1167000" y="3603025"/>
              <a:ext cx="40200" cy="26375"/>
            </a:xfrm>
            <a:custGeom>
              <a:avLst/>
              <a:gdLst/>
              <a:ahLst/>
              <a:cxnLst/>
              <a:rect l="l" t="t" r="r" b="b"/>
              <a:pathLst>
                <a:path w="1608" h="1055" extrusionOk="0">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2"/>
            <p:cNvSpPr/>
            <p:nvPr/>
          </p:nvSpPr>
          <p:spPr>
            <a:xfrm>
              <a:off x="-1065400" y="3658900"/>
              <a:ext cx="59875" cy="77200"/>
            </a:xfrm>
            <a:custGeom>
              <a:avLst/>
              <a:gdLst/>
              <a:ahLst/>
              <a:cxnLst/>
              <a:rect l="l" t="t" r="r" b="b"/>
              <a:pathLst>
                <a:path w="2395" h="3088" extrusionOk="0">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2"/>
            <p:cNvSpPr/>
            <p:nvPr/>
          </p:nvSpPr>
          <p:spPr>
            <a:xfrm>
              <a:off x="-1078000" y="3809325"/>
              <a:ext cx="85075" cy="67750"/>
            </a:xfrm>
            <a:custGeom>
              <a:avLst/>
              <a:gdLst/>
              <a:ahLst/>
              <a:cxnLst/>
              <a:rect l="l" t="t" r="r" b="b"/>
              <a:pathLst>
                <a:path w="3403" h="2710" extrusionOk="0">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2"/>
            <p:cNvSpPr/>
            <p:nvPr/>
          </p:nvSpPr>
          <p:spPr>
            <a:xfrm>
              <a:off x="-1135500" y="3586525"/>
              <a:ext cx="193775" cy="204700"/>
            </a:xfrm>
            <a:custGeom>
              <a:avLst/>
              <a:gdLst/>
              <a:ahLst/>
              <a:cxnLst/>
              <a:rect l="l" t="t" r="r" b="b"/>
              <a:pathLst>
                <a:path w="7751" h="8188" extrusionOk="0">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2"/>
          <p:cNvGrpSpPr/>
          <p:nvPr/>
        </p:nvGrpSpPr>
        <p:grpSpPr>
          <a:xfrm>
            <a:off x="5586536" y="3426643"/>
            <a:ext cx="478363" cy="468815"/>
            <a:chOff x="-60988625" y="3740800"/>
            <a:chExt cx="316650" cy="310350"/>
          </a:xfrm>
        </p:grpSpPr>
        <p:sp>
          <p:nvSpPr>
            <p:cNvPr id="558" name="Google Shape;558;p42"/>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2"/>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2"/>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367"/>
        <p:cNvGrpSpPr/>
        <p:nvPr/>
      </p:nvGrpSpPr>
      <p:grpSpPr>
        <a:xfrm>
          <a:off x="0" y="0"/>
          <a:ext cx="0" cy="0"/>
          <a:chOff x="0" y="0"/>
          <a:chExt cx="0" cy="0"/>
        </a:xfrm>
      </p:grpSpPr>
      <p:sp>
        <p:nvSpPr>
          <p:cNvPr id="369" name="Google Shape;369;p33"/>
          <p:cNvSpPr txBox="1">
            <a:spLocks noGrp="1"/>
          </p:cNvSpPr>
          <p:nvPr>
            <p:ph type="title"/>
          </p:nvPr>
        </p:nvSpPr>
        <p:spPr>
          <a:xfrm>
            <a:off x="747000" y="273032"/>
            <a:ext cx="7650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Description of the case study</a:t>
            </a:r>
          </a:p>
        </p:txBody>
      </p:sp>
      <p:sp>
        <p:nvSpPr>
          <p:cNvPr id="368" name="Google Shape;368;p33"/>
          <p:cNvSpPr txBox="1">
            <a:spLocks noGrp="1"/>
          </p:cNvSpPr>
          <p:nvPr>
            <p:ph type="body" idx="1"/>
          </p:nvPr>
        </p:nvSpPr>
        <p:spPr>
          <a:xfrm>
            <a:off x="4202812" y="2901389"/>
            <a:ext cx="4194188" cy="1797086"/>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n-GB" dirty="0">
                <a:latin typeface="Questrial"/>
                <a:cs typeface="Arial"/>
                <a:sym typeface="Arial"/>
              </a:rPr>
              <a:t>For all household (i.e. non-company) appliances, a “Recupel contribution” is charged to the purchaser at the point of purchase, which covers the device’s disposal costs for Recupel.</a:t>
            </a:r>
          </a:p>
          <a:p>
            <a:pPr marL="0" lvl="0" indent="0" algn="just" rtl="0">
              <a:lnSpc>
                <a:spcPct val="100000"/>
              </a:lnSpc>
              <a:spcBef>
                <a:spcPts val="0"/>
              </a:spcBef>
              <a:spcAft>
                <a:spcPts val="0"/>
              </a:spcAft>
              <a:buNone/>
            </a:pPr>
            <a:endParaRPr lang="en-GB" dirty="0">
              <a:latin typeface="Questrial"/>
              <a:cs typeface="Arial"/>
              <a:sym typeface="Arial"/>
            </a:endParaRPr>
          </a:p>
          <a:p>
            <a:pPr marL="0" lvl="0" indent="0" algn="just" rtl="0">
              <a:lnSpc>
                <a:spcPct val="100000"/>
              </a:lnSpc>
              <a:spcBef>
                <a:spcPts val="0"/>
              </a:spcBef>
              <a:spcAft>
                <a:spcPts val="0"/>
              </a:spcAft>
              <a:buNone/>
            </a:pPr>
            <a:r>
              <a:rPr lang="en-GB" dirty="0">
                <a:latin typeface="Questrial"/>
                <a:cs typeface="Arial"/>
                <a:sym typeface="Arial"/>
              </a:rPr>
              <a:t>Recupel then either sends items to “reuse centres” to be put back into use, if still functional, or dismantles them to extract the raw materials for reprocessing and reuse if the device is no longer usable</a:t>
            </a:r>
            <a:r>
              <a:rPr lang="en-GB" dirty="0"/>
              <a:t>.</a:t>
            </a:r>
          </a:p>
          <a:p>
            <a:pPr marL="0" lvl="0" indent="0" algn="l" rtl="0">
              <a:lnSpc>
                <a:spcPct val="100000"/>
              </a:lnSpc>
              <a:spcBef>
                <a:spcPts val="0"/>
              </a:spcBef>
              <a:spcAft>
                <a:spcPts val="0"/>
              </a:spcAft>
              <a:buNone/>
            </a:pPr>
            <a:endParaRPr lang="en-GB" dirty="0"/>
          </a:p>
        </p:txBody>
      </p:sp>
      <p:pic>
        <p:nvPicPr>
          <p:cNvPr id="3" name="Imagen 2">
            <a:extLst>
              <a:ext uri="{FF2B5EF4-FFF2-40B4-BE49-F238E27FC236}">
                <a16:creationId xmlns:a16="http://schemas.microsoft.com/office/drawing/2014/main" id="{B1B3510A-B4F6-45CB-9F1A-79742F4C8D0C}"/>
              </a:ext>
            </a:extLst>
          </p:cNvPr>
          <p:cNvPicPr>
            <a:picLocks noChangeAspect="1"/>
          </p:cNvPicPr>
          <p:nvPr/>
        </p:nvPicPr>
        <p:blipFill rotWithShape="1">
          <a:blip r:embed="rId3"/>
          <a:srcRect l="39734" t="30578" r="19866" b="32919"/>
          <a:stretch/>
        </p:blipFill>
        <p:spPr>
          <a:xfrm>
            <a:off x="444861" y="2901389"/>
            <a:ext cx="3462769" cy="1797086"/>
          </a:xfrm>
          <a:prstGeom prst="rect">
            <a:avLst/>
          </a:prstGeom>
        </p:spPr>
      </p:pic>
      <p:sp>
        <p:nvSpPr>
          <p:cNvPr id="9" name="CuadroTexto 8">
            <a:extLst>
              <a:ext uri="{FF2B5EF4-FFF2-40B4-BE49-F238E27FC236}">
                <a16:creationId xmlns:a16="http://schemas.microsoft.com/office/drawing/2014/main" id="{A5BA33D1-9071-4A39-9053-D2E34E7406B3}"/>
              </a:ext>
            </a:extLst>
          </p:cNvPr>
          <p:cNvSpPr txBox="1"/>
          <p:nvPr/>
        </p:nvSpPr>
        <p:spPr>
          <a:xfrm>
            <a:off x="444861" y="985423"/>
            <a:ext cx="7973568" cy="1754326"/>
          </a:xfrm>
          <a:prstGeom prst="rect">
            <a:avLst/>
          </a:prstGeom>
          <a:noFill/>
        </p:spPr>
        <p:txBody>
          <a:bodyPr wrap="square">
            <a:spAutoFit/>
          </a:bodyPr>
          <a:lstStyle/>
          <a:p>
            <a:pPr algn="just"/>
            <a:r>
              <a:rPr lang="en-GB" sz="1200" dirty="0">
                <a:solidFill>
                  <a:schemeClr val="dk2"/>
                </a:solidFill>
                <a:latin typeface="Questrial"/>
                <a:sym typeface="Questrial"/>
              </a:rPr>
              <a:t>Recupel works all across Belgium to collect e-waste for various purposes.</a:t>
            </a:r>
          </a:p>
          <a:p>
            <a:pPr algn="just"/>
            <a:endParaRPr lang="en-GB" sz="1200" dirty="0">
              <a:solidFill>
                <a:schemeClr val="dk2"/>
              </a:solidFill>
              <a:latin typeface="Questrial"/>
              <a:sym typeface="Questrial"/>
            </a:endParaRPr>
          </a:p>
          <a:p>
            <a:pPr algn="just"/>
            <a:r>
              <a:rPr lang="en-GB" sz="1200" dirty="0">
                <a:solidFill>
                  <a:schemeClr val="dk2"/>
                </a:solidFill>
                <a:latin typeface="Questrial"/>
                <a:sym typeface="Questrial"/>
              </a:rPr>
              <a:t>They run collection points for electronic waste in public places such as shops, where anyone may drop off those products. </a:t>
            </a:r>
          </a:p>
          <a:p>
            <a:pPr algn="just"/>
            <a:endParaRPr lang="en-GB" sz="1200" dirty="0">
              <a:solidFill>
                <a:schemeClr val="dk2"/>
              </a:solidFill>
              <a:latin typeface="Questrial"/>
              <a:sym typeface="Questrial"/>
            </a:endParaRPr>
          </a:p>
          <a:p>
            <a:pPr algn="just"/>
            <a:r>
              <a:rPr lang="en-GB" sz="1200" dirty="0">
                <a:solidFill>
                  <a:schemeClr val="dk2"/>
                </a:solidFill>
                <a:latin typeface="Questrial"/>
                <a:sym typeface="Questrial"/>
              </a:rPr>
              <a:t>Recupel also cooperates with producers, importers, and sellers of electronic devices on the Belgian market to facilitate the collection of the devices. Through Recupel, such companies can fulfill their legal requirement to ensure safe and environmentally friendly disposal of these products. By joining Recupel as a member and paying a membership fee, businesses ensure that this will instead be handled by Recupel.</a:t>
            </a:r>
          </a:p>
        </p:txBody>
      </p:sp>
      <p:sp>
        <p:nvSpPr>
          <p:cNvPr id="6" name="CasellaDiTesto 1">
            <a:extLst>
              <a:ext uri="{FF2B5EF4-FFF2-40B4-BE49-F238E27FC236}">
                <a16:creationId xmlns:a16="http://schemas.microsoft.com/office/drawing/2014/main" id="{23221C0A-B644-453A-87FE-A3E7CEE8DE3C}"/>
              </a:ext>
            </a:extLst>
          </p:cNvPr>
          <p:cNvSpPr txBox="1"/>
          <p:nvPr/>
        </p:nvSpPr>
        <p:spPr>
          <a:xfrm>
            <a:off x="380303" y="4701191"/>
            <a:ext cx="3591883" cy="338554"/>
          </a:xfrm>
          <a:prstGeom prst="rect">
            <a:avLst/>
          </a:prstGeom>
          <a:noFill/>
        </p:spPr>
        <p:txBody>
          <a:bodyPr wrap="square" rtlCol="0">
            <a:spAutoFit/>
          </a:bodyPr>
          <a:lstStyle/>
          <a:p>
            <a:pPr algn="just"/>
            <a:r>
              <a:rPr lang="en-US" sz="800" dirty="0">
                <a:solidFill>
                  <a:schemeClr val="dk2"/>
                </a:solidFill>
                <a:latin typeface="Questrial"/>
              </a:rPr>
              <a:t>Fig 1. </a:t>
            </a:r>
            <a:r>
              <a:rPr lang="nb-NO" sz="800" dirty="0">
                <a:solidFill>
                  <a:schemeClr val="dk2"/>
                </a:solidFill>
                <a:latin typeface="Questrial"/>
              </a:rPr>
              <a:t>A screenshot from the website of Recupel showing how it informs users of what can be recycled.</a:t>
            </a:r>
            <a:endParaRPr lang="en-US" sz="800" dirty="0">
              <a:solidFill>
                <a:schemeClr val="dk2"/>
              </a:solidFill>
              <a:latin typeface="Quest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437"/>
        <p:cNvGrpSpPr/>
        <p:nvPr/>
      </p:nvGrpSpPr>
      <p:grpSpPr>
        <a:xfrm>
          <a:off x="0" y="0"/>
          <a:ext cx="0" cy="0"/>
          <a:chOff x="0" y="0"/>
          <a:chExt cx="0" cy="0"/>
        </a:xfrm>
      </p:grpSpPr>
      <p:sp>
        <p:nvSpPr>
          <p:cNvPr id="8" name="Google Shape;395;p35">
            <a:extLst>
              <a:ext uri="{FF2B5EF4-FFF2-40B4-BE49-F238E27FC236}">
                <a16:creationId xmlns:a16="http://schemas.microsoft.com/office/drawing/2014/main" id="{16797879-16EA-4463-B8C3-32C67157B3BB}"/>
              </a:ext>
            </a:extLst>
          </p:cNvPr>
          <p:cNvSpPr txBox="1">
            <a:spLocks noGrp="1"/>
          </p:cNvSpPr>
          <p:nvPr>
            <p:ph type="title"/>
          </p:nvPr>
        </p:nvSpPr>
        <p:spPr>
          <a:xfrm>
            <a:off x="2269951" y="443368"/>
            <a:ext cx="4264150" cy="532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t>What makes it circular?</a:t>
            </a:r>
            <a:endParaRPr sz="3000" dirty="0"/>
          </a:p>
        </p:txBody>
      </p:sp>
      <p:sp>
        <p:nvSpPr>
          <p:cNvPr id="9" name="Google Shape;396;p35">
            <a:extLst>
              <a:ext uri="{FF2B5EF4-FFF2-40B4-BE49-F238E27FC236}">
                <a16:creationId xmlns:a16="http://schemas.microsoft.com/office/drawing/2014/main" id="{F6990455-BD15-4A40-8B22-33D6C321F7FB}"/>
              </a:ext>
            </a:extLst>
          </p:cNvPr>
          <p:cNvSpPr txBox="1">
            <a:spLocks noGrp="1"/>
          </p:cNvSpPr>
          <p:nvPr>
            <p:ph type="subTitle" idx="1"/>
          </p:nvPr>
        </p:nvSpPr>
        <p:spPr>
          <a:xfrm>
            <a:off x="2050180" y="1552708"/>
            <a:ext cx="5043640" cy="2543303"/>
          </a:xfrm>
          <a:prstGeom prst="rect">
            <a:avLst/>
          </a:prstGeom>
        </p:spPr>
        <p:txBody>
          <a:bodyPr spcFirstLastPara="1" wrap="square" lIns="91425" tIns="91425" rIns="91425" bIns="91425" anchor="t" anchorCtr="0">
            <a:noAutofit/>
          </a:bodyPr>
          <a:lstStyle/>
          <a:p>
            <a:pPr marL="139700" indent="0"/>
            <a:r>
              <a:rPr lang="en-US" sz="2000" b="1" dirty="0">
                <a:solidFill>
                  <a:schemeClr val="accent2">
                    <a:lumMod val="75000"/>
                  </a:schemeClr>
                </a:solidFill>
              </a:rPr>
              <a:t>Circular inputs</a:t>
            </a:r>
          </a:p>
          <a:p>
            <a:pPr marL="139700" indent="0"/>
            <a:endParaRPr lang="en-US" sz="2000" dirty="0"/>
          </a:p>
          <a:p>
            <a:pPr marL="139700" indent="0"/>
            <a:r>
              <a:rPr lang="en-US" sz="2000" dirty="0"/>
              <a:t>Atelier harnesses “passive energy” from such places as: the sun, people within a “passive house”, and the heat found within rooms of the house. This heat is recovered and used to completely heat the house.</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394"/>
        <p:cNvGrpSpPr/>
        <p:nvPr/>
      </p:nvGrpSpPr>
      <p:grpSpPr>
        <a:xfrm>
          <a:off x="0" y="0"/>
          <a:ext cx="0" cy="0"/>
          <a:chOff x="0" y="0"/>
          <a:chExt cx="0" cy="0"/>
        </a:xfrm>
      </p:grpSpPr>
      <p:sp>
        <p:nvSpPr>
          <p:cNvPr id="395" name="Google Shape;395;p35"/>
          <p:cNvSpPr txBox="1">
            <a:spLocks noGrp="1"/>
          </p:cNvSpPr>
          <p:nvPr>
            <p:ph type="title"/>
          </p:nvPr>
        </p:nvSpPr>
        <p:spPr>
          <a:xfrm>
            <a:off x="2257425" y="819149"/>
            <a:ext cx="4264150" cy="532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Value proposition</a:t>
            </a:r>
            <a:endParaRPr/>
          </a:p>
        </p:txBody>
      </p:sp>
      <p:sp>
        <p:nvSpPr>
          <p:cNvPr id="396" name="Google Shape;396;p35"/>
          <p:cNvSpPr txBox="1">
            <a:spLocks noGrp="1"/>
          </p:cNvSpPr>
          <p:nvPr>
            <p:ph type="subTitle" idx="1"/>
          </p:nvPr>
        </p:nvSpPr>
        <p:spPr>
          <a:xfrm>
            <a:off x="1612900" y="1475232"/>
            <a:ext cx="6019800" cy="3377184"/>
          </a:xfrm>
          <a:prstGeom prst="rect">
            <a:avLst/>
          </a:prstGeom>
        </p:spPr>
        <p:txBody>
          <a:bodyPr spcFirstLastPara="1" wrap="square" lIns="91425" tIns="91425" rIns="91425" bIns="91425" anchor="t" anchorCtr="0">
            <a:noAutofit/>
          </a:bodyPr>
          <a:lstStyle/>
          <a:p>
            <a:pPr marL="285750" lvl="0" indent="-285750" algn="just" rtl="0">
              <a:spcBef>
                <a:spcPts val="0"/>
              </a:spcBef>
              <a:spcAft>
                <a:spcPts val="1600"/>
              </a:spcAft>
              <a:buClr>
                <a:schemeClr val="dk1"/>
              </a:buClr>
              <a:buSzPts val="1100"/>
              <a:buFont typeface="Arial" panose="020B0604020202020204" pitchFamily="34" charset="0"/>
              <a:buChar char="•"/>
            </a:pPr>
            <a:r>
              <a:rPr lang="en-GB" sz="1400" dirty="0"/>
              <a:t>For </a:t>
            </a:r>
            <a:r>
              <a:rPr lang="en-GB" sz="1400" b="1" dirty="0"/>
              <a:t>everyday consumers</a:t>
            </a:r>
            <a:r>
              <a:rPr lang="en-GB" sz="1400" dirty="0"/>
              <a:t>: getting rid of devices, knowing they will not generate waste but will be repurposed,</a:t>
            </a:r>
          </a:p>
          <a:p>
            <a:pPr marL="285750" lvl="0" indent="-285750" algn="just" rtl="0">
              <a:spcBef>
                <a:spcPts val="0"/>
              </a:spcBef>
              <a:spcAft>
                <a:spcPts val="1600"/>
              </a:spcAft>
              <a:buClr>
                <a:schemeClr val="dk1"/>
              </a:buClr>
              <a:buSzPts val="1100"/>
              <a:buFont typeface="Arial" panose="020B0604020202020204" pitchFamily="34" charset="0"/>
              <a:buChar char="•"/>
            </a:pPr>
            <a:r>
              <a:rPr lang="en-GB" sz="1400" dirty="0"/>
              <a:t>For </a:t>
            </a:r>
            <a:r>
              <a:rPr lang="en-GB" sz="1400" b="1" dirty="0"/>
              <a:t>companies producing</a:t>
            </a:r>
            <a:r>
              <a:rPr lang="en-GB" sz="1400" dirty="0"/>
              <a:t>, importing, and selling electronic devices: saving a significant amount of work in having to dispose of electronic items bought for commercial purposes.</a:t>
            </a:r>
          </a:p>
          <a:p>
            <a:pPr marL="285750" lvl="0" indent="-285750" algn="just" rtl="0">
              <a:spcBef>
                <a:spcPts val="0"/>
              </a:spcBef>
              <a:spcAft>
                <a:spcPts val="1600"/>
              </a:spcAft>
              <a:buClr>
                <a:schemeClr val="dk1"/>
              </a:buClr>
              <a:buSzPts val="1100"/>
              <a:buFont typeface="Arial" panose="020B0604020202020204" pitchFamily="34" charset="0"/>
              <a:buChar char="•"/>
            </a:pPr>
            <a:r>
              <a:rPr lang="en-GB" sz="1400" dirty="0"/>
              <a:t>Other services: informational service on what e-waste can be recycled</a:t>
            </a:r>
          </a:p>
          <a:p>
            <a:pPr marL="285750" lvl="0" indent="-285750" algn="just" rtl="0">
              <a:spcBef>
                <a:spcPts val="0"/>
              </a:spcBef>
              <a:spcAft>
                <a:spcPts val="1600"/>
              </a:spcAft>
              <a:buClr>
                <a:schemeClr val="dk1"/>
              </a:buClr>
              <a:buSzPts val="1100"/>
              <a:buFont typeface="Arial" panose="020B0604020202020204" pitchFamily="34" charset="0"/>
              <a:buChar char="•"/>
            </a:pPr>
            <a:r>
              <a:rPr lang="en-GB" sz="1400" dirty="0"/>
              <a:t>if Recupel do not take it themselves, they point consumers in the direction of where they can go to get it recycled.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437"/>
        <p:cNvGrpSpPr/>
        <p:nvPr/>
      </p:nvGrpSpPr>
      <p:grpSpPr>
        <a:xfrm>
          <a:off x="0" y="0"/>
          <a:ext cx="0" cy="0"/>
          <a:chOff x="0" y="0"/>
          <a:chExt cx="0" cy="0"/>
        </a:xfrm>
      </p:grpSpPr>
      <p:sp>
        <p:nvSpPr>
          <p:cNvPr id="8" name="Google Shape;395;p35">
            <a:extLst>
              <a:ext uri="{FF2B5EF4-FFF2-40B4-BE49-F238E27FC236}">
                <a16:creationId xmlns:a16="http://schemas.microsoft.com/office/drawing/2014/main" id="{16797879-16EA-4463-B8C3-32C67157B3BB}"/>
              </a:ext>
            </a:extLst>
          </p:cNvPr>
          <p:cNvSpPr txBox="1">
            <a:spLocks noGrp="1"/>
          </p:cNvSpPr>
          <p:nvPr>
            <p:ph type="title"/>
          </p:nvPr>
        </p:nvSpPr>
        <p:spPr>
          <a:xfrm>
            <a:off x="2257425" y="819149"/>
            <a:ext cx="4264150" cy="532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What makes it circular?</a:t>
            </a:r>
            <a:endParaRPr sz="3000"/>
          </a:p>
        </p:txBody>
      </p:sp>
      <p:sp>
        <p:nvSpPr>
          <p:cNvPr id="5" name="Google Shape;396;p35">
            <a:extLst>
              <a:ext uri="{FF2B5EF4-FFF2-40B4-BE49-F238E27FC236}">
                <a16:creationId xmlns:a16="http://schemas.microsoft.com/office/drawing/2014/main" id="{5E4962D6-9A63-4C1E-B10F-007C33D7717B}"/>
              </a:ext>
            </a:extLst>
          </p:cNvPr>
          <p:cNvSpPr txBox="1">
            <a:spLocks/>
          </p:cNvSpPr>
          <p:nvPr/>
        </p:nvSpPr>
        <p:spPr>
          <a:xfrm>
            <a:off x="1386871" y="2254425"/>
            <a:ext cx="6471253" cy="168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1pPr>
            <a:lvl2pPr marL="914400" marR="0" lvl="1" indent="-317500" algn="ctr" rtl="0">
              <a:lnSpc>
                <a:spcPct val="100000"/>
              </a:lnSpc>
              <a:spcBef>
                <a:spcPts val="1600"/>
              </a:spcBef>
              <a:spcAft>
                <a:spcPts val="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2pPr>
            <a:lvl3pPr marL="1371600" marR="0" lvl="2" indent="-317500" algn="ctr" rtl="0">
              <a:lnSpc>
                <a:spcPct val="100000"/>
              </a:lnSpc>
              <a:spcBef>
                <a:spcPts val="1600"/>
              </a:spcBef>
              <a:spcAft>
                <a:spcPts val="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3pPr>
            <a:lvl4pPr marL="1828800" marR="0" lvl="3" indent="-317500" algn="ctr" rtl="0">
              <a:lnSpc>
                <a:spcPct val="100000"/>
              </a:lnSpc>
              <a:spcBef>
                <a:spcPts val="1600"/>
              </a:spcBef>
              <a:spcAft>
                <a:spcPts val="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4pPr>
            <a:lvl5pPr marL="2286000" marR="0" lvl="4" indent="-317500" algn="ctr" rtl="0">
              <a:lnSpc>
                <a:spcPct val="100000"/>
              </a:lnSpc>
              <a:spcBef>
                <a:spcPts val="1600"/>
              </a:spcBef>
              <a:spcAft>
                <a:spcPts val="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5pPr>
            <a:lvl6pPr marL="2743200" marR="0" lvl="5" indent="-317500" algn="ctr" rtl="0">
              <a:lnSpc>
                <a:spcPct val="100000"/>
              </a:lnSpc>
              <a:spcBef>
                <a:spcPts val="1600"/>
              </a:spcBef>
              <a:spcAft>
                <a:spcPts val="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6pPr>
            <a:lvl7pPr marL="3200400" marR="0" lvl="6" indent="-317500" algn="ctr" rtl="0">
              <a:lnSpc>
                <a:spcPct val="100000"/>
              </a:lnSpc>
              <a:spcBef>
                <a:spcPts val="1600"/>
              </a:spcBef>
              <a:spcAft>
                <a:spcPts val="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7pPr>
            <a:lvl8pPr marL="3657600" marR="0" lvl="7" indent="-317500" algn="ctr" rtl="0">
              <a:lnSpc>
                <a:spcPct val="100000"/>
              </a:lnSpc>
              <a:spcBef>
                <a:spcPts val="1600"/>
              </a:spcBef>
              <a:spcAft>
                <a:spcPts val="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8pPr>
            <a:lvl9pPr marL="4114800" marR="0" lvl="8" indent="-317500" algn="ctr" rtl="0">
              <a:lnSpc>
                <a:spcPct val="100000"/>
              </a:lnSpc>
              <a:spcBef>
                <a:spcPts val="1600"/>
              </a:spcBef>
              <a:spcAft>
                <a:spcPts val="1600"/>
              </a:spcAft>
              <a:buClr>
                <a:schemeClr val="dk2"/>
              </a:buClr>
              <a:buSzPts val="2600"/>
              <a:buFont typeface="Questrial"/>
              <a:buNone/>
              <a:defRPr sz="2600" b="0" i="0" u="none" strike="noStrike" cap="none">
                <a:solidFill>
                  <a:schemeClr val="dk2"/>
                </a:solidFill>
                <a:latin typeface="Questrial"/>
                <a:ea typeface="Questrial"/>
                <a:cs typeface="Questrial"/>
                <a:sym typeface="Questrial"/>
              </a:defRPr>
            </a:lvl9pPr>
          </a:lstStyle>
          <a:p>
            <a:pPr marL="0" indent="0">
              <a:spcAft>
                <a:spcPts val="1600"/>
              </a:spcAft>
              <a:buClr>
                <a:schemeClr val="dk1"/>
              </a:buClr>
              <a:buSzPts val="1100"/>
            </a:pPr>
            <a:r>
              <a:rPr lang="en-US" sz="2000" dirty="0"/>
              <a:t>Recupel is circular in that it facilitates </a:t>
            </a:r>
            <a:r>
              <a:rPr lang="en-GB" sz="2000" b="1" dirty="0"/>
              <a:t>product life extension</a:t>
            </a:r>
            <a:r>
              <a:rPr lang="en-GB" sz="2000" dirty="0"/>
              <a:t> in terms of the products it sends to re-use centres, as well as promoting </a:t>
            </a:r>
            <a:r>
              <a:rPr lang="en-GB" sz="2000" b="1" dirty="0"/>
              <a:t>resource recovery </a:t>
            </a:r>
            <a:r>
              <a:rPr lang="en-GB" sz="2000" dirty="0"/>
              <a:t>through the raw materials it extracts from non-reusable ones.</a:t>
            </a:r>
          </a:p>
          <a:p>
            <a:pPr marL="0" indent="0">
              <a:spcAft>
                <a:spcPts val="1600"/>
              </a:spcAft>
              <a:buClr>
                <a:schemeClr val="dk1"/>
              </a:buClr>
              <a:buSzPts val="1100"/>
            </a:pPr>
            <a:endParaRPr lang="en-US" sz="20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400"/>
        <p:cNvGrpSpPr/>
        <p:nvPr/>
      </p:nvGrpSpPr>
      <p:grpSpPr>
        <a:xfrm>
          <a:off x="0" y="0"/>
          <a:ext cx="0" cy="0"/>
          <a:chOff x="0" y="0"/>
          <a:chExt cx="0" cy="0"/>
        </a:xfrm>
      </p:grpSpPr>
      <p:sp>
        <p:nvSpPr>
          <p:cNvPr id="404" name="Google Shape;404;p36"/>
          <p:cNvSpPr txBox="1">
            <a:spLocks noGrp="1"/>
          </p:cNvSpPr>
          <p:nvPr>
            <p:ph type="title"/>
          </p:nvPr>
        </p:nvSpPr>
        <p:spPr>
          <a:xfrm>
            <a:off x="1390547" y="445025"/>
            <a:ext cx="6563266"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Environmental and economic impact</a:t>
            </a:r>
            <a:endParaRPr/>
          </a:p>
        </p:txBody>
      </p:sp>
      <p:sp>
        <p:nvSpPr>
          <p:cNvPr id="402" name="Google Shape;402;p36"/>
          <p:cNvSpPr txBox="1">
            <a:spLocks noGrp="1"/>
          </p:cNvSpPr>
          <p:nvPr>
            <p:ph type="subTitle" idx="2"/>
          </p:nvPr>
        </p:nvSpPr>
        <p:spPr>
          <a:xfrm>
            <a:off x="676563" y="2637847"/>
            <a:ext cx="1881716" cy="39645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dirty="0"/>
              <a:t>Over</a:t>
            </a:r>
            <a:r>
              <a:rPr lang="en-GB" sz="1200" dirty="0"/>
              <a:t> </a:t>
            </a:r>
            <a:r>
              <a:rPr lang="en-GB" sz="1200" b="1" dirty="0"/>
              <a:t>7 000 collection points </a:t>
            </a:r>
            <a:r>
              <a:rPr lang="en-GB" sz="1200" dirty="0"/>
              <a:t>in use as of 2018.</a:t>
            </a:r>
          </a:p>
        </p:txBody>
      </p:sp>
      <p:sp>
        <p:nvSpPr>
          <p:cNvPr id="408" name="Google Shape;408;p36"/>
          <p:cNvSpPr/>
          <p:nvPr/>
        </p:nvSpPr>
        <p:spPr>
          <a:xfrm>
            <a:off x="5006327" y="156682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6"/>
          <p:cNvSpPr/>
          <p:nvPr/>
        </p:nvSpPr>
        <p:spPr>
          <a:xfrm>
            <a:off x="3181581" y="1577528"/>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6"/>
          <p:cNvSpPr/>
          <p:nvPr/>
        </p:nvSpPr>
        <p:spPr>
          <a:xfrm>
            <a:off x="7076568" y="156909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1" name="Google Shape;411;p36"/>
          <p:cNvGrpSpPr/>
          <p:nvPr/>
        </p:nvGrpSpPr>
        <p:grpSpPr>
          <a:xfrm>
            <a:off x="5156722" y="1715766"/>
            <a:ext cx="499833" cy="495005"/>
            <a:chOff x="5049725" y="1435050"/>
            <a:chExt cx="486550" cy="481850"/>
          </a:xfrm>
        </p:grpSpPr>
        <p:sp>
          <p:nvSpPr>
            <p:cNvPr id="412" name="Google Shape;412;p36"/>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3" name="Google Shape;413;p36"/>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4" name="Google Shape;414;p36"/>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5" name="Google Shape;415;p36"/>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16" name="Google Shape;416;p36"/>
          <p:cNvGrpSpPr/>
          <p:nvPr/>
        </p:nvGrpSpPr>
        <p:grpSpPr>
          <a:xfrm>
            <a:off x="3335328" y="1730070"/>
            <a:ext cx="494902" cy="495005"/>
            <a:chOff x="5049725" y="2027900"/>
            <a:chExt cx="481750" cy="481850"/>
          </a:xfrm>
        </p:grpSpPr>
        <p:sp>
          <p:nvSpPr>
            <p:cNvPr id="417" name="Google Shape;417;p36"/>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8" name="Google Shape;418;p36"/>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9" name="Google Shape;419;p36"/>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 name="Google Shape;420;p36"/>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1" name="Google Shape;421;p36"/>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2" name="Google Shape;422;p36"/>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3" name="Google Shape;423;p36"/>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 name="Google Shape;424;p36"/>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25" name="Google Shape;425;p36"/>
          <p:cNvGrpSpPr/>
          <p:nvPr/>
        </p:nvGrpSpPr>
        <p:grpSpPr>
          <a:xfrm>
            <a:off x="7228307" y="1721587"/>
            <a:ext cx="496905" cy="495005"/>
            <a:chOff x="898875" y="4399275"/>
            <a:chExt cx="483700" cy="481850"/>
          </a:xfrm>
        </p:grpSpPr>
        <p:sp>
          <p:nvSpPr>
            <p:cNvPr id="426" name="Google Shape;426;p36"/>
            <p:cNvSpPr/>
            <p:nvPr/>
          </p:nvSpPr>
          <p:spPr>
            <a:xfrm>
              <a:off x="992750" y="4642900"/>
              <a:ext cx="145300" cy="144100"/>
            </a:xfrm>
            <a:custGeom>
              <a:avLst/>
              <a:gdLst/>
              <a:ahLst/>
              <a:cxnLst/>
              <a:rect l="l" t="t" r="r" b="b"/>
              <a:pathLst>
                <a:path w="5812" h="5764" extrusionOk="0">
                  <a:moveTo>
                    <a:pt x="994" y="0"/>
                  </a:moveTo>
                  <a:lnTo>
                    <a:pt x="988" y="12"/>
                  </a:lnTo>
                  <a:cubicBezTo>
                    <a:pt x="988" y="9"/>
                    <a:pt x="991" y="6"/>
                    <a:pt x="991" y="3"/>
                  </a:cubicBezTo>
                  <a:lnTo>
                    <a:pt x="991" y="3"/>
                  </a:lnTo>
                  <a:lnTo>
                    <a:pt x="979" y="27"/>
                  </a:lnTo>
                  <a:lnTo>
                    <a:pt x="108" y="1759"/>
                  </a:lnTo>
                  <a:cubicBezTo>
                    <a:pt x="0" y="1976"/>
                    <a:pt x="42" y="2241"/>
                    <a:pt x="214" y="2415"/>
                  </a:cubicBezTo>
                  <a:lnTo>
                    <a:pt x="3397" y="5598"/>
                  </a:lnTo>
                  <a:cubicBezTo>
                    <a:pt x="3506" y="5707"/>
                    <a:pt x="3649" y="5763"/>
                    <a:pt x="3795" y="5763"/>
                  </a:cubicBezTo>
                  <a:cubicBezTo>
                    <a:pt x="3883" y="5763"/>
                    <a:pt x="3971" y="5743"/>
                    <a:pt x="4053" y="5701"/>
                  </a:cubicBezTo>
                  <a:lnTo>
                    <a:pt x="5797" y="4827"/>
                  </a:lnTo>
                  <a:lnTo>
                    <a:pt x="5800" y="4824"/>
                  </a:lnTo>
                  <a:lnTo>
                    <a:pt x="5812" y="4818"/>
                  </a:lnTo>
                  <a:lnTo>
                    <a:pt x="9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7" name="Google Shape;427;p36"/>
            <p:cNvSpPr/>
            <p:nvPr/>
          </p:nvSpPr>
          <p:spPr>
            <a:xfrm>
              <a:off x="1138025" y="4763350"/>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8" name="Google Shape;428;p36"/>
            <p:cNvSpPr/>
            <p:nvPr/>
          </p:nvSpPr>
          <p:spPr>
            <a:xfrm>
              <a:off x="1269550" y="4399275"/>
              <a:ext cx="113025" cy="112125"/>
            </a:xfrm>
            <a:custGeom>
              <a:avLst/>
              <a:gdLst/>
              <a:ahLst/>
              <a:cxnLst/>
              <a:rect l="l" t="t" r="r" b="b"/>
              <a:pathLst>
                <a:path w="4521" h="4485" extrusionOk="0">
                  <a:moveTo>
                    <a:pt x="3066" y="1"/>
                  </a:moveTo>
                  <a:cubicBezTo>
                    <a:pt x="1947" y="1"/>
                    <a:pt x="938" y="82"/>
                    <a:pt x="0" y="239"/>
                  </a:cubicBezTo>
                  <a:lnTo>
                    <a:pt x="9" y="895"/>
                  </a:lnTo>
                  <a:cubicBezTo>
                    <a:pt x="34" y="2862"/>
                    <a:pt x="1623" y="4452"/>
                    <a:pt x="3590" y="4476"/>
                  </a:cubicBezTo>
                  <a:lnTo>
                    <a:pt x="4243" y="4485"/>
                  </a:lnTo>
                  <a:cubicBezTo>
                    <a:pt x="4439" y="3313"/>
                    <a:pt x="4520" y="2028"/>
                    <a:pt x="4469" y="561"/>
                  </a:cubicBezTo>
                  <a:cubicBezTo>
                    <a:pt x="4457" y="266"/>
                    <a:pt x="4219" y="28"/>
                    <a:pt x="3924" y="16"/>
                  </a:cubicBezTo>
                  <a:cubicBezTo>
                    <a:pt x="3631" y="6"/>
                    <a:pt x="3345" y="1"/>
                    <a:pt x="3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9" name="Google Shape;429;p36"/>
            <p:cNvSpPr/>
            <p:nvPr/>
          </p:nvSpPr>
          <p:spPr>
            <a:xfrm>
              <a:off x="1161975" y="4531175"/>
              <a:ext cx="91400" cy="84350"/>
            </a:xfrm>
            <a:custGeom>
              <a:avLst/>
              <a:gdLst/>
              <a:ahLst/>
              <a:cxnLst/>
              <a:rect l="l" t="t" r="r" b="b"/>
              <a:pathLst>
                <a:path w="3656" h="3374" extrusionOk="0">
                  <a:moveTo>
                    <a:pt x="1821" y="1"/>
                  </a:moveTo>
                  <a:cubicBezTo>
                    <a:pt x="1137" y="1"/>
                    <a:pt x="523" y="415"/>
                    <a:pt x="262" y="1046"/>
                  </a:cubicBezTo>
                  <a:cubicBezTo>
                    <a:pt x="0" y="1678"/>
                    <a:pt x="145" y="2410"/>
                    <a:pt x="633" y="2894"/>
                  </a:cubicBezTo>
                  <a:cubicBezTo>
                    <a:pt x="952" y="3214"/>
                    <a:pt x="1391" y="3373"/>
                    <a:pt x="1830" y="3373"/>
                  </a:cubicBezTo>
                  <a:cubicBezTo>
                    <a:pt x="2269" y="3373"/>
                    <a:pt x="2707" y="3214"/>
                    <a:pt x="3027" y="2894"/>
                  </a:cubicBezTo>
                  <a:cubicBezTo>
                    <a:pt x="3511" y="2410"/>
                    <a:pt x="3656" y="1681"/>
                    <a:pt x="3394" y="1046"/>
                  </a:cubicBezTo>
                  <a:cubicBezTo>
                    <a:pt x="3132" y="413"/>
                    <a:pt x="2515" y="1"/>
                    <a:pt x="1828" y="1"/>
                  </a:cubicBezTo>
                  <a:cubicBezTo>
                    <a:pt x="1826" y="1"/>
                    <a:pt x="1823" y="1"/>
                    <a:pt x="1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0" name="Google Shape;430;p36"/>
            <p:cNvSpPr/>
            <p:nvPr/>
          </p:nvSpPr>
          <p:spPr>
            <a:xfrm>
              <a:off x="1031050" y="4411100"/>
              <a:ext cx="338650" cy="338725"/>
            </a:xfrm>
            <a:custGeom>
              <a:avLst/>
              <a:gdLst/>
              <a:ahLst/>
              <a:cxnLst/>
              <a:rect l="l" t="t" r="r" b="b"/>
              <a:pathLst>
                <a:path w="13546" h="13549" extrusionOk="0">
                  <a:moveTo>
                    <a:pt x="7066" y="3673"/>
                  </a:moveTo>
                  <a:cubicBezTo>
                    <a:pt x="7800" y="3673"/>
                    <a:pt x="8522" y="3960"/>
                    <a:pt x="9062" y="4500"/>
                  </a:cubicBezTo>
                  <a:cubicBezTo>
                    <a:pt x="10170" y="5602"/>
                    <a:pt x="10170" y="7393"/>
                    <a:pt x="9062" y="8492"/>
                  </a:cubicBezTo>
                  <a:cubicBezTo>
                    <a:pt x="8522" y="9032"/>
                    <a:pt x="7800" y="9319"/>
                    <a:pt x="7066" y="9319"/>
                  </a:cubicBezTo>
                  <a:cubicBezTo>
                    <a:pt x="6702" y="9319"/>
                    <a:pt x="6334" y="9248"/>
                    <a:pt x="5984" y="9104"/>
                  </a:cubicBezTo>
                  <a:cubicBezTo>
                    <a:pt x="4930" y="8667"/>
                    <a:pt x="4244" y="7637"/>
                    <a:pt x="4244" y="6496"/>
                  </a:cubicBezTo>
                  <a:cubicBezTo>
                    <a:pt x="4244" y="5355"/>
                    <a:pt x="4930" y="4325"/>
                    <a:pt x="5984" y="3888"/>
                  </a:cubicBezTo>
                  <a:cubicBezTo>
                    <a:pt x="6334" y="3744"/>
                    <a:pt x="6702" y="3673"/>
                    <a:pt x="7066" y="3673"/>
                  </a:cubicBezTo>
                  <a:close/>
                  <a:moveTo>
                    <a:pt x="3868" y="9124"/>
                  </a:moveTo>
                  <a:cubicBezTo>
                    <a:pt x="4006" y="9124"/>
                    <a:pt x="4147" y="9176"/>
                    <a:pt x="4262" y="9290"/>
                  </a:cubicBezTo>
                  <a:cubicBezTo>
                    <a:pt x="4481" y="9510"/>
                    <a:pt x="4481" y="9869"/>
                    <a:pt x="4262" y="10088"/>
                  </a:cubicBezTo>
                  <a:cubicBezTo>
                    <a:pt x="4147" y="10204"/>
                    <a:pt x="4005" y="10255"/>
                    <a:pt x="3866" y="10255"/>
                  </a:cubicBezTo>
                  <a:cubicBezTo>
                    <a:pt x="3576" y="10255"/>
                    <a:pt x="3298" y="10031"/>
                    <a:pt x="3298" y="9691"/>
                  </a:cubicBezTo>
                  <a:cubicBezTo>
                    <a:pt x="3298" y="9350"/>
                    <a:pt x="3577" y="9124"/>
                    <a:pt x="3868" y="9124"/>
                  </a:cubicBezTo>
                  <a:close/>
                  <a:moveTo>
                    <a:pt x="8414" y="1"/>
                  </a:moveTo>
                  <a:cubicBezTo>
                    <a:pt x="6466" y="507"/>
                    <a:pt x="4888" y="1425"/>
                    <a:pt x="3518" y="2846"/>
                  </a:cubicBezTo>
                  <a:cubicBezTo>
                    <a:pt x="2169" y="4244"/>
                    <a:pt x="1000" y="6282"/>
                    <a:pt x="1" y="8212"/>
                  </a:cubicBezTo>
                  <a:lnTo>
                    <a:pt x="5337" y="13548"/>
                  </a:lnTo>
                  <a:cubicBezTo>
                    <a:pt x="7267" y="12549"/>
                    <a:pt x="9309" y="11380"/>
                    <a:pt x="10706" y="10031"/>
                  </a:cubicBezTo>
                  <a:cubicBezTo>
                    <a:pt x="12124" y="8664"/>
                    <a:pt x="13039" y="7086"/>
                    <a:pt x="13545" y="5138"/>
                  </a:cubicBezTo>
                  <a:lnTo>
                    <a:pt x="13112" y="5129"/>
                  </a:lnTo>
                  <a:cubicBezTo>
                    <a:pt x="10534" y="5099"/>
                    <a:pt x="8453" y="3015"/>
                    <a:pt x="8420" y="440"/>
                  </a:cubicBezTo>
                  <a:lnTo>
                    <a:pt x="84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1" name="Google Shape;431;p36"/>
            <p:cNvSpPr/>
            <p:nvPr/>
          </p:nvSpPr>
          <p:spPr>
            <a:xfrm>
              <a:off x="1130500" y="4740450"/>
              <a:ext cx="108950" cy="111250"/>
            </a:xfrm>
            <a:custGeom>
              <a:avLst/>
              <a:gdLst/>
              <a:ahLst/>
              <a:cxnLst/>
              <a:rect l="l" t="t" r="r" b="b"/>
              <a:pathLst>
                <a:path w="4358" h="4450" extrusionOk="0">
                  <a:moveTo>
                    <a:pt x="4358" y="1"/>
                  </a:moveTo>
                  <a:lnTo>
                    <a:pt x="4358" y="1"/>
                  </a:lnTo>
                  <a:cubicBezTo>
                    <a:pt x="2906" y="877"/>
                    <a:pt x="1437" y="1609"/>
                    <a:pt x="1" y="2332"/>
                  </a:cubicBezTo>
                  <a:cubicBezTo>
                    <a:pt x="58" y="3090"/>
                    <a:pt x="112" y="3789"/>
                    <a:pt x="118" y="3882"/>
                  </a:cubicBezTo>
                  <a:cubicBezTo>
                    <a:pt x="118" y="4211"/>
                    <a:pt x="387" y="4450"/>
                    <a:pt x="683" y="4450"/>
                  </a:cubicBezTo>
                  <a:cubicBezTo>
                    <a:pt x="767" y="4450"/>
                    <a:pt x="854" y="4430"/>
                    <a:pt x="937" y="4388"/>
                  </a:cubicBezTo>
                  <a:cubicBezTo>
                    <a:pt x="1039" y="4295"/>
                    <a:pt x="3858" y="3208"/>
                    <a:pt x="4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2" name="Google Shape;432;p36"/>
            <p:cNvSpPr/>
            <p:nvPr/>
          </p:nvSpPr>
          <p:spPr>
            <a:xfrm>
              <a:off x="927325" y="4539825"/>
              <a:ext cx="114150" cy="109800"/>
            </a:xfrm>
            <a:custGeom>
              <a:avLst/>
              <a:gdLst/>
              <a:ahLst/>
              <a:cxnLst/>
              <a:rect l="l" t="t" r="r" b="b"/>
              <a:pathLst>
                <a:path w="4566" h="4392" extrusionOk="0">
                  <a:moveTo>
                    <a:pt x="4565" y="1"/>
                  </a:moveTo>
                  <a:lnTo>
                    <a:pt x="4565" y="1"/>
                  </a:lnTo>
                  <a:cubicBezTo>
                    <a:pt x="1268" y="459"/>
                    <a:pt x="184" y="3334"/>
                    <a:pt x="91" y="3437"/>
                  </a:cubicBezTo>
                  <a:cubicBezTo>
                    <a:pt x="0" y="3611"/>
                    <a:pt x="9" y="3822"/>
                    <a:pt x="112" y="3988"/>
                  </a:cubicBezTo>
                  <a:cubicBezTo>
                    <a:pt x="295" y="4286"/>
                    <a:pt x="606" y="4232"/>
                    <a:pt x="723" y="4256"/>
                  </a:cubicBezTo>
                  <a:lnTo>
                    <a:pt x="2214" y="4391"/>
                  </a:lnTo>
                  <a:cubicBezTo>
                    <a:pt x="2945" y="2928"/>
                    <a:pt x="3680" y="1458"/>
                    <a:pt x="45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3" name="Google Shape;433;p36"/>
            <p:cNvSpPr/>
            <p:nvPr/>
          </p:nvSpPr>
          <p:spPr>
            <a:xfrm>
              <a:off x="898875" y="4711550"/>
              <a:ext cx="170825" cy="169575"/>
            </a:xfrm>
            <a:custGeom>
              <a:avLst/>
              <a:gdLst/>
              <a:ahLst/>
              <a:cxnLst/>
              <a:rect l="l" t="t" r="r" b="b"/>
              <a:pathLst>
                <a:path w="6833" h="6783" extrusionOk="0">
                  <a:moveTo>
                    <a:pt x="2846" y="1"/>
                  </a:moveTo>
                  <a:cubicBezTo>
                    <a:pt x="1747" y="1052"/>
                    <a:pt x="503" y="4602"/>
                    <a:pt x="63" y="6050"/>
                  </a:cubicBezTo>
                  <a:cubicBezTo>
                    <a:pt x="0" y="6252"/>
                    <a:pt x="54" y="6469"/>
                    <a:pt x="202" y="6616"/>
                  </a:cubicBezTo>
                  <a:cubicBezTo>
                    <a:pt x="309" y="6724"/>
                    <a:pt x="454" y="6782"/>
                    <a:pt x="602" y="6782"/>
                  </a:cubicBezTo>
                  <a:cubicBezTo>
                    <a:pt x="656" y="6782"/>
                    <a:pt x="711" y="6774"/>
                    <a:pt x="765" y="6758"/>
                  </a:cubicBezTo>
                  <a:cubicBezTo>
                    <a:pt x="2225" y="6318"/>
                    <a:pt x="5782" y="5084"/>
                    <a:pt x="6833" y="3981"/>
                  </a:cubicBezTo>
                  <a:cubicBezTo>
                    <a:pt x="6655" y="3900"/>
                    <a:pt x="6492" y="3789"/>
                    <a:pt x="6354" y="3650"/>
                  </a:cubicBezTo>
                  <a:lnTo>
                    <a:pt x="5167" y="2464"/>
                  </a:lnTo>
                  <a:lnTo>
                    <a:pt x="4767" y="2861"/>
                  </a:lnTo>
                  <a:cubicBezTo>
                    <a:pt x="4658" y="2967"/>
                    <a:pt x="4517" y="3020"/>
                    <a:pt x="4375" y="3020"/>
                  </a:cubicBezTo>
                  <a:cubicBezTo>
                    <a:pt x="4231" y="3020"/>
                    <a:pt x="4086" y="2965"/>
                    <a:pt x="3975" y="2855"/>
                  </a:cubicBezTo>
                  <a:cubicBezTo>
                    <a:pt x="3758" y="2638"/>
                    <a:pt x="3755" y="2286"/>
                    <a:pt x="3969" y="2063"/>
                  </a:cubicBezTo>
                  <a:lnTo>
                    <a:pt x="4369" y="1663"/>
                  </a:lnTo>
                  <a:lnTo>
                    <a:pt x="3171" y="464"/>
                  </a:lnTo>
                  <a:cubicBezTo>
                    <a:pt x="3035" y="329"/>
                    <a:pt x="2927" y="172"/>
                    <a:pt x="2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 name="Google Shape;532;p42">
            <a:extLst>
              <a:ext uri="{FF2B5EF4-FFF2-40B4-BE49-F238E27FC236}">
                <a16:creationId xmlns:a16="http://schemas.microsoft.com/office/drawing/2014/main" id="{25ED6147-4B11-48B0-9A63-C0D27A3B2EFB}"/>
              </a:ext>
            </a:extLst>
          </p:cNvPr>
          <p:cNvSpPr/>
          <p:nvPr/>
        </p:nvSpPr>
        <p:spPr>
          <a:xfrm>
            <a:off x="1217222" y="1578141"/>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46;p42">
            <a:extLst>
              <a:ext uri="{FF2B5EF4-FFF2-40B4-BE49-F238E27FC236}">
                <a16:creationId xmlns:a16="http://schemas.microsoft.com/office/drawing/2014/main" id="{A7A7A563-4D2A-4605-B309-5B970831932E}"/>
              </a:ext>
            </a:extLst>
          </p:cNvPr>
          <p:cNvSpPr/>
          <p:nvPr/>
        </p:nvSpPr>
        <p:spPr>
          <a:xfrm>
            <a:off x="1387835" y="1756071"/>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 name="Google Shape;402;p36">
            <a:extLst>
              <a:ext uri="{FF2B5EF4-FFF2-40B4-BE49-F238E27FC236}">
                <a16:creationId xmlns:a16="http://schemas.microsoft.com/office/drawing/2014/main" id="{9034CD2D-7B86-46F7-9B80-8DE4D41EF190}"/>
              </a:ext>
            </a:extLst>
          </p:cNvPr>
          <p:cNvSpPr txBox="1">
            <a:spLocks/>
          </p:cNvSpPr>
          <p:nvPr/>
        </p:nvSpPr>
        <p:spPr>
          <a:xfrm>
            <a:off x="2638504" y="2640105"/>
            <a:ext cx="1881716" cy="78840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1pPr>
            <a:lvl2pPr marL="914400" marR="0" lvl="1"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2pPr>
            <a:lvl3pPr marL="1371600" marR="0" lvl="2"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3pPr>
            <a:lvl4pPr marL="1828800" marR="0" lvl="3"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4pPr>
            <a:lvl5pPr marL="2286000" marR="0" lvl="4"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5pPr>
            <a:lvl6pPr marL="2743200" marR="0" lvl="5"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6pPr>
            <a:lvl7pPr marL="3200400" marR="0" lvl="6"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7pPr>
            <a:lvl8pPr marL="3657600" marR="0" lvl="7"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8pPr>
            <a:lvl9pPr marL="4114800" marR="0" lvl="8"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9pPr>
          </a:lstStyle>
          <a:p>
            <a:pPr marL="0" indent="0"/>
            <a:r>
              <a:rPr lang="en-GB" sz="1200" b="1" dirty="0"/>
              <a:t>122,548  tonnes </a:t>
            </a:r>
            <a:r>
              <a:rPr lang="en-GB" sz="1200" dirty="0"/>
              <a:t>of electrical and electronic</a:t>
            </a:r>
          </a:p>
          <a:p>
            <a:pPr marL="0" indent="0"/>
            <a:r>
              <a:rPr lang="en-GB" sz="1200" dirty="0"/>
              <a:t>appliances collected in 2019</a:t>
            </a:r>
          </a:p>
        </p:txBody>
      </p:sp>
      <p:sp>
        <p:nvSpPr>
          <p:cNvPr id="34" name="Google Shape;402;p36">
            <a:extLst>
              <a:ext uri="{FF2B5EF4-FFF2-40B4-BE49-F238E27FC236}">
                <a16:creationId xmlns:a16="http://schemas.microsoft.com/office/drawing/2014/main" id="{62551C89-9CA1-4577-9E19-D52EDA7C4B2A}"/>
              </a:ext>
            </a:extLst>
          </p:cNvPr>
          <p:cNvSpPr txBox="1">
            <a:spLocks/>
          </p:cNvSpPr>
          <p:nvPr/>
        </p:nvSpPr>
        <p:spPr>
          <a:xfrm>
            <a:off x="4460297" y="2645218"/>
            <a:ext cx="1881716" cy="177601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1pPr>
            <a:lvl2pPr marL="914400" marR="0" lvl="1"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2pPr>
            <a:lvl3pPr marL="1371600" marR="0" lvl="2"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3pPr>
            <a:lvl4pPr marL="1828800" marR="0" lvl="3"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4pPr>
            <a:lvl5pPr marL="2286000" marR="0" lvl="4"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5pPr>
            <a:lvl6pPr marL="2743200" marR="0" lvl="5"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6pPr>
            <a:lvl7pPr marL="3200400" marR="0" lvl="6"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7pPr>
            <a:lvl8pPr marL="3657600" marR="0" lvl="7"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8pPr>
            <a:lvl9pPr marL="4114800" marR="0" lvl="8"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9pPr>
          </a:lstStyle>
          <a:p>
            <a:pPr marL="0" indent="0"/>
            <a:r>
              <a:rPr lang="en-GB" sz="1200" b="1" dirty="0"/>
              <a:t>90% of e-waste </a:t>
            </a:r>
            <a:r>
              <a:rPr lang="en-GB" sz="1200" dirty="0"/>
              <a:t>put to good use in 2019</a:t>
            </a:r>
          </a:p>
          <a:p>
            <a:pPr marL="0" indent="0"/>
            <a:endParaRPr lang="en-GB" sz="1200" dirty="0"/>
          </a:p>
          <a:p>
            <a:pPr marL="171450" indent="-171450" algn="just">
              <a:buFont typeface="Arial" panose="020B0604020202020204" pitchFamily="34" charset="0"/>
              <a:buChar char="•"/>
            </a:pPr>
            <a:r>
              <a:rPr lang="en-GB" sz="1200" b="1" dirty="0"/>
              <a:t>79.3% </a:t>
            </a:r>
            <a:r>
              <a:rPr lang="en-GB" sz="1200" dirty="0"/>
              <a:t>is recycled,</a:t>
            </a:r>
          </a:p>
          <a:p>
            <a:pPr marL="171450" indent="-171450" algn="just">
              <a:buFont typeface="Arial" panose="020B0604020202020204" pitchFamily="34" charset="0"/>
              <a:buChar char="•"/>
            </a:pPr>
            <a:r>
              <a:rPr lang="en-GB" sz="1200" b="1" dirty="0"/>
              <a:t>10.7% </a:t>
            </a:r>
            <a:r>
              <a:rPr lang="en-GB" sz="1200" dirty="0"/>
              <a:t>is incinerated, with the heat generated being recovered and used as an energy of heat source</a:t>
            </a:r>
          </a:p>
        </p:txBody>
      </p:sp>
      <p:sp>
        <p:nvSpPr>
          <p:cNvPr id="37" name="Google Shape;402;p36">
            <a:extLst>
              <a:ext uri="{FF2B5EF4-FFF2-40B4-BE49-F238E27FC236}">
                <a16:creationId xmlns:a16="http://schemas.microsoft.com/office/drawing/2014/main" id="{4997E899-5FB2-4C49-AB9C-0E9731332143}"/>
              </a:ext>
            </a:extLst>
          </p:cNvPr>
          <p:cNvSpPr txBox="1">
            <a:spLocks/>
          </p:cNvSpPr>
          <p:nvPr/>
        </p:nvSpPr>
        <p:spPr>
          <a:xfrm>
            <a:off x="6541077" y="2543610"/>
            <a:ext cx="2074204" cy="17056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1pPr>
            <a:lvl2pPr marL="914400" marR="0" lvl="1"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2pPr>
            <a:lvl3pPr marL="1371600" marR="0" lvl="2"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3pPr>
            <a:lvl4pPr marL="1828800" marR="0" lvl="3"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4pPr>
            <a:lvl5pPr marL="2286000" marR="0" lvl="4"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5pPr>
            <a:lvl6pPr marL="2743200" marR="0" lvl="5"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6pPr>
            <a:lvl7pPr marL="3200400" marR="0" lvl="6"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7pPr>
            <a:lvl8pPr marL="3657600" marR="0" lvl="7"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8pPr>
            <a:lvl9pPr marL="4114800" marR="0" lvl="8" indent="-317500" algn="ctr" rtl="0">
              <a:lnSpc>
                <a:spcPct val="100000"/>
              </a:lnSpc>
              <a:spcBef>
                <a:spcPts val="0"/>
              </a:spcBef>
              <a:spcAft>
                <a:spcPts val="0"/>
              </a:spcAft>
              <a:buClr>
                <a:schemeClr val="dk2"/>
              </a:buClr>
              <a:buSzPts val="1400"/>
              <a:buFont typeface="Questrial"/>
              <a:buNone/>
              <a:defRPr sz="1400" b="0" i="0" u="none" strike="noStrike" cap="none">
                <a:solidFill>
                  <a:schemeClr val="dk2"/>
                </a:solidFill>
                <a:latin typeface="Questrial"/>
                <a:ea typeface="Questrial"/>
                <a:cs typeface="Questrial"/>
                <a:sym typeface="Questrial"/>
              </a:defRPr>
            </a:lvl9pPr>
          </a:lstStyle>
          <a:p>
            <a:pPr marL="0" indent="0"/>
            <a:r>
              <a:rPr lang="en-GB" sz="1200" dirty="0"/>
              <a:t>Result per</a:t>
            </a:r>
            <a:br>
              <a:rPr lang="en-GB" sz="1200" dirty="0"/>
            </a:br>
            <a:r>
              <a:rPr lang="en-GB" sz="1200" dirty="0"/>
              <a:t>material stream:</a:t>
            </a:r>
          </a:p>
          <a:p>
            <a:pPr marL="0" indent="0"/>
            <a:endParaRPr lang="en-GB" sz="1200" dirty="0"/>
          </a:p>
          <a:p>
            <a:pPr marL="171450" indent="-171450" algn="just">
              <a:buFont typeface="Arial" panose="020B0604020202020204" pitchFamily="34" charset="0"/>
              <a:buChar char="•"/>
            </a:pPr>
            <a:r>
              <a:rPr lang="en-GB" sz="1200" dirty="0"/>
              <a:t>Ferrous materials: </a:t>
            </a:r>
            <a:r>
              <a:rPr lang="en-GB" sz="1200" b="1" dirty="0"/>
              <a:t>99.99%</a:t>
            </a:r>
          </a:p>
          <a:p>
            <a:pPr marL="171450" indent="-171450" algn="just">
              <a:buFont typeface="Arial" panose="020B0604020202020204" pitchFamily="34" charset="0"/>
              <a:buChar char="•"/>
            </a:pPr>
            <a:r>
              <a:rPr lang="en-GB" sz="1200" dirty="0"/>
              <a:t>Non-ferrous materials: </a:t>
            </a:r>
            <a:r>
              <a:rPr lang="en-GB" sz="1200" b="1" dirty="0"/>
              <a:t>99.98%</a:t>
            </a:r>
          </a:p>
          <a:p>
            <a:pPr marL="171450" indent="-171450" algn="just">
              <a:buFont typeface="Arial" panose="020B0604020202020204" pitchFamily="34" charset="0"/>
              <a:buChar char="•"/>
            </a:pPr>
            <a:r>
              <a:rPr lang="en-GB" sz="1200" dirty="0"/>
              <a:t>Plastics: </a:t>
            </a:r>
            <a:r>
              <a:rPr lang="en-GB" sz="1200" b="1" dirty="0"/>
              <a:t>95.47%</a:t>
            </a:r>
          </a:p>
          <a:p>
            <a:pPr marL="171450" indent="-171450" algn="just">
              <a:buFont typeface="Arial" panose="020B0604020202020204" pitchFamily="34" charset="0"/>
              <a:buChar char="•"/>
            </a:pPr>
            <a:r>
              <a:rPr lang="en-GB" sz="1200" dirty="0"/>
              <a:t>Other materials: </a:t>
            </a:r>
            <a:r>
              <a:rPr lang="en-GB" sz="1200" b="1" dirty="0"/>
              <a:t>65.71%</a:t>
            </a:r>
          </a:p>
        </p:txBody>
      </p:sp>
      <p:sp>
        <p:nvSpPr>
          <p:cNvPr id="2" name="TextBox 1">
            <a:extLst>
              <a:ext uri="{FF2B5EF4-FFF2-40B4-BE49-F238E27FC236}">
                <a16:creationId xmlns:a16="http://schemas.microsoft.com/office/drawing/2014/main" id="{AF084E72-66E5-4517-887C-AC4617AD72D9}"/>
              </a:ext>
            </a:extLst>
          </p:cNvPr>
          <p:cNvSpPr txBox="1"/>
          <p:nvPr/>
        </p:nvSpPr>
        <p:spPr>
          <a:xfrm>
            <a:off x="1617421" y="4804667"/>
            <a:ext cx="5036344" cy="246221"/>
          </a:xfrm>
          <a:prstGeom prst="rect">
            <a:avLst/>
          </a:prstGeom>
          <a:noFill/>
        </p:spPr>
        <p:txBody>
          <a:bodyPr wrap="square" rtlCol="0">
            <a:spAutoFit/>
          </a:bodyPr>
          <a:lstStyle/>
          <a:p>
            <a:r>
              <a:rPr lang="en-GB" sz="1000" dirty="0">
                <a:latin typeface="Questrial" panose="020B0604020202020204" charset="0"/>
              </a:rPr>
              <a:t>(Over 117,000 tonnes of electrical and electronic appliances collected in 2018, 2019)</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895"/>
        <p:cNvGrpSpPr/>
        <p:nvPr/>
      </p:nvGrpSpPr>
      <p:grpSpPr>
        <a:xfrm>
          <a:off x="0" y="0"/>
          <a:ext cx="0" cy="0"/>
          <a:chOff x="0" y="0"/>
          <a:chExt cx="0" cy="0"/>
        </a:xfrm>
      </p:grpSpPr>
      <p:sp>
        <p:nvSpPr>
          <p:cNvPr id="896" name="Google Shape;896;p5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a:t>
            </a:r>
            <a:r>
              <a:rPr lang="en-GB" dirty="0"/>
              <a:t>ferences</a:t>
            </a:r>
            <a:r>
              <a:rPr lang="es-ES" dirty="0"/>
              <a:t> and </a:t>
            </a:r>
            <a:r>
              <a:rPr lang="en-GB" dirty="0"/>
              <a:t>useful info</a:t>
            </a:r>
          </a:p>
        </p:txBody>
      </p:sp>
      <p:sp>
        <p:nvSpPr>
          <p:cNvPr id="897" name="Google Shape;897;p58"/>
          <p:cNvSpPr txBox="1">
            <a:spLocks noGrp="1"/>
          </p:cNvSpPr>
          <p:nvPr>
            <p:ph type="body" idx="1"/>
          </p:nvPr>
        </p:nvSpPr>
        <p:spPr>
          <a:xfrm>
            <a:off x="854158" y="637420"/>
            <a:ext cx="7059168" cy="3856834"/>
          </a:xfrm>
          <a:prstGeom prst="rect">
            <a:avLst/>
          </a:prstGeom>
        </p:spPr>
        <p:txBody>
          <a:bodyPr spcFirstLastPara="1" wrap="square" lIns="91425" tIns="91425" rIns="91425" bIns="91425" anchor="ctr" anchorCtr="0">
            <a:noAutofit/>
          </a:bodyPr>
          <a:lstStyle/>
          <a:p>
            <a:pPr marL="0" lvl="0" indent="0" algn="ctr" rtl="0">
              <a:spcBef>
                <a:spcPts val="800"/>
              </a:spcBef>
              <a:spcAft>
                <a:spcPts val="0"/>
              </a:spcAft>
              <a:buNone/>
            </a:pPr>
            <a:r>
              <a:rPr lang="en-GB" dirty="0">
                <a:solidFill>
                  <a:schemeClr val="dk1"/>
                </a:solidFill>
                <a:latin typeface="Montserrat Black"/>
                <a:ea typeface="Montserrat Black"/>
                <a:cs typeface="Montserrat Black"/>
                <a:sym typeface="Montserrat Black"/>
              </a:rPr>
              <a:t>References</a:t>
            </a:r>
            <a:r>
              <a:rPr lang="en" dirty="0">
                <a:solidFill>
                  <a:schemeClr val="dk1"/>
                </a:solidFill>
                <a:latin typeface="Montserrat Black"/>
                <a:ea typeface="Montserrat Black"/>
                <a:cs typeface="Montserrat Black"/>
                <a:sym typeface="Montserrat Black"/>
              </a:rPr>
              <a:t>:</a:t>
            </a:r>
            <a:endParaRPr sz="800" dirty="0">
              <a:solidFill>
                <a:schemeClr val="dk1"/>
              </a:solidFill>
              <a:latin typeface="Montserrat Black"/>
              <a:ea typeface="Montserrat Black"/>
              <a:cs typeface="Montserrat Black"/>
              <a:sym typeface="Montserrat Black"/>
            </a:endParaRPr>
          </a:p>
          <a:p>
            <a:pPr marL="228600" lvl="0" algn="just">
              <a:buClr>
                <a:schemeClr val="accent4"/>
              </a:buClr>
            </a:pPr>
            <a:r>
              <a:rPr lang="en-GB" sz="1200" dirty="0">
                <a:solidFill>
                  <a:schemeClr val="bg1">
                    <a:lumMod val="25000"/>
                  </a:schemeClr>
                </a:solidFill>
                <a:uFill>
                  <a:noFill/>
                </a:uFill>
              </a:rPr>
              <a:t>Recupel.be. 2019. Over 117,000 Tonnes Of Electrical And Electronic Appliances Collected In 2018. [online] Available at: &lt;https://www.recupel.be/en/blog/over-117-000-tonnes-of-electrical-and-electronic-appliances-collected-in-2018-discover-our-new-annual-report/&gt; [Accessed 30 October 2020].</a:t>
            </a:r>
          </a:p>
          <a:p>
            <a:pPr marL="228600" lvl="0" indent="-317500" algn="just" rtl="0">
              <a:spcBef>
                <a:spcPts val="0"/>
              </a:spcBef>
              <a:spcAft>
                <a:spcPts val="0"/>
              </a:spcAft>
              <a:buClr>
                <a:schemeClr val="accent4"/>
              </a:buClr>
              <a:buSzPts val="1400"/>
              <a:buChar char="●"/>
            </a:pPr>
            <a:endParaRPr lang="en-GB" sz="1200" dirty="0">
              <a:solidFill>
                <a:schemeClr val="bg1">
                  <a:lumMod val="25000"/>
                </a:schemeClr>
              </a:solidFill>
              <a:uFill>
                <a:noFill/>
              </a:uFill>
            </a:endParaRPr>
          </a:p>
          <a:p>
            <a:pPr marL="0" lvl="0" indent="0" algn="ctr" rtl="0">
              <a:spcBef>
                <a:spcPts val="1600"/>
              </a:spcBef>
              <a:spcAft>
                <a:spcPts val="0"/>
              </a:spcAft>
              <a:buNone/>
            </a:pPr>
            <a:r>
              <a:rPr lang="en-GB" dirty="0">
                <a:solidFill>
                  <a:schemeClr val="dk1"/>
                </a:solidFill>
                <a:latin typeface="Montserrat Black"/>
                <a:ea typeface="Montserrat Black"/>
                <a:cs typeface="Montserrat Black"/>
                <a:sym typeface="Montserrat Black"/>
              </a:rPr>
              <a:t>Useful info:</a:t>
            </a:r>
          </a:p>
          <a:p>
            <a:pPr marL="0" lvl="0" indent="0" algn="ctr" rtl="0">
              <a:spcBef>
                <a:spcPts val="800"/>
              </a:spcBef>
              <a:spcAft>
                <a:spcPts val="0"/>
              </a:spcAft>
              <a:buNone/>
            </a:pPr>
            <a:r>
              <a:rPr lang="en-US" u="sng" dirty="0">
                <a:solidFill>
                  <a:schemeClr val="bg1">
                    <a:lumMod val="25000"/>
                  </a:schemeClr>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https://www.recupel.be/</a:t>
            </a:r>
            <a:endParaRPr lang="en-US" u="sng" dirty="0">
              <a:solidFill>
                <a:schemeClr val="bg1">
                  <a:lumMod val="25000"/>
                </a:schemeClr>
              </a:solidFill>
              <a:latin typeface="Calibri" panose="020F0502020204030204" pitchFamily="34" charset="0"/>
            </a:endParaRPr>
          </a:p>
          <a:p>
            <a:pPr marL="0" lvl="0" indent="0" algn="ctr" rtl="0">
              <a:spcBef>
                <a:spcPts val="800"/>
              </a:spcBef>
              <a:spcAft>
                <a:spcPts val="0"/>
              </a:spcAft>
              <a:buNone/>
            </a:pPr>
            <a:r>
              <a:rPr lang="en-GB" u="sng" dirty="0">
                <a:solidFill>
                  <a:schemeClr val="bg1">
                    <a:lumMod val="25000"/>
                  </a:schemeClr>
                </a:solidFill>
                <a:latin typeface="Calibri" panose="020F0502020204030204" pitchFamily="34" charset="0"/>
                <a:hlinkClick r:id="rId4">
                  <a:extLst>
                    <a:ext uri="{A12FA001-AC4F-418D-AE19-62706E023703}">
                      <ahyp:hlinkClr xmlns:ahyp="http://schemas.microsoft.com/office/drawing/2018/hyperlinkcolor" val="tx"/>
                    </a:ext>
                  </a:extLst>
                </a:hlinkClick>
              </a:rPr>
              <a:t>https://annualreport.recupel.be/processingresults-en/#tabs</a:t>
            </a:r>
            <a:endParaRPr lang="en-GB" sz="1600" u="sng" dirty="0">
              <a:solidFill>
                <a:schemeClr val="bg1">
                  <a:lumMod val="25000"/>
                </a:schemeClr>
              </a:solidFill>
              <a:latin typeface="Calibri" panose="020F0502020204030204" pitchFamily="34" charset="0"/>
            </a:endParaRPr>
          </a:p>
          <a:p>
            <a:pPr marL="0" lvl="0" indent="0" algn="just" rtl="0">
              <a:spcBef>
                <a:spcPts val="800"/>
              </a:spcBef>
              <a:spcAft>
                <a:spcPts val="0"/>
              </a:spcAft>
              <a:buNone/>
            </a:pPr>
            <a:endParaRPr lang="en-GB" sz="1100" dirty="0">
              <a:solidFill>
                <a:schemeClr val="bg1">
                  <a:lumMod val="25000"/>
                </a:schemeClr>
              </a:solidFill>
              <a:uFill>
                <a:noFill/>
              </a:uFill>
            </a:endParaRPr>
          </a:p>
          <a:p>
            <a:pPr marL="0" lvl="0" indent="0" algn="just" rtl="0">
              <a:spcBef>
                <a:spcPts val="800"/>
              </a:spcBef>
              <a:spcAft>
                <a:spcPts val="0"/>
              </a:spcAft>
              <a:buNone/>
            </a:pPr>
            <a:endParaRPr lang="en-GB" dirty="0">
              <a:solidFill>
                <a:schemeClr val="accent2"/>
              </a:solidFill>
              <a:uFill>
                <a:noFill/>
              </a:uFill>
            </a:endParaRPr>
          </a:p>
          <a:p>
            <a:pPr marL="0" lvl="0" indent="0" algn="ctr" rtl="0">
              <a:spcBef>
                <a:spcPts val="800"/>
              </a:spcBef>
              <a:spcAft>
                <a:spcPts val="0"/>
              </a:spcAft>
              <a:buNone/>
            </a:pPr>
            <a:endParaRPr lang="en-GB" sz="1600" u="sng" dirty="0">
              <a:solidFill>
                <a:schemeClr val="accent2">
                  <a:lumMod val="50000"/>
                </a:schemeClr>
              </a:solidFill>
              <a:latin typeface="Calibri" panose="020F0502020204030204" pitchFamily="34" charset="0"/>
            </a:endParaRPr>
          </a:p>
        </p:txBody>
      </p:sp>
      <p:pic>
        <p:nvPicPr>
          <p:cNvPr id="3" name="Imagen 2" descr="Logotipo&#10;&#10;Descripción generada automáticamente">
            <a:extLst>
              <a:ext uri="{FF2B5EF4-FFF2-40B4-BE49-F238E27FC236}">
                <a16:creationId xmlns:a16="http://schemas.microsoft.com/office/drawing/2014/main" id="{FFA2B23A-4FA9-4873-AC14-102A26158677}"/>
              </a:ext>
            </a:extLst>
          </p:cNvPr>
          <p:cNvPicPr>
            <a:picLocks noChangeAspect="1"/>
          </p:cNvPicPr>
          <p:nvPr/>
        </p:nvPicPr>
        <p:blipFill>
          <a:blip r:embed="rId5"/>
          <a:stretch>
            <a:fillRect/>
          </a:stretch>
        </p:blipFill>
        <p:spPr>
          <a:xfrm>
            <a:off x="3888438" y="53229"/>
            <a:ext cx="495304" cy="584191"/>
          </a:xfrm>
          <a:prstGeom prst="rect">
            <a:avLst/>
          </a:prstGeom>
        </p:spPr>
      </p:pic>
      <p:pic>
        <p:nvPicPr>
          <p:cNvPr id="5" name="Imagen 4" descr="Imagen que contiene firmar, naranja, azul, gente&#10;&#10;Descripción generada automáticamente">
            <a:extLst>
              <a:ext uri="{FF2B5EF4-FFF2-40B4-BE49-F238E27FC236}">
                <a16:creationId xmlns:a16="http://schemas.microsoft.com/office/drawing/2014/main" id="{AD98F575-ECDC-4E72-8552-C2A19C995065}"/>
              </a:ext>
            </a:extLst>
          </p:cNvPr>
          <p:cNvPicPr>
            <a:picLocks noChangeAspect="1"/>
          </p:cNvPicPr>
          <p:nvPr/>
        </p:nvPicPr>
        <p:blipFill>
          <a:blip r:embed="rId6"/>
          <a:stretch>
            <a:fillRect/>
          </a:stretch>
        </p:blipFill>
        <p:spPr>
          <a:xfrm>
            <a:off x="4760259" y="162398"/>
            <a:ext cx="1646808" cy="379538"/>
          </a:xfrm>
          <a:prstGeom prst="rect">
            <a:avLst/>
          </a:prstGeom>
        </p:spPr>
      </p:pic>
      <p:sp>
        <p:nvSpPr>
          <p:cNvPr id="6" name="Rettangolo 1">
            <a:extLst>
              <a:ext uri="{FF2B5EF4-FFF2-40B4-BE49-F238E27FC236}">
                <a16:creationId xmlns:a16="http://schemas.microsoft.com/office/drawing/2014/main" id="{616B6686-D0ED-4C0F-993E-645C0487E6EC}"/>
              </a:ext>
            </a:extLst>
          </p:cNvPr>
          <p:cNvSpPr/>
          <p:nvPr/>
        </p:nvSpPr>
        <p:spPr>
          <a:xfrm>
            <a:off x="950645" y="3621093"/>
            <a:ext cx="7159034" cy="461665"/>
          </a:xfrm>
          <a:prstGeom prst="rect">
            <a:avLst/>
          </a:prstGeom>
        </p:spPr>
        <p:txBody>
          <a:bodyPr wrap="square">
            <a:spAutoFit/>
          </a:bodyPr>
          <a:lstStyle/>
          <a:p>
            <a:r>
              <a:rPr lang="en-GB" sz="1200" dirty="0">
                <a:solidFill>
                  <a:schemeClr val="dk2"/>
                </a:solidFill>
                <a:latin typeface="Questrial"/>
                <a:sym typeface="Questrial"/>
              </a:rPr>
              <a:t>The related content to this case study has been identified from the public information which is published by the owners of the content</a:t>
            </a:r>
            <a:r>
              <a:rPr lang="it-IT" sz="1200" dirty="0">
                <a:solidFill>
                  <a:schemeClr val="dk2"/>
                </a:solidFill>
                <a:latin typeface="Questrial"/>
                <a:sym typeface="Questrial"/>
              </a:rPr>
              <a:t>.</a:t>
            </a:r>
            <a:endParaRPr lang="en-US" sz="1200" dirty="0">
              <a:solidFill>
                <a:schemeClr val="dk2"/>
              </a:solidFill>
              <a:latin typeface="Questrial"/>
              <a:sym typeface="Questrial"/>
            </a:endParaRPr>
          </a:p>
        </p:txBody>
      </p:sp>
      <p:sp>
        <p:nvSpPr>
          <p:cNvPr id="7" name="Rettangolo 2">
            <a:extLst>
              <a:ext uri="{FF2B5EF4-FFF2-40B4-BE49-F238E27FC236}">
                <a16:creationId xmlns:a16="http://schemas.microsoft.com/office/drawing/2014/main" id="{5D0DDE25-91D4-485E-A3E0-1E08C8755CD7}"/>
              </a:ext>
            </a:extLst>
          </p:cNvPr>
          <p:cNvSpPr/>
          <p:nvPr/>
        </p:nvSpPr>
        <p:spPr>
          <a:xfrm>
            <a:off x="914594" y="4082758"/>
            <a:ext cx="7440570" cy="830997"/>
          </a:xfrm>
          <a:prstGeom prst="rect">
            <a:avLst/>
          </a:prstGeom>
        </p:spPr>
        <p:txBody>
          <a:bodyPr wrap="square">
            <a:spAutoFit/>
          </a:bodyPr>
          <a:lstStyle/>
          <a:p>
            <a:r>
              <a:rPr lang="en-GB" sz="1200" dirty="0">
                <a:solidFill>
                  <a:schemeClr val="dk2"/>
                </a:solidFill>
                <a:latin typeface="Questrial"/>
              </a:rPr>
              <a:t>Disclaimer:</a:t>
            </a:r>
          </a:p>
          <a:p>
            <a:r>
              <a:rPr lang="en-GB" sz="1200" dirty="0">
                <a:solidFill>
                  <a:schemeClr val="dk2"/>
                </a:solidFill>
                <a:latin typeface="Questria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US" sz="12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15" name="Imagen 14" descr="Un dibujo de una persona&#10;&#10;Descripción generada automáticamente con confianza baja">
            <a:extLst>
              <a:ext uri="{FF2B5EF4-FFF2-40B4-BE49-F238E27FC236}">
                <a16:creationId xmlns:a16="http://schemas.microsoft.com/office/drawing/2014/main" id="{4817AC73-A927-4579-B2D5-EA789E7F4EB6}"/>
              </a:ext>
            </a:extLst>
          </p:cNvPr>
          <p:cNvPicPr>
            <a:picLocks noChangeAspect="1"/>
          </p:cNvPicPr>
          <p:nvPr/>
        </p:nvPicPr>
        <p:blipFill>
          <a:blip r:embed="rId3">
            <a:duotone>
              <a:prstClr val="black"/>
              <a:schemeClr val="accent2">
                <a:lumMod val="75000"/>
                <a:tint val="45000"/>
                <a:satMod val="400000"/>
              </a:schemeClr>
            </a:duotone>
          </a:blip>
          <a:stretch>
            <a:fillRect/>
          </a:stretch>
        </p:blipFill>
        <p:spPr>
          <a:xfrm>
            <a:off x="-241859" y="1552150"/>
            <a:ext cx="5015877" cy="2633335"/>
          </a:xfrm>
          <a:prstGeom prst="rect">
            <a:avLst/>
          </a:prstGeom>
        </p:spPr>
      </p:pic>
      <p:sp>
        <p:nvSpPr>
          <p:cNvPr id="362" name="Google Shape;362;p32"/>
          <p:cNvSpPr txBox="1">
            <a:spLocks noGrp="1"/>
          </p:cNvSpPr>
          <p:nvPr>
            <p:ph type="ctrTitle"/>
          </p:nvPr>
        </p:nvSpPr>
        <p:spPr>
          <a:xfrm>
            <a:off x="4572000" y="1063256"/>
            <a:ext cx="3843221" cy="1087487"/>
          </a:xfrm>
          <a:prstGeom prst="rect">
            <a:avLst/>
          </a:prstGeom>
        </p:spPr>
        <p:txBody>
          <a:bodyPr spcFirstLastPara="1" wrap="square" lIns="91425" tIns="91425" rIns="91425" bIns="91425" anchor="b" anchorCtr="0">
            <a:noAutofit/>
          </a:bodyPr>
          <a:lstStyle/>
          <a:p>
            <a:pPr lvl="0" rtl="0"/>
            <a:r>
              <a:rPr lang="es-ES" dirty="0" err="1"/>
              <a:t>SIPTex</a:t>
            </a:r>
            <a:endParaRPr dirty="0"/>
          </a:p>
        </p:txBody>
      </p:sp>
      <p:sp>
        <p:nvSpPr>
          <p:cNvPr id="363" name="Google Shape;363;p32"/>
          <p:cNvSpPr txBox="1">
            <a:spLocks noGrp="1"/>
          </p:cNvSpPr>
          <p:nvPr>
            <p:ph type="subTitle" idx="1"/>
          </p:nvPr>
        </p:nvSpPr>
        <p:spPr>
          <a:xfrm>
            <a:off x="4433777" y="2047392"/>
            <a:ext cx="3757783" cy="651190"/>
          </a:xfrm>
          <a:prstGeom prst="rect">
            <a:avLst/>
          </a:prstGeom>
        </p:spPr>
        <p:txBody>
          <a:bodyPr spcFirstLastPara="1" wrap="square" lIns="91425" tIns="91425" rIns="91425" bIns="91425" anchor="t" anchorCtr="0">
            <a:noAutofit/>
          </a:bodyPr>
          <a:lstStyle/>
          <a:p>
            <a:pPr rtl="0"/>
            <a:r>
              <a:rPr lang="en-US" sz="1800" dirty="0"/>
              <a:t>Plastics, Secondary Materials, and Innovation </a:t>
            </a:r>
          </a:p>
        </p:txBody>
      </p:sp>
      <p:sp>
        <p:nvSpPr>
          <p:cNvPr id="2" name="Rettangolo 1">
            <a:extLst>
              <a:ext uri="{FF2B5EF4-FFF2-40B4-BE49-F238E27FC236}">
                <a16:creationId xmlns:a16="http://schemas.microsoft.com/office/drawing/2014/main" id="{C94D6A77-133F-DF49-BBC1-39387CAA6D9C}"/>
              </a:ext>
            </a:extLst>
          </p:cNvPr>
          <p:cNvSpPr/>
          <p:nvPr/>
        </p:nvSpPr>
        <p:spPr>
          <a:xfrm>
            <a:off x="4985529" y="2789220"/>
            <a:ext cx="3142492" cy="523220"/>
          </a:xfrm>
          <a:prstGeom prst="rect">
            <a:avLst/>
          </a:prstGeom>
        </p:spPr>
        <p:txBody>
          <a:bodyPr wrap="square">
            <a:spAutoFit/>
          </a:bodyPr>
          <a:lstStyle/>
          <a:p>
            <a:pPr algn="ctr" rtl="0"/>
            <a:r>
              <a:rPr lang="en-US" dirty="0">
                <a:solidFill>
                  <a:schemeClr val="dk2"/>
                </a:solidFill>
                <a:latin typeface="Century Gothic" panose="020B0502020202020204" pitchFamily="34" charset="0"/>
                <a:sym typeface="Questrial"/>
              </a:rPr>
              <a:t>Identified case study from the research in Sweden</a:t>
            </a:r>
            <a:endParaRPr lang="en-US" dirty="0"/>
          </a:p>
        </p:txBody>
      </p:sp>
      <p:pic>
        <p:nvPicPr>
          <p:cNvPr id="10" name="Picture 4" descr="Image result for Swideas">
            <a:extLst>
              <a:ext uri="{FF2B5EF4-FFF2-40B4-BE49-F238E27FC236}">
                <a16:creationId xmlns:a16="http://schemas.microsoft.com/office/drawing/2014/main" id="{A85D2C41-384E-B045-B50D-41C4D0126C6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263" y="361069"/>
            <a:ext cx="1089025" cy="265430"/>
          </a:xfrm>
          <a:prstGeom prst="rect">
            <a:avLst/>
          </a:prstGeom>
          <a:noFill/>
          <a:ln>
            <a:noFill/>
          </a:ln>
        </p:spPr>
      </p:pic>
      <p:pic>
        <p:nvPicPr>
          <p:cNvPr id="8" name="Imagen 7" descr="Logotipo  Descripción generada automáticamente">
            <a:extLst>
              <a:ext uri="{FF2B5EF4-FFF2-40B4-BE49-F238E27FC236}">
                <a16:creationId xmlns:a16="http://schemas.microsoft.com/office/drawing/2014/main" id="{5148B08B-C5ED-4DC4-88AD-C6D430B16129}"/>
              </a:ext>
            </a:extLst>
          </p:cNvPr>
          <p:cNvPicPr>
            <a:picLocks noChangeAspect="1"/>
          </p:cNvPicPr>
          <p:nvPr/>
        </p:nvPicPr>
        <p:blipFill>
          <a:blip r:embed="rId5"/>
          <a:stretch>
            <a:fillRect/>
          </a:stretch>
        </p:blipFill>
        <p:spPr>
          <a:xfrm>
            <a:off x="1019685" y="179043"/>
            <a:ext cx="495304" cy="584191"/>
          </a:xfrm>
          <a:prstGeom prst="rect">
            <a:avLst/>
          </a:prstGeom>
        </p:spPr>
      </p:pic>
      <p:pic>
        <p:nvPicPr>
          <p:cNvPr id="11" name="Imagen 10" descr="Imagen que contiene firmar, naranja, azul, gente  Descripción generada automáticamente">
            <a:extLst>
              <a:ext uri="{FF2B5EF4-FFF2-40B4-BE49-F238E27FC236}">
                <a16:creationId xmlns:a16="http://schemas.microsoft.com/office/drawing/2014/main" id="{42CEC23B-7D24-4DD2-BC41-8000271689BF}"/>
              </a:ext>
            </a:extLst>
          </p:cNvPr>
          <p:cNvPicPr>
            <a:picLocks noChangeAspect="1"/>
          </p:cNvPicPr>
          <p:nvPr/>
        </p:nvPicPr>
        <p:blipFill>
          <a:blip r:embed="rId6"/>
          <a:stretch>
            <a:fillRect/>
          </a:stretch>
        </p:blipFill>
        <p:spPr>
          <a:xfrm>
            <a:off x="1588647" y="281369"/>
            <a:ext cx="1646808" cy="379538"/>
          </a:xfrm>
          <a:prstGeom prst="rect">
            <a:avLst/>
          </a:prstGeom>
        </p:spPr>
      </p:pic>
      <p:pic>
        <p:nvPicPr>
          <p:cNvPr id="13" name="Gráfico 12" descr="Marca1 con relleno sólido">
            <a:extLst>
              <a:ext uri="{FF2B5EF4-FFF2-40B4-BE49-F238E27FC236}">
                <a16:creationId xmlns:a16="http://schemas.microsoft.com/office/drawing/2014/main" id="{1657A778-E7A6-4976-8D2A-1C606864EB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78050" y="1807235"/>
            <a:ext cx="389004" cy="389004"/>
          </a:xfrm>
          <a:prstGeom prst="rect">
            <a:avLst/>
          </a:prstGeom>
        </p:spPr>
      </p:pic>
    </p:spTree>
    <p:extLst>
      <p:ext uri="{BB962C8B-B14F-4D97-AF65-F5344CB8AC3E}">
        <p14:creationId xmlns:p14="http://schemas.microsoft.com/office/powerpoint/2010/main" val="24847242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42"/>
          <p:cNvSpPr/>
          <p:nvPr/>
        </p:nvSpPr>
        <p:spPr>
          <a:xfrm>
            <a:off x="3088925" y="1630325"/>
            <a:ext cx="2924674" cy="2811175"/>
          </a:xfrm>
          <a:custGeom>
            <a:avLst/>
            <a:gdLst/>
            <a:ahLst/>
            <a:cxnLst/>
            <a:rect l="l" t="t" r="r" b="b"/>
            <a:pathLst>
              <a:path w="2963" h="2848" extrusionOk="0">
                <a:moveTo>
                  <a:pt x="1537" y="751"/>
                </a:moveTo>
                <a:cubicBezTo>
                  <a:pt x="1908" y="751"/>
                  <a:pt x="2209" y="1052"/>
                  <a:pt x="2212" y="1423"/>
                </a:cubicBezTo>
                <a:cubicBezTo>
                  <a:pt x="2212" y="1829"/>
                  <a:pt x="1879" y="2098"/>
                  <a:pt x="1533" y="2098"/>
                </a:cubicBezTo>
                <a:cubicBezTo>
                  <a:pt x="1367" y="2098"/>
                  <a:pt x="1199" y="2037"/>
                  <a:pt x="1063" y="1900"/>
                </a:cubicBezTo>
                <a:cubicBezTo>
                  <a:pt x="639" y="1476"/>
                  <a:pt x="940" y="751"/>
                  <a:pt x="1537" y="751"/>
                </a:cubicBezTo>
                <a:close/>
                <a:moveTo>
                  <a:pt x="1537" y="0"/>
                </a:moveTo>
                <a:cubicBezTo>
                  <a:pt x="1167" y="0"/>
                  <a:pt x="804" y="144"/>
                  <a:pt x="530" y="416"/>
                </a:cubicBezTo>
                <a:cubicBezTo>
                  <a:pt x="124" y="825"/>
                  <a:pt x="0" y="1437"/>
                  <a:pt x="221" y="1970"/>
                </a:cubicBezTo>
                <a:cubicBezTo>
                  <a:pt x="442" y="2500"/>
                  <a:pt x="960" y="2848"/>
                  <a:pt x="1537" y="2848"/>
                </a:cubicBezTo>
                <a:cubicBezTo>
                  <a:pt x="2324" y="2848"/>
                  <a:pt x="2963" y="2212"/>
                  <a:pt x="2963" y="1423"/>
                </a:cubicBezTo>
                <a:cubicBezTo>
                  <a:pt x="2963" y="848"/>
                  <a:pt x="2615" y="327"/>
                  <a:pt x="2082" y="109"/>
                </a:cubicBezTo>
                <a:cubicBezTo>
                  <a:pt x="1906" y="36"/>
                  <a:pt x="1721" y="0"/>
                  <a:pt x="1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Brief overview of the Case Study</a:t>
            </a:r>
            <a:endParaRPr/>
          </a:p>
        </p:txBody>
      </p:sp>
      <p:sp>
        <p:nvSpPr>
          <p:cNvPr id="529" name="Google Shape;529;p42"/>
          <p:cNvSpPr/>
          <p:nvPr/>
        </p:nvSpPr>
        <p:spPr>
          <a:xfrm>
            <a:off x="541448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2"/>
          <p:cNvSpPr/>
          <p:nvPr/>
        </p:nvSpPr>
        <p:spPr>
          <a:xfrm>
            <a:off x="292913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2"/>
          <p:cNvSpPr/>
          <p:nvPr/>
        </p:nvSpPr>
        <p:spPr>
          <a:xfrm>
            <a:off x="5414484" y="32346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2"/>
          <p:cNvSpPr/>
          <p:nvPr/>
        </p:nvSpPr>
        <p:spPr>
          <a:xfrm>
            <a:off x="2929134" y="32346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2"/>
          <p:cNvSpPr/>
          <p:nvPr/>
        </p:nvSpPr>
        <p:spPr>
          <a:xfrm>
            <a:off x="4433018" y="2897087"/>
            <a:ext cx="277977" cy="277673"/>
          </a:xfrm>
          <a:custGeom>
            <a:avLst/>
            <a:gdLst/>
            <a:ahLst/>
            <a:cxnLst/>
            <a:rect l="l" t="t" r="r" b="b"/>
            <a:pathLst>
              <a:path w="914" h="913" extrusionOk="0">
                <a:moveTo>
                  <a:pt x="457" y="0"/>
                </a:moveTo>
                <a:cubicBezTo>
                  <a:pt x="204" y="0"/>
                  <a:pt x="1" y="206"/>
                  <a:pt x="1" y="457"/>
                </a:cubicBezTo>
                <a:cubicBezTo>
                  <a:pt x="1" y="710"/>
                  <a:pt x="204" y="913"/>
                  <a:pt x="457" y="913"/>
                </a:cubicBezTo>
                <a:cubicBezTo>
                  <a:pt x="708" y="913"/>
                  <a:pt x="914" y="710"/>
                  <a:pt x="914" y="457"/>
                </a:cubicBezTo>
                <a:cubicBezTo>
                  <a:pt x="914" y="206"/>
                  <a:pt x="708"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2"/>
          <p:cNvSpPr txBox="1"/>
          <p:nvPr/>
        </p:nvSpPr>
        <p:spPr>
          <a:xfrm>
            <a:off x="912945" y="1746980"/>
            <a:ext cx="2032500" cy="53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474747"/>
                </a:solidFill>
                <a:latin typeface="Questrial"/>
                <a:ea typeface="Questrial"/>
                <a:cs typeface="Questrial"/>
                <a:sym typeface="Questrial"/>
              </a:rPr>
              <a:t>Elevated negative environmental impact of the textile industry: need for reuse and recycle of textiles.</a:t>
            </a:r>
            <a:endParaRPr dirty="0">
              <a:solidFill>
                <a:srgbClr val="474747"/>
              </a:solidFill>
              <a:latin typeface="Questrial"/>
              <a:ea typeface="Questrial"/>
              <a:cs typeface="Questrial"/>
              <a:sym typeface="Questrial"/>
            </a:endParaRPr>
          </a:p>
        </p:txBody>
      </p:sp>
      <p:sp>
        <p:nvSpPr>
          <p:cNvPr id="536" name="Google Shape;536;p42"/>
          <p:cNvSpPr txBox="1"/>
          <p:nvPr/>
        </p:nvSpPr>
        <p:spPr>
          <a:xfrm>
            <a:off x="6266609" y="1868487"/>
            <a:ext cx="2599485" cy="538200"/>
          </a:xfrm>
          <a:prstGeom prst="rect">
            <a:avLst/>
          </a:prstGeom>
          <a:noFill/>
          <a:ln>
            <a:noFill/>
          </a:ln>
        </p:spPr>
        <p:txBody>
          <a:bodyPr spcFirstLastPara="1" wrap="square" lIns="91425" tIns="91425" rIns="91425" bIns="91425" anchor="t" anchorCtr="0">
            <a:noAutofit/>
          </a:bodyPr>
          <a:lstStyle/>
          <a:p>
            <a:pPr lvl="0"/>
            <a:r>
              <a:rPr lang="es-ES" dirty="0" err="1">
                <a:solidFill>
                  <a:srgbClr val="474747"/>
                </a:solidFill>
                <a:latin typeface="Questrial"/>
                <a:ea typeface="Questrial"/>
                <a:cs typeface="Questrial"/>
                <a:sym typeface="Questrial"/>
              </a:rPr>
              <a:t>Given</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the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negative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environmental</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impact</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within</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the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textile</a:t>
            </a:r>
            <a:r>
              <a:rPr lang="es-ES" dirty="0">
                <a:solidFill>
                  <a:srgbClr val="474747"/>
                </a:solidFill>
                <a:latin typeface="Questrial"/>
                <a:ea typeface="Questrial"/>
                <a:cs typeface="Questrial"/>
                <a:sym typeface="Questrial"/>
              </a:rPr>
              <a:t> sector, </a:t>
            </a:r>
            <a:r>
              <a:rPr lang="es-ES" dirty="0" err="1">
                <a:solidFill>
                  <a:srgbClr val="474747"/>
                </a:solidFill>
                <a:latin typeface="Questrial"/>
                <a:ea typeface="Questrial"/>
                <a:cs typeface="Questrial"/>
                <a:sym typeface="Questrial"/>
              </a:rPr>
              <a:t>SIPTex</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offers</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an</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innovative</a:t>
            </a:r>
            <a:r>
              <a:rPr lang="es-ES" dirty="0">
                <a:solidFill>
                  <a:srgbClr val="474747"/>
                </a:solidFill>
                <a:latin typeface="Questrial"/>
                <a:ea typeface="Questrial"/>
                <a:cs typeface="Questrial"/>
                <a:sym typeface="Questrial"/>
              </a:rPr>
              <a:t> bridge </a:t>
            </a:r>
            <a:r>
              <a:rPr lang="es-ES" dirty="0" err="1">
                <a:solidFill>
                  <a:srgbClr val="474747"/>
                </a:solidFill>
                <a:latin typeface="Questrial"/>
                <a:ea typeface="Questrial"/>
                <a:cs typeface="Questrial"/>
                <a:sym typeface="Questrial"/>
              </a:rPr>
              <a:t>between</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waste</a:t>
            </a:r>
            <a:r>
              <a:rPr lang="es-ES" dirty="0">
                <a:solidFill>
                  <a:srgbClr val="474747"/>
                </a:solidFill>
                <a:latin typeface="Questrial"/>
                <a:ea typeface="Questrial"/>
                <a:cs typeface="Questrial"/>
                <a:sym typeface="Questrial"/>
              </a:rPr>
              <a:t> textiles and </a:t>
            </a:r>
            <a:r>
              <a:rPr lang="es-ES" dirty="0" err="1">
                <a:solidFill>
                  <a:srgbClr val="474747"/>
                </a:solidFill>
                <a:latin typeface="Questrial"/>
                <a:ea typeface="Questrial"/>
                <a:cs typeface="Questrial"/>
                <a:sym typeface="Questrial"/>
              </a:rPr>
              <a:t>high</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quality</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recycled</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products</a:t>
            </a:r>
            <a:r>
              <a:rPr lang="es-ES" dirty="0">
                <a:solidFill>
                  <a:srgbClr val="474747"/>
                </a:solidFill>
                <a:latin typeface="Questrial"/>
                <a:ea typeface="Questrial"/>
                <a:cs typeface="Questrial"/>
                <a:sym typeface="Questrial"/>
              </a:rPr>
              <a:t>.</a:t>
            </a:r>
          </a:p>
        </p:txBody>
      </p:sp>
      <p:sp>
        <p:nvSpPr>
          <p:cNvPr id="537" name="Google Shape;537;p42"/>
          <p:cNvSpPr txBox="1"/>
          <p:nvPr/>
        </p:nvSpPr>
        <p:spPr>
          <a:xfrm>
            <a:off x="1369886" y="1476373"/>
            <a:ext cx="2032500" cy="420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600" dirty="0">
                <a:latin typeface="Montserrat Black"/>
                <a:ea typeface="Montserrat Black"/>
                <a:cs typeface="Montserrat Black"/>
                <a:sym typeface="Montserrat Black"/>
              </a:rPr>
              <a:t>Challenge</a:t>
            </a:r>
            <a:endParaRPr sz="1600" dirty="0">
              <a:solidFill>
                <a:srgbClr val="000000"/>
              </a:solidFill>
              <a:latin typeface="Montserrat Black"/>
              <a:ea typeface="Montserrat Black"/>
              <a:cs typeface="Montserrat Black"/>
              <a:sym typeface="Montserrat Black"/>
            </a:endParaRPr>
          </a:p>
        </p:txBody>
      </p:sp>
      <p:sp>
        <p:nvSpPr>
          <p:cNvPr id="538" name="Google Shape;538;p42"/>
          <p:cNvSpPr txBox="1"/>
          <p:nvPr/>
        </p:nvSpPr>
        <p:spPr>
          <a:xfrm>
            <a:off x="597427" y="3128083"/>
            <a:ext cx="2399432" cy="420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600" dirty="0">
                <a:solidFill>
                  <a:srgbClr val="000000"/>
                </a:solidFill>
                <a:latin typeface="Montserrat Black"/>
                <a:ea typeface="Montserrat Black"/>
                <a:cs typeface="Montserrat Black"/>
                <a:sym typeface="Montserrat Black"/>
              </a:rPr>
              <a:t>Impact or economic information</a:t>
            </a:r>
            <a:endParaRPr sz="1600" dirty="0">
              <a:solidFill>
                <a:srgbClr val="000000"/>
              </a:solidFill>
              <a:latin typeface="Montserrat Black"/>
              <a:ea typeface="Montserrat Black"/>
              <a:cs typeface="Montserrat Black"/>
              <a:sym typeface="Montserrat Black"/>
            </a:endParaRPr>
          </a:p>
        </p:txBody>
      </p:sp>
      <p:sp>
        <p:nvSpPr>
          <p:cNvPr id="539" name="Google Shape;539;p42"/>
          <p:cNvSpPr txBox="1"/>
          <p:nvPr/>
        </p:nvSpPr>
        <p:spPr>
          <a:xfrm>
            <a:off x="676665" y="3654900"/>
            <a:ext cx="2375263" cy="538200"/>
          </a:xfrm>
          <a:prstGeom prst="rect">
            <a:avLst/>
          </a:prstGeom>
          <a:noFill/>
          <a:ln>
            <a:noFill/>
          </a:ln>
        </p:spPr>
        <p:txBody>
          <a:bodyPr spcFirstLastPara="1" wrap="square" lIns="91425" tIns="91425" rIns="91425" bIns="91425" anchor="t" anchorCtr="0">
            <a:noAutofit/>
          </a:bodyPr>
          <a:lstStyle/>
          <a:p>
            <a:pPr lvl="0"/>
            <a:r>
              <a:rPr lang="es-ES" dirty="0" err="1">
                <a:solidFill>
                  <a:srgbClr val="474747"/>
                </a:solidFill>
                <a:latin typeface="Questrial"/>
                <a:ea typeface="Questrial"/>
                <a:cs typeface="Questrial"/>
                <a:sym typeface="Questrial"/>
              </a:rPr>
              <a:t>By</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increasing</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circularity</a:t>
            </a:r>
            <a:r>
              <a:rPr lang="es-ES" dirty="0">
                <a:solidFill>
                  <a:srgbClr val="474747"/>
                </a:solidFill>
                <a:latin typeface="Questrial"/>
                <a:ea typeface="Questrial"/>
                <a:cs typeface="Questrial"/>
                <a:sym typeface="Questrial"/>
              </a:rPr>
              <a:t> in </a:t>
            </a:r>
            <a:r>
              <a:rPr lang="es-ES" dirty="0" err="1">
                <a:solidFill>
                  <a:srgbClr val="474747"/>
                </a:solidFill>
                <a:latin typeface="Questrial"/>
                <a:ea typeface="Questrial"/>
                <a:cs typeface="Questrial"/>
                <a:sym typeface="Questrial"/>
              </a:rPr>
              <a:t>the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textile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value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chain</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the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benefits</a:t>
            </a:r>
            <a:r>
              <a:rPr lang="es-ES" dirty="0">
                <a:solidFill>
                  <a:srgbClr val="474747"/>
                </a:solidFill>
                <a:latin typeface="Questrial"/>
                <a:ea typeface="Questrial"/>
                <a:cs typeface="Questrial"/>
                <a:sym typeface="Questrial"/>
              </a:rPr>
              <a:t> are </a:t>
            </a:r>
            <a:r>
              <a:rPr lang="es-ES" dirty="0" err="1">
                <a:solidFill>
                  <a:srgbClr val="474747"/>
                </a:solidFill>
                <a:latin typeface="Questrial"/>
                <a:ea typeface="Questrial"/>
                <a:cs typeface="Questrial"/>
                <a:sym typeface="Questrial"/>
              </a:rPr>
              <a:t>not</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only</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environmental</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but</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also</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economic</a:t>
            </a:r>
            <a:r>
              <a:rPr lang="es-ES" dirty="0">
                <a:solidFill>
                  <a:srgbClr val="474747"/>
                </a:solidFill>
                <a:latin typeface="Questrial"/>
                <a:ea typeface="Questrial"/>
                <a:cs typeface="Questrial"/>
                <a:sym typeface="Questrial"/>
              </a:rPr>
              <a:t> and social.</a:t>
            </a:r>
          </a:p>
        </p:txBody>
      </p:sp>
      <p:sp>
        <p:nvSpPr>
          <p:cNvPr id="540" name="Google Shape;540;p42"/>
          <p:cNvSpPr txBox="1"/>
          <p:nvPr/>
        </p:nvSpPr>
        <p:spPr>
          <a:xfrm>
            <a:off x="6021220" y="1313887"/>
            <a:ext cx="2032500" cy="420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600" dirty="0">
                <a:latin typeface="Montserrat Black"/>
                <a:ea typeface="Montserrat Black"/>
                <a:cs typeface="Montserrat Black"/>
                <a:sym typeface="Montserrat Black"/>
              </a:rPr>
              <a:t>Value proposition</a:t>
            </a:r>
            <a:endParaRPr sz="1600" dirty="0">
              <a:solidFill>
                <a:srgbClr val="000000"/>
              </a:solidFill>
              <a:latin typeface="Montserrat Black"/>
              <a:ea typeface="Montserrat Black"/>
              <a:cs typeface="Montserrat Black"/>
              <a:sym typeface="Montserrat Black"/>
            </a:endParaRPr>
          </a:p>
        </p:txBody>
      </p:sp>
      <p:sp>
        <p:nvSpPr>
          <p:cNvPr id="541" name="Google Shape;541;p42"/>
          <p:cNvSpPr txBox="1"/>
          <p:nvPr/>
        </p:nvSpPr>
        <p:spPr>
          <a:xfrm>
            <a:off x="5660530" y="3566939"/>
            <a:ext cx="2032500" cy="420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600" dirty="0">
                <a:latin typeface="Montserrat Black"/>
                <a:ea typeface="Montserrat Black"/>
                <a:cs typeface="Montserrat Black"/>
                <a:sym typeface="Montserrat Black"/>
              </a:rPr>
              <a:t>Description</a:t>
            </a:r>
            <a:endParaRPr sz="1600" dirty="0">
              <a:solidFill>
                <a:srgbClr val="000000"/>
              </a:solidFill>
              <a:latin typeface="Montserrat Black"/>
              <a:ea typeface="Montserrat Black"/>
              <a:cs typeface="Montserrat Black"/>
              <a:sym typeface="Montserrat Black"/>
            </a:endParaRPr>
          </a:p>
        </p:txBody>
      </p:sp>
      <p:sp>
        <p:nvSpPr>
          <p:cNvPr id="542" name="Google Shape;542;p42"/>
          <p:cNvSpPr txBox="1"/>
          <p:nvPr/>
        </p:nvSpPr>
        <p:spPr>
          <a:xfrm>
            <a:off x="6364500" y="3841333"/>
            <a:ext cx="2032500" cy="538200"/>
          </a:xfrm>
          <a:prstGeom prst="rect">
            <a:avLst/>
          </a:prstGeom>
          <a:noFill/>
          <a:ln>
            <a:noFill/>
          </a:ln>
        </p:spPr>
        <p:txBody>
          <a:bodyPr spcFirstLastPara="1" wrap="square" lIns="91425" tIns="91425" rIns="91425" bIns="91425" anchor="t" anchorCtr="0">
            <a:noAutofit/>
          </a:bodyPr>
          <a:lstStyle/>
          <a:p>
            <a:pPr lvl="0"/>
            <a:r>
              <a:rPr lang="es-ES" dirty="0" err="1">
                <a:solidFill>
                  <a:srgbClr val="474747"/>
                </a:solidFill>
                <a:latin typeface="Questrial"/>
                <a:ea typeface="Questrial"/>
                <a:cs typeface="Questrial"/>
                <a:sym typeface="Questrial"/>
              </a:rPr>
              <a:t>SIPTex</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is</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the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world's</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first</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automatic</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large-scale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textile</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sorting</a:t>
            </a:r>
            <a:r>
              <a:rPr lang="es-ES" dirty="0">
                <a:solidFill>
                  <a:srgbClr val="474747"/>
                </a:solidFill>
                <a:latin typeface="Questrial"/>
                <a:ea typeface="Questrial"/>
                <a:cs typeface="Questrial"/>
                <a:sym typeface="Questrial"/>
              </a:rPr>
              <a:t> </a:t>
            </a:r>
            <a:r>
              <a:rPr lang="es-ES" dirty="0" err="1">
                <a:solidFill>
                  <a:srgbClr val="474747"/>
                </a:solidFill>
                <a:latin typeface="Questrial"/>
                <a:ea typeface="Questrial"/>
                <a:cs typeface="Questrial"/>
                <a:sym typeface="Questrial"/>
              </a:rPr>
              <a:t>plant</a:t>
            </a:r>
            <a:r>
              <a:rPr lang="es-ES" dirty="0">
                <a:solidFill>
                  <a:srgbClr val="474747"/>
                </a:solidFill>
                <a:latin typeface="Questrial"/>
                <a:ea typeface="Questrial"/>
                <a:cs typeface="Questrial"/>
                <a:sym typeface="Questrial"/>
              </a:rPr>
              <a:t>.</a:t>
            </a:r>
          </a:p>
        </p:txBody>
      </p:sp>
      <p:grpSp>
        <p:nvGrpSpPr>
          <p:cNvPr id="543" name="Google Shape;543;p42"/>
          <p:cNvGrpSpPr/>
          <p:nvPr/>
        </p:nvGrpSpPr>
        <p:grpSpPr>
          <a:xfrm>
            <a:off x="3088849" y="2207743"/>
            <a:ext cx="487394" cy="255828"/>
            <a:chOff x="2084325" y="363300"/>
            <a:chExt cx="484150" cy="254100"/>
          </a:xfrm>
        </p:grpSpPr>
        <p:sp>
          <p:nvSpPr>
            <p:cNvPr id="544" name="Google Shape;544;p42"/>
            <p:cNvSpPr/>
            <p:nvPr/>
          </p:nvSpPr>
          <p:spPr>
            <a:xfrm>
              <a:off x="2084325" y="363300"/>
              <a:ext cx="484150" cy="254100"/>
            </a:xfrm>
            <a:custGeom>
              <a:avLst/>
              <a:gdLst/>
              <a:ahLst/>
              <a:cxnLst/>
              <a:rect l="l" t="t" r="r" b="b"/>
              <a:pathLst>
                <a:path w="19366" h="10164" extrusionOk="0">
                  <a:moveTo>
                    <a:pt x="9686" y="1128"/>
                  </a:moveTo>
                  <a:cubicBezTo>
                    <a:pt x="10195" y="1128"/>
                    <a:pt x="10707" y="1226"/>
                    <a:pt x="11196" y="1428"/>
                  </a:cubicBezTo>
                  <a:cubicBezTo>
                    <a:pt x="12671" y="2042"/>
                    <a:pt x="13635" y="3482"/>
                    <a:pt x="13635" y="5081"/>
                  </a:cubicBezTo>
                  <a:cubicBezTo>
                    <a:pt x="13632" y="7264"/>
                    <a:pt x="11864" y="9031"/>
                    <a:pt x="9684" y="9034"/>
                  </a:cubicBezTo>
                  <a:cubicBezTo>
                    <a:pt x="8085" y="9034"/>
                    <a:pt x="6643" y="8071"/>
                    <a:pt x="6032" y="6592"/>
                  </a:cubicBezTo>
                  <a:cubicBezTo>
                    <a:pt x="5420" y="5117"/>
                    <a:pt x="5758" y="3415"/>
                    <a:pt x="6887" y="2286"/>
                  </a:cubicBezTo>
                  <a:cubicBezTo>
                    <a:pt x="7645" y="1530"/>
                    <a:pt x="8657" y="1128"/>
                    <a:pt x="9686" y="1128"/>
                  </a:cubicBezTo>
                  <a:close/>
                  <a:moveTo>
                    <a:pt x="9684" y="1"/>
                  </a:moveTo>
                  <a:cubicBezTo>
                    <a:pt x="4502" y="1"/>
                    <a:pt x="361" y="4512"/>
                    <a:pt x="190" y="4704"/>
                  </a:cubicBezTo>
                  <a:cubicBezTo>
                    <a:pt x="0" y="4918"/>
                    <a:pt x="0" y="5243"/>
                    <a:pt x="190" y="5457"/>
                  </a:cubicBezTo>
                  <a:cubicBezTo>
                    <a:pt x="361" y="5650"/>
                    <a:pt x="4502" y="10164"/>
                    <a:pt x="9684" y="10164"/>
                  </a:cubicBezTo>
                  <a:cubicBezTo>
                    <a:pt x="14867" y="10164"/>
                    <a:pt x="19004" y="5650"/>
                    <a:pt x="19176" y="5457"/>
                  </a:cubicBezTo>
                  <a:cubicBezTo>
                    <a:pt x="19365" y="5243"/>
                    <a:pt x="19365" y="4918"/>
                    <a:pt x="19176" y="4704"/>
                  </a:cubicBezTo>
                  <a:cubicBezTo>
                    <a:pt x="19004" y="4512"/>
                    <a:pt x="14867" y="1"/>
                    <a:pt x="9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5" name="Google Shape;545;p42"/>
            <p:cNvSpPr/>
            <p:nvPr/>
          </p:nvSpPr>
          <p:spPr>
            <a:xfrm>
              <a:off x="2250600" y="419775"/>
              <a:ext cx="145175" cy="141125"/>
            </a:xfrm>
            <a:custGeom>
              <a:avLst/>
              <a:gdLst/>
              <a:ahLst/>
              <a:cxnLst/>
              <a:rect l="l" t="t" r="r" b="b"/>
              <a:pathLst>
                <a:path w="5807" h="5645" extrusionOk="0">
                  <a:moveTo>
                    <a:pt x="3018" y="0"/>
                  </a:moveTo>
                  <a:cubicBezTo>
                    <a:pt x="1922" y="0"/>
                    <a:pt x="929" y="634"/>
                    <a:pt x="468" y="1626"/>
                  </a:cubicBezTo>
                  <a:cubicBezTo>
                    <a:pt x="1" y="2623"/>
                    <a:pt x="158" y="3797"/>
                    <a:pt x="862" y="4637"/>
                  </a:cubicBezTo>
                  <a:cubicBezTo>
                    <a:pt x="1407" y="5287"/>
                    <a:pt x="2203" y="5645"/>
                    <a:pt x="3025" y="5645"/>
                  </a:cubicBezTo>
                  <a:cubicBezTo>
                    <a:pt x="3270" y="5645"/>
                    <a:pt x="3518" y="5613"/>
                    <a:pt x="3762" y="5547"/>
                  </a:cubicBezTo>
                  <a:cubicBezTo>
                    <a:pt x="4825" y="5258"/>
                    <a:pt x="5620" y="4382"/>
                    <a:pt x="5807" y="3297"/>
                  </a:cubicBezTo>
                  <a:lnTo>
                    <a:pt x="5807" y="3297"/>
                  </a:lnTo>
                  <a:cubicBezTo>
                    <a:pt x="5625" y="3356"/>
                    <a:pt x="5446" y="3383"/>
                    <a:pt x="5272" y="3383"/>
                  </a:cubicBezTo>
                  <a:cubicBezTo>
                    <a:pt x="4356" y="3383"/>
                    <a:pt x="3596" y="2626"/>
                    <a:pt x="3596" y="1692"/>
                  </a:cubicBezTo>
                  <a:cubicBezTo>
                    <a:pt x="3596" y="1147"/>
                    <a:pt x="3861" y="633"/>
                    <a:pt x="4307" y="316"/>
                  </a:cubicBezTo>
                  <a:cubicBezTo>
                    <a:pt x="3913" y="112"/>
                    <a:pt x="3476" y="3"/>
                    <a:pt x="3033" y="0"/>
                  </a:cubicBezTo>
                  <a:cubicBezTo>
                    <a:pt x="3028" y="0"/>
                    <a:pt x="3023" y="0"/>
                    <a:pt x="3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46" name="Google Shape;546;p42"/>
          <p:cNvSpPr/>
          <p:nvPr/>
        </p:nvSpPr>
        <p:spPr>
          <a:xfrm>
            <a:off x="3099747" y="3412530"/>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547" name="Google Shape;547;p42"/>
          <p:cNvGrpSpPr/>
          <p:nvPr/>
        </p:nvGrpSpPr>
        <p:grpSpPr>
          <a:xfrm>
            <a:off x="5556062" y="2120663"/>
            <a:ext cx="499025" cy="489519"/>
            <a:chOff x="-1183550" y="3586525"/>
            <a:chExt cx="296175" cy="290550"/>
          </a:xfrm>
        </p:grpSpPr>
        <p:sp>
          <p:nvSpPr>
            <p:cNvPr id="548" name="Google Shape;548;p42"/>
            <p:cNvSpPr/>
            <p:nvPr/>
          </p:nvSpPr>
          <p:spPr>
            <a:xfrm>
              <a:off x="-927575" y="3671500"/>
              <a:ext cx="40200" cy="16575"/>
            </a:xfrm>
            <a:custGeom>
              <a:avLst/>
              <a:gdLst/>
              <a:ahLst/>
              <a:cxnLst/>
              <a:rect l="l" t="t" r="r" b="b"/>
              <a:pathLst>
                <a:path w="1608" h="663" extrusionOk="0">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2"/>
            <p:cNvSpPr/>
            <p:nvPr/>
          </p:nvSpPr>
          <p:spPr>
            <a:xfrm>
              <a:off x="-1183550" y="3671500"/>
              <a:ext cx="39400" cy="16575"/>
            </a:xfrm>
            <a:custGeom>
              <a:avLst/>
              <a:gdLst/>
              <a:ahLst/>
              <a:cxnLst/>
              <a:rect l="l" t="t" r="r" b="b"/>
              <a:pathLst>
                <a:path w="1576" h="663" extrusionOk="0">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2"/>
            <p:cNvSpPr/>
            <p:nvPr/>
          </p:nvSpPr>
          <p:spPr>
            <a:xfrm>
              <a:off x="-944250" y="3603025"/>
              <a:ext cx="39525" cy="26375"/>
            </a:xfrm>
            <a:custGeom>
              <a:avLst/>
              <a:gdLst/>
              <a:ahLst/>
              <a:cxnLst/>
              <a:rect l="l" t="t" r="r" b="b"/>
              <a:pathLst>
                <a:path w="1581" h="1055" extrusionOk="0">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2"/>
            <p:cNvSpPr/>
            <p:nvPr/>
          </p:nvSpPr>
          <p:spPr>
            <a:xfrm>
              <a:off x="-1166200" y="3731225"/>
              <a:ext cx="39700" cy="26075"/>
            </a:xfrm>
            <a:custGeom>
              <a:avLst/>
              <a:gdLst/>
              <a:ahLst/>
              <a:cxnLst/>
              <a:rect l="l" t="t" r="r" b="b"/>
              <a:pathLst>
                <a:path w="1588" h="1043" extrusionOk="0">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p:cNvSpPr/>
            <p:nvPr/>
          </p:nvSpPr>
          <p:spPr>
            <a:xfrm>
              <a:off x="-944925" y="3730950"/>
              <a:ext cx="40200" cy="26375"/>
            </a:xfrm>
            <a:custGeom>
              <a:avLst/>
              <a:gdLst/>
              <a:ahLst/>
              <a:cxnLst/>
              <a:rect l="l" t="t" r="r" b="b"/>
              <a:pathLst>
                <a:path w="1608" h="1055" extrusionOk="0">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2"/>
            <p:cNvSpPr/>
            <p:nvPr/>
          </p:nvSpPr>
          <p:spPr>
            <a:xfrm>
              <a:off x="-1167000" y="3603025"/>
              <a:ext cx="40200" cy="26375"/>
            </a:xfrm>
            <a:custGeom>
              <a:avLst/>
              <a:gdLst/>
              <a:ahLst/>
              <a:cxnLst/>
              <a:rect l="l" t="t" r="r" b="b"/>
              <a:pathLst>
                <a:path w="1608" h="1055" extrusionOk="0">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2"/>
            <p:cNvSpPr/>
            <p:nvPr/>
          </p:nvSpPr>
          <p:spPr>
            <a:xfrm>
              <a:off x="-1065400" y="3658900"/>
              <a:ext cx="59875" cy="77200"/>
            </a:xfrm>
            <a:custGeom>
              <a:avLst/>
              <a:gdLst/>
              <a:ahLst/>
              <a:cxnLst/>
              <a:rect l="l" t="t" r="r" b="b"/>
              <a:pathLst>
                <a:path w="2395" h="3088" extrusionOk="0">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2"/>
            <p:cNvSpPr/>
            <p:nvPr/>
          </p:nvSpPr>
          <p:spPr>
            <a:xfrm>
              <a:off x="-1078000" y="3809325"/>
              <a:ext cx="85075" cy="67750"/>
            </a:xfrm>
            <a:custGeom>
              <a:avLst/>
              <a:gdLst/>
              <a:ahLst/>
              <a:cxnLst/>
              <a:rect l="l" t="t" r="r" b="b"/>
              <a:pathLst>
                <a:path w="3403" h="2710" extrusionOk="0">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2"/>
            <p:cNvSpPr/>
            <p:nvPr/>
          </p:nvSpPr>
          <p:spPr>
            <a:xfrm>
              <a:off x="-1135500" y="3586525"/>
              <a:ext cx="193775" cy="204700"/>
            </a:xfrm>
            <a:custGeom>
              <a:avLst/>
              <a:gdLst/>
              <a:ahLst/>
              <a:cxnLst/>
              <a:rect l="l" t="t" r="r" b="b"/>
              <a:pathLst>
                <a:path w="7751" h="8188" extrusionOk="0">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2"/>
          <p:cNvGrpSpPr/>
          <p:nvPr/>
        </p:nvGrpSpPr>
        <p:grpSpPr>
          <a:xfrm>
            <a:off x="5586536" y="3426643"/>
            <a:ext cx="478363" cy="468815"/>
            <a:chOff x="-60988625" y="3740800"/>
            <a:chExt cx="316650" cy="310350"/>
          </a:xfrm>
        </p:grpSpPr>
        <p:sp>
          <p:nvSpPr>
            <p:cNvPr id="558" name="Google Shape;558;p42"/>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2"/>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2"/>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9" name="Google Shape;369;p33"/>
          <p:cNvSpPr txBox="1">
            <a:spLocks noGrp="1"/>
          </p:cNvSpPr>
          <p:nvPr>
            <p:ph type="title"/>
          </p:nvPr>
        </p:nvSpPr>
        <p:spPr>
          <a:xfrm>
            <a:off x="370008" y="156936"/>
            <a:ext cx="7650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err="1"/>
              <a:t>Description</a:t>
            </a:r>
            <a:r>
              <a:rPr lang="es-ES" dirty="0"/>
              <a:t> of </a:t>
            </a:r>
            <a:r>
              <a:rPr lang="es-ES" dirty="0" err="1"/>
              <a:t>the</a:t>
            </a:r>
            <a:r>
              <a:rPr lang="es-ES" dirty="0"/>
              <a:t> Case </a:t>
            </a:r>
            <a:r>
              <a:rPr lang="es-ES" dirty="0" err="1"/>
              <a:t>Study</a:t>
            </a:r>
            <a:endParaRPr dirty="0"/>
          </a:p>
        </p:txBody>
      </p:sp>
      <p:sp>
        <p:nvSpPr>
          <p:cNvPr id="368" name="Google Shape;368;p33"/>
          <p:cNvSpPr txBox="1">
            <a:spLocks noGrp="1"/>
          </p:cNvSpPr>
          <p:nvPr>
            <p:ph type="body" idx="1"/>
          </p:nvPr>
        </p:nvSpPr>
        <p:spPr>
          <a:xfrm>
            <a:off x="441420" y="664800"/>
            <a:ext cx="7747933" cy="3155700"/>
          </a:xfrm>
          <a:prstGeom prst="rect">
            <a:avLst/>
          </a:prstGeom>
        </p:spPr>
        <p:txBody>
          <a:bodyPr spcFirstLastPara="1" wrap="square" lIns="91425" tIns="91425" rIns="91425" bIns="91425" anchor="t" anchorCtr="0">
            <a:noAutofit/>
          </a:bodyPr>
          <a:lstStyle/>
          <a:p>
            <a:pPr marL="0" lvl="0" indent="0">
              <a:buNone/>
            </a:pPr>
            <a:r>
              <a:rPr lang="es-ES" sz="1300" dirty="0" err="1"/>
              <a:t>Every</a:t>
            </a:r>
            <a:r>
              <a:rPr lang="es-ES" sz="1300" dirty="0"/>
              <a:t> </a:t>
            </a:r>
            <a:r>
              <a:rPr lang="es-ES" sz="1300" dirty="0" err="1"/>
              <a:t>year</a:t>
            </a:r>
            <a:r>
              <a:rPr lang="es-ES" sz="1300" dirty="0"/>
              <a:t>, in </a:t>
            </a:r>
            <a:r>
              <a:rPr lang="es-ES" sz="1300" dirty="0" err="1"/>
              <a:t>Sweden</a:t>
            </a:r>
            <a:r>
              <a:rPr lang="es-ES" sz="1300" dirty="0"/>
              <a:t>, </a:t>
            </a:r>
            <a:r>
              <a:rPr lang="es-ES" sz="1300" dirty="0" err="1"/>
              <a:t>each</a:t>
            </a:r>
            <a:r>
              <a:rPr lang="es-ES" sz="1300" dirty="0"/>
              <a:t> </a:t>
            </a:r>
            <a:r>
              <a:rPr lang="es-ES" sz="1300" dirty="0" err="1"/>
              <a:t>person</a:t>
            </a:r>
            <a:r>
              <a:rPr lang="es-ES" sz="1300" dirty="0"/>
              <a:t> </a:t>
            </a:r>
            <a:r>
              <a:rPr lang="es-ES" sz="1300" dirty="0" err="1"/>
              <a:t>buys</a:t>
            </a:r>
            <a:r>
              <a:rPr lang="es-ES" sz="1300" dirty="0"/>
              <a:t> </a:t>
            </a:r>
            <a:r>
              <a:rPr lang="es-ES" sz="1300" dirty="0" err="1"/>
              <a:t>over</a:t>
            </a:r>
            <a:r>
              <a:rPr lang="es-ES" sz="1300" dirty="0"/>
              <a:t> </a:t>
            </a:r>
            <a:r>
              <a:rPr lang="es-ES" sz="1300" b="1" dirty="0"/>
              <a:t>13 kg </a:t>
            </a:r>
            <a:r>
              <a:rPr lang="es-ES" sz="1300" dirty="0"/>
              <a:t>of textiles, of </a:t>
            </a:r>
            <a:r>
              <a:rPr lang="es-ES" sz="1300" dirty="0" err="1"/>
              <a:t>which</a:t>
            </a:r>
            <a:r>
              <a:rPr lang="es-ES" sz="1300" dirty="0"/>
              <a:t> </a:t>
            </a:r>
            <a:r>
              <a:rPr lang="es-ES" sz="1300" dirty="0" err="1"/>
              <a:t>around</a:t>
            </a:r>
            <a:r>
              <a:rPr lang="es-ES" sz="1300" dirty="0"/>
              <a:t> </a:t>
            </a:r>
            <a:r>
              <a:rPr lang="es-ES" sz="1300" b="1" dirty="0"/>
              <a:t>8 kg</a:t>
            </a:r>
            <a:r>
              <a:rPr lang="es-ES" sz="1300" dirty="0"/>
              <a:t> </a:t>
            </a:r>
            <a:r>
              <a:rPr lang="es-ES" sz="1300" dirty="0" err="1"/>
              <a:t>is</a:t>
            </a:r>
            <a:r>
              <a:rPr lang="es-ES" sz="1300" dirty="0"/>
              <a:t> </a:t>
            </a:r>
            <a:r>
              <a:rPr lang="es-ES" sz="1300" b="1" dirty="0" err="1"/>
              <a:t>thrown</a:t>
            </a:r>
            <a:r>
              <a:rPr lang="es-ES" sz="1300" b="1" dirty="0"/>
              <a:t> </a:t>
            </a:r>
            <a:r>
              <a:rPr lang="es-ES" sz="1300" b="1" dirty="0" err="1"/>
              <a:t>away</a:t>
            </a:r>
            <a:r>
              <a:rPr lang="en" sz="1300" b="1" dirty="0"/>
              <a:t> </a:t>
            </a:r>
            <a:r>
              <a:rPr lang="en" sz="1300" dirty="0"/>
              <a:t>(</a:t>
            </a:r>
            <a:r>
              <a:rPr lang="it-IT" sz="1300" dirty="0" err="1"/>
              <a:t>Sysav</a:t>
            </a:r>
            <a:r>
              <a:rPr lang="it-IT" sz="1300" dirty="0"/>
              <a:t> -</a:t>
            </a:r>
            <a:r>
              <a:rPr lang="it-IT" sz="1300" dirty="0" err="1"/>
              <a:t>Sydskånes</a:t>
            </a:r>
            <a:r>
              <a:rPr lang="it-IT" sz="1300" dirty="0"/>
              <a:t> </a:t>
            </a:r>
            <a:r>
              <a:rPr lang="it-IT" sz="1300" dirty="0" err="1"/>
              <a:t>avfallsaktiebolag</a:t>
            </a:r>
            <a:r>
              <a:rPr lang="it-IT" sz="1300" dirty="0">
                <a:uFill>
                  <a:noFill/>
                </a:uFill>
              </a:rPr>
              <a:t>, 2017). </a:t>
            </a:r>
            <a:r>
              <a:rPr lang="es-ES" sz="1300" dirty="0"/>
              <a:t>“</a:t>
            </a:r>
            <a:r>
              <a:rPr lang="it-IT" sz="1300" b="1" dirty="0">
                <a:uFill>
                  <a:noFill/>
                </a:uFill>
              </a:rPr>
              <a:t>20%</a:t>
            </a:r>
            <a:r>
              <a:rPr lang="it-IT" sz="1300" dirty="0">
                <a:uFill>
                  <a:noFill/>
                </a:uFill>
              </a:rPr>
              <a:t> of the </a:t>
            </a:r>
            <a:r>
              <a:rPr lang="it-IT" sz="1300" dirty="0" err="1">
                <a:uFill>
                  <a:noFill/>
                </a:uFill>
              </a:rPr>
              <a:t>textiles</a:t>
            </a:r>
            <a:r>
              <a:rPr lang="it-IT" sz="1300" dirty="0">
                <a:uFill>
                  <a:noFill/>
                </a:uFill>
              </a:rPr>
              <a:t> are </a:t>
            </a:r>
            <a:r>
              <a:rPr lang="it-IT" sz="1300" dirty="0" err="1">
                <a:uFill>
                  <a:noFill/>
                </a:uFill>
              </a:rPr>
              <a:t>collected</a:t>
            </a:r>
            <a:r>
              <a:rPr lang="it-IT" sz="1300" dirty="0">
                <a:uFill>
                  <a:noFill/>
                </a:uFill>
              </a:rPr>
              <a:t> for </a:t>
            </a:r>
            <a:r>
              <a:rPr lang="it-IT" sz="1300" b="1" dirty="0" err="1">
                <a:uFill>
                  <a:noFill/>
                </a:uFill>
              </a:rPr>
              <a:t>reuse</a:t>
            </a:r>
            <a:r>
              <a:rPr lang="it-IT" sz="1300" dirty="0">
                <a:uFill>
                  <a:noFill/>
                </a:uFill>
              </a:rPr>
              <a:t>, </a:t>
            </a:r>
            <a:r>
              <a:rPr lang="it-IT" sz="1300" dirty="0" err="1">
                <a:uFill>
                  <a:noFill/>
                </a:uFill>
              </a:rPr>
              <a:t>but</a:t>
            </a:r>
            <a:r>
              <a:rPr lang="it-IT" sz="1300" dirty="0">
                <a:uFill>
                  <a:noFill/>
                </a:uFill>
              </a:rPr>
              <a:t> </a:t>
            </a:r>
            <a:r>
              <a:rPr lang="it-IT" sz="1300" dirty="0" err="1">
                <a:uFill>
                  <a:noFill/>
                </a:uFill>
              </a:rPr>
              <a:t>only</a:t>
            </a:r>
            <a:r>
              <a:rPr lang="it-IT" sz="1300" dirty="0">
                <a:uFill>
                  <a:noFill/>
                </a:uFill>
              </a:rPr>
              <a:t> </a:t>
            </a:r>
            <a:r>
              <a:rPr lang="it-IT" sz="1300" dirty="0" err="1">
                <a:uFill>
                  <a:noFill/>
                </a:uFill>
              </a:rPr>
              <a:t>around</a:t>
            </a:r>
            <a:r>
              <a:rPr lang="it-IT" sz="1300" dirty="0">
                <a:uFill>
                  <a:noFill/>
                </a:uFill>
              </a:rPr>
              <a:t> </a:t>
            </a:r>
            <a:r>
              <a:rPr lang="it-IT" sz="1300" b="1" dirty="0">
                <a:uFill>
                  <a:noFill/>
                </a:uFill>
              </a:rPr>
              <a:t>5%</a:t>
            </a:r>
            <a:r>
              <a:rPr lang="it-IT" sz="1300" dirty="0">
                <a:uFill>
                  <a:noFill/>
                </a:uFill>
              </a:rPr>
              <a:t> are </a:t>
            </a:r>
            <a:r>
              <a:rPr lang="it-IT" sz="1300" dirty="0" err="1">
                <a:uFill>
                  <a:noFill/>
                </a:uFill>
              </a:rPr>
              <a:t>recycled</a:t>
            </a:r>
            <a:r>
              <a:rPr lang="es-ES" sz="1300" dirty="0"/>
              <a:t>” (</a:t>
            </a:r>
            <a:r>
              <a:rPr lang="es-ES" sz="1300" dirty="0" err="1"/>
              <a:t>ibid</a:t>
            </a:r>
            <a:r>
              <a:rPr lang="es-ES" sz="1300" dirty="0"/>
              <a:t>). </a:t>
            </a:r>
            <a:r>
              <a:rPr lang="es-ES" sz="1300" dirty="0" err="1"/>
              <a:t>Sweden</a:t>
            </a:r>
            <a:r>
              <a:rPr lang="es-ES" sz="1300" dirty="0"/>
              <a:t> </a:t>
            </a:r>
            <a:r>
              <a:rPr lang="es-ES" sz="1300" dirty="0" err="1"/>
              <a:t>therefore</a:t>
            </a:r>
            <a:r>
              <a:rPr lang="es-ES" sz="1300" dirty="0"/>
              <a:t> </a:t>
            </a:r>
            <a:r>
              <a:rPr lang="es-ES" sz="1300" dirty="0" err="1"/>
              <a:t>holds</a:t>
            </a:r>
            <a:r>
              <a:rPr lang="es-ES" sz="1300" dirty="0"/>
              <a:t> a </a:t>
            </a:r>
            <a:r>
              <a:rPr lang="es-ES" sz="1300" dirty="0" err="1"/>
              <a:t>great</a:t>
            </a:r>
            <a:r>
              <a:rPr lang="es-ES" sz="1300" dirty="0"/>
              <a:t> </a:t>
            </a:r>
            <a:r>
              <a:rPr lang="es-ES" sz="1300" dirty="0" err="1"/>
              <a:t>potential</a:t>
            </a:r>
            <a:r>
              <a:rPr lang="es-ES" sz="1300" dirty="0"/>
              <a:t> in </a:t>
            </a:r>
            <a:r>
              <a:rPr lang="es-ES" sz="1300" dirty="0" err="1"/>
              <a:t>improving</a:t>
            </a:r>
            <a:r>
              <a:rPr lang="es-ES" sz="1300" dirty="0"/>
              <a:t> and </a:t>
            </a:r>
            <a:r>
              <a:rPr lang="es-ES" sz="1300" dirty="0" err="1"/>
              <a:t>increasing</a:t>
            </a:r>
            <a:r>
              <a:rPr lang="es-ES" sz="1300" dirty="0"/>
              <a:t> </a:t>
            </a:r>
            <a:r>
              <a:rPr lang="es-ES" sz="1300" dirty="0" err="1"/>
              <a:t>reuse</a:t>
            </a:r>
            <a:r>
              <a:rPr lang="es-ES" sz="1300" dirty="0"/>
              <a:t> and </a:t>
            </a:r>
            <a:r>
              <a:rPr lang="es-ES" sz="1300" dirty="0" err="1"/>
              <a:t>recycling</a:t>
            </a:r>
            <a:r>
              <a:rPr lang="es-ES" sz="1300" dirty="0"/>
              <a:t> </a:t>
            </a:r>
            <a:r>
              <a:rPr lang="es-ES" sz="1300" dirty="0" err="1"/>
              <a:t>rates</a:t>
            </a:r>
            <a:r>
              <a:rPr lang="es-ES" sz="1300" dirty="0"/>
              <a:t>.</a:t>
            </a:r>
          </a:p>
          <a:p>
            <a:pPr marL="0" lvl="0" indent="0">
              <a:buNone/>
            </a:pPr>
            <a:endParaRPr lang="es-ES" sz="1300" dirty="0"/>
          </a:p>
          <a:p>
            <a:pPr marL="0" lvl="0" indent="0">
              <a:buNone/>
            </a:pPr>
            <a:r>
              <a:rPr lang="es-ES" sz="1300" dirty="0" err="1"/>
              <a:t>However</a:t>
            </a:r>
            <a:r>
              <a:rPr lang="es-ES" sz="1300" dirty="0"/>
              <a:t>, </a:t>
            </a:r>
            <a:r>
              <a:rPr lang="es-ES" sz="1300" dirty="0" err="1"/>
              <a:t>when</a:t>
            </a:r>
            <a:r>
              <a:rPr lang="es-ES" sz="1300" dirty="0"/>
              <a:t> </a:t>
            </a:r>
            <a:r>
              <a:rPr lang="es-ES" sz="1300" dirty="0" err="1"/>
              <a:t>it</a:t>
            </a:r>
            <a:r>
              <a:rPr lang="es-ES" sz="1300" dirty="0"/>
              <a:t> comes to </a:t>
            </a:r>
            <a:r>
              <a:rPr lang="es-ES" sz="1300" dirty="0" err="1"/>
              <a:t>recycling</a:t>
            </a:r>
            <a:r>
              <a:rPr lang="es-ES" sz="1300" dirty="0"/>
              <a:t>, “</a:t>
            </a:r>
            <a:r>
              <a:rPr lang="es-ES" sz="1300" dirty="0" err="1"/>
              <a:t>it</a:t>
            </a:r>
            <a:r>
              <a:rPr lang="es-ES" sz="1300" dirty="0"/>
              <a:t> </a:t>
            </a:r>
            <a:r>
              <a:rPr lang="es-ES" sz="1300" dirty="0" err="1"/>
              <a:t>is</a:t>
            </a:r>
            <a:r>
              <a:rPr lang="es-ES" sz="1300" dirty="0"/>
              <a:t> </a:t>
            </a:r>
            <a:r>
              <a:rPr lang="es-ES" sz="1300" dirty="0" err="1"/>
              <a:t>difficult</a:t>
            </a:r>
            <a:r>
              <a:rPr lang="es-ES" sz="1300" dirty="0"/>
              <a:t> to </a:t>
            </a:r>
            <a:r>
              <a:rPr lang="es-ES" sz="1300" dirty="0" err="1"/>
              <a:t>sort</a:t>
            </a:r>
            <a:r>
              <a:rPr lang="es-ES" sz="1300" dirty="0"/>
              <a:t> </a:t>
            </a:r>
            <a:r>
              <a:rPr lang="es-ES" sz="1300" dirty="0" err="1"/>
              <a:t>different</a:t>
            </a:r>
            <a:r>
              <a:rPr lang="es-ES" sz="1300" dirty="0"/>
              <a:t> </a:t>
            </a:r>
            <a:r>
              <a:rPr lang="es-ES" sz="1300" dirty="0" err="1"/>
              <a:t>types</a:t>
            </a:r>
            <a:r>
              <a:rPr lang="es-ES" sz="1300" dirty="0"/>
              <a:t> of </a:t>
            </a:r>
            <a:r>
              <a:rPr lang="es-ES" sz="1300" dirty="0" err="1"/>
              <a:t>textile</a:t>
            </a:r>
            <a:r>
              <a:rPr lang="es-ES" sz="1300" dirty="0"/>
              <a:t> </a:t>
            </a:r>
            <a:r>
              <a:rPr lang="es-ES" sz="1300" dirty="0" err="1"/>
              <a:t>fibres</a:t>
            </a:r>
            <a:r>
              <a:rPr lang="es-ES" sz="1300" dirty="0"/>
              <a:t> </a:t>
            </a:r>
            <a:r>
              <a:rPr lang="es-ES" sz="1300" dirty="0" err="1"/>
              <a:t>manually</a:t>
            </a:r>
            <a:r>
              <a:rPr lang="es-ES" sz="1300" dirty="0"/>
              <a:t>. </a:t>
            </a:r>
            <a:r>
              <a:rPr lang="es-ES" sz="1300" dirty="0" err="1"/>
              <a:t>Besides</a:t>
            </a:r>
            <a:r>
              <a:rPr lang="es-ES" sz="1300" dirty="0"/>
              <a:t>, </a:t>
            </a:r>
            <a:r>
              <a:rPr lang="es-ES" sz="1300" dirty="0" err="1"/>
              <a:t>many</a:t>
            </a:r>
            <a:r>
              <a:rPr lang="es-ES" sz="1300" dirty="0"/>
              <a:t> </a:t>
            </a:r>
            <a:r>
              <a:rPr lang="es-ES" sz="1300" dirty="0" err="1"/>
              <a:t>garments</a:t>
            </a:r>
            <a:r>
              <a:rPr lang="es-ES" sz="1300" dirty="0"/>
              <a:t> </a:t>
            </a:r>
            <a:r>
              <a:rPr lang="es-ES" sz="1300" dirty="0" err="1"/>
              <a:t>consist</a:t>
            </a:r>
            <a:r>
              <a:rPr lang="es-ES" sz="1300" dirty="0"/>
              <a:t> of </a:t>
            </a:r>
            <a:r>
              <a:rPr lang="es-ES" sz="1300" dirty="0" err="1"/>
              <a:t>mixed</a:t>
            </a:r>
            <a:r>
              <a:rPr lang="es-ES" sz="1300" dirty="0"/>
              <a:t> </a:t>
            </a:r>
            <a:r>
              <a:rPr lang="es-ES" sz="1300" dirty="0" err="1"/>
              <a:t>materials</a:t>
            </a:r>
            <a:r>
              <a:rPr lang="es-ES" sz="1300" dirty="0"/>
              <a:t>” (</a:t>
            </a:r>
            <a:r>
              <a:rPr lang="es-ES" sz="1300" dirty="0" err="1"/>
              <a:t>ibid</a:t>
            </a:r>
            <a:r>
              <a:rPr lang="es-ES" sz="1300" dirty="0"/>
              <a:t>). And, </a:t>
            </a:r>
            <a:r>
              <a:rPr lang="es-ES" sz="1300" dirty="0" err="1"/>
              <a:t>this</a:t>
            </a:r>
            <a:r>
              <a:rPr lang="es-ES" sz="1300" dirty="0"/>
              <a:t> </a:t>
            </a:r>
            <a:r>
              <a:rPr lang="es-ES" sz="1300" dirty="0" err="1"/>
              <a:t>is</a:t>
            </a:r>
            <a:r>
              <a:rPr lang="es-ES" sz="1300" dirty="0"/>
              <a:t> </a:t>
            </a:r>
            <a:r>
              <a:rPr lang="es-ES" sz="1300" dirty="0" err="1"/>
              <a:t>where</a:t>
            </a:r>
            <a:r>
              <a:rPr lang="es-ES" sz="1300" dirty="0"/>
              <a:t> </a:t>
            </a:r>
            <a:r>
              <a:rPr lang="es-ES" sz="1300" dirty="0" err="1"/>
              <a:t>SIPTex</a:t>
            </a:r>
            <a:r>
              <a:rPr lang="es-ES" sz="1300" dirty="0"/>
              <a:t> (</a:t>
            </a:r>
            <a:r>
              <a:rPr lang="es-ES" sz="1300" dirty="0" err="1"/>
              <a:t>Swedish</a:t>
            </a:r>
            <a:r>
              <a:rPr lang="es-ES" sz="1300" dirty="0"/>
              <a:t> </a:t>
            </a:r>
            <a:r>
              <a:rPr lang="es-ES" sz="1300" dirty="0" err="1"/>
              <a:t>Innovation</a:t>
            </a:r>
            <a:r>
              <a:rPr lang="es-ES" sz="1300" dirty="0"/>
              <a:t> </a:t>
            </a:r>
            <a:r>
              <a:rPr lang="es-ES" sz="1300" dirty="0" err="1"/>
              <a:t>Platform</a:t>
            </a:r>
            <a:r>
              <a:rPr lang="es-ES" sz="1300" dirty="0"/>
              <a:t> </a:t>
            </a:r>
            <a:r>
              <a:rPr lang="es-ES" sz="1300" dirty="0" err="1"/>
              <a:t>for</a:t>
            </a:r>
            <a:r>
              <a:rPr lang="es-ES" sz="1300" dirty="0"/>
              <a:t> </a:t>
            </a:r>
            <a:r>
              <a:rPr lang="es-ES" sz="1300" dirty="0" err="1"/>
              <a:t>Textile</a:t>
            </a:r>
            <a:r>
              <a:rPr lang="es-ES" sz="1300" dirty="0"/>
              <a:t> </a:t>
            </a:r>
            <a:r>
              <a:rPr lang="es-ES" sz="1300" dirty="0" err="1"/>
              <a:t>Sorting</a:t>
            </a:r>
            <a:r>
              <a:rPr lang="es-ES" sz="1300" dirty="0"/>
              <a:t>) </a:t>
            </a:r>
            <a:r>
              <a:rPr lang="es-ES" sz="1300" dirty="0" err="1"/>
              <a:t>takes</a:t>
            </a:r>
            <a:r>
              <a:rPr lang="es-ES" sz="1300" dirty="0"/>
              <a:t> </a:t>
            </a:r>
            <a:r>
              <a:rPr lang="es-ES" sz="1300" dirty="0" err="1"/>
              <a:t>action</a:t>
            </a:r>
            <a:r>
              <a:rPr lang="es-ES" sz="1300" dirty="0"/>
              <a:t>.</a:t>
            </a:r>
            <a:endParaRPr dirty="0"/>
          </a:p>
        </p:txBody>
      </p:sp>
      <p:pic>
        <p:nvPicPr>
          <p:cNvPr id="8" name="Immagine 7" descr="Immagine che contiene edificio, interni, treno, stazione&#10;&#10;Descrizione generata automaticamente">
            <a:extLst>
              <a:ext uri="{FF2B5EF4-FFF2-40B4-BE49-F238E27FC236}">
                <a16:creationId xmlns:a16="http://schemas.microsoft.com/office/drawing/2014/main" id="{FEFD55B1-87ED-C64E-8FCE-66A8BBE3FD55}"/>
              </a:ext>
            </a:extLst>
          </p:cNvPr>
          <p:cNvPicPr>
            <a:picLocks noChangeAspect="1"/>
          </p:cNvPicPr>
          <p:nvPr/>
        </p:nvPicPr>
        <p:blipFill>
          <a:blip r:embed="rId3"/>
          <a:stretch>
            <a:fillRect/>
          </a:stretch>
        </p:blipFill>
        <p:spPr>
          <a:xfrm>
            <a:off x="441421" y="2453653"/>
            <a:ext cx="3210203" cy="2140135"/>
          </a:xfrm>
          <a:prstGeom prst="rect">
            <a:avLst/>
          </a:prstGeom>
        </p:spPr>
      </p:pic>
      <p:sp>
        <p:nvSpPr>
          <p:cNvPr id="11" name="Google Shape;368;p33">
            <a:extLst>
              <a:ext uri="{FF2B5EF4-FFF2-40B4-BE49-F238E27FC236}">
                <a16:creationId xmlns:a16="http://schemas.microsoft.com/office/drawing/2014/main" id="{DC4B8AD7-F17F-764E-8A59-1F88DF441F57}"/>
              </a:ext>
            </a:extLst>
          </p:cNvPr>
          <p:cNvSpPr txBox="1">
            <a:spLocks/>
          </p:cNvSpPr>
          <p:nvPr/>
        </p:nvSpPr>
        <p:spPr>
          <a:xfrm>
            <a:off x="370008" y="4585792"/>
            <a:ext cx="6672975" cy="3155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1pPr>
            <a:lvl2pPr marL="914400" marR="0" lvl="1"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2pPr>
            <a:lvl3pPr marL="1371600" marR="0" lvl="2"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3pPr>
            <a:lvl4pPr marL="1828800" marR="0" lvl="3"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4pPr>
            <a:lvl5pPr marL="2286000" marR="0" lvl="4"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5pPr>
            <a:lvl6pPr marL="2743200" marR="0" lvl="5"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6pPr>
            <a:lvl7pPr marL="3200400" marR="0" lvl="6"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7pPr>
            <a:lvl8pPr marL="3657600" marR="0" lvl="7"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8pPr>
            <a:lvl9pPr marL="4114800" marR="0" lvl="8" indent="-304800" algn="l" rtl="0">
              <a:lnSpc>
                <a:spcPct val="100000"/>
              </a:lnSpc>
              <a:spcBef>
                <a:spcPts val="1600"/>
              </a:spcBef>
              <a:spcAft>
                <a:spcPts val="160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9pPr>
          </a:lstStyle>
          <a:p>
            <a:pPr marL="0" indent="0">
              <a:buNone/>
            </a:pPr>
            <a:r>
              <a:rPr lang="es-ES" sz="700" dirty="0" err="1"/>
              <a:t>Fig</a:t>
            </a:r>
            <a:r>
              <a:rPr lang="es-ES" sz="700" dirty="0"/>
              <a:t> .1 </a:t>
            </a:r>
            <a:r>
              <a:rPr lang="es-ES" sz="700" dirty="0" err="1"/>
              <a:t>Image</a:t>
            </a:r>
            <a:r>
              <a:rPr lang="es-ES" sz="700" dirty="0"/>
              <a:t> of </a:t>
            </a:r>
            <a:r>
              <a:rPr lang="es-ES" sz="700" dirty="0" err="1"/>
              <a:t>the</a:t>
            </a:r>
            <a:r>
              <a:rPr lang="es-ES" sz="700" dirty="0"/>
              <a:t> </a:t>
            </a:r>
            <a:r>
              <a:rPr lang="es-ES" sz="700" dirty="0" err="1"/>
              <a:t>plant</a:t>
            </a:r>
            <a:r>
              <a:rPr lang="es-ES" sz="700" dirty="0"/>
              <a:t>. </a:t>
            </a:r>
            <a:r>
              <a:rPr lang="es-ES" sz="700" dirty="0" err="1"/>
              <a:t>Image’s</a:t>
            </a:r>
            <a:r>
              <a:rPr lang="es-ES" sz="700" dirty="0"/>
              <a:t> </a:t>
            </a:r>
            <a:r>
              <a:rPr lang="es-ES" sz="700" dirty="0" err="1"/>
              <a:t>source</a:t>
            </a:r>
            <a:r>
              <a:rPr lang="es-ES" sz="700" dirty="0"/>
              <a:t>: </a:t>
            </a:r>
            <a:r>
              <a:rPr lang="en-GB" sz="700" dirty="0" err="1"/>
              <a:t>Siptex</a:t>
            </a:r>
            <a:r>
              <a:rPr lang="en-GB" sz="700" dirty="0"/>
              <a:t> | </a:t>
            </a:r>
            <a:r>
              <a:rPr lang="en-GB" sz="700" dirty="0" err="1"/>
              <a:t>Sysav</a:t>
            </a:r>
            <a:r>
              <a:rPr lang="en-GB" sz="700" dirty="0"/>
              <a:t> – tar hand om </a:t>
            </a:r>
            <a:r>
              <a:rPr lang="en-GB" sz="700" dirty="0" err="1"/>
              <a:t>och</a:t>
            </a:r>
            <a:r>
              <a:rPr lang="en-GB" sz="700" dirty="0"/>
              <a:t> </a:t>
            </a:r>
            <a:r>
              <a:rPr lang="en-GB" sz="700" dirty="0" err="1"/>
              <a:t>återvinner</a:t>
            </a:r>
            <a:r>
              <a:rPr lang="en-GB" sz="700" dirty="0"/>
              <a:t> </a:t>
            </a:r>
            <a:r>
              <a:rPr lang="en-GB" sz="700" dirty="0" err="1"/>
              <a:t>avfall</a:t>
            </a:r>
            <a:r>
              <a:rPr lang="en-GB" sz="700" dirty="0"/>
              <a:t> (n.d.).</a:t>
            </a:r>
            <a:r>
              <a:rPr lang="it-IT" sz="700" dirty="0"/>
              <a:t> </a:t>
            </a:r>
            <a:endParaRPr lang="es-ES" sz="700" dirty="0"/>
          </a:p>
        </p:txBody>
      </p:sp>
      <p:sp>
        <p:nvSpPr>
          <p:cNvPr id="2" name="CasellaDiTesto 1">
            <a:extLst>
              <a:ext uri="{FF2B5EF4-FFF2-40B4-BE49-F238E27FC236}">
                <a16:creationId xmlns:a16="http://schemas.microsoft.com/office/drawing/2014/main" id="{8E8D0235-B62A-5940-AB30-42EA71C8300F}"/>
              </a:ext>
            </a:extLst>
          </p:cNvPr>
          <p:cNvSpPr txBox="1"/>
          <p:nvPr/>
        </p:nvSpPr>
        <p:spPr>
          <a:xfrm>
            <a:off x="9000565" y="71718"/>
            <a:ext cx="184731" cy="307777"/>
          </a:xfrm>
          <a:prstGeom prst="rect">
            <a:avLst/>
          </a:prstGeom>
          <a:noFill/>
        </p:spPr>
        <p:txBody>
          <a:bodyPr wrap="none" rtlCol="0">
            <a:spAutoFit/>
          </a:bodyPr>
          <a:lstStyle/>
          <a:p>
            <a:endParaRPr lang="en-US" dirty="0"/>
          </a:p>
        </p:txBody>
      </p:sp>
      <p:sp>
        <p:nvSpPr>
          <p:cNvPr id="3" name="CasellaDiTesto 2">
            <a:extLst>
              <a:ext uri="{FF2B5EF4-FFF2-40B4-BE49-F238E27FC236}">
                <a16:creationId xmlns:a16="http://schemas.microsoft.com/office/drawing/2014/main" id="{81A31AF4-75E7-E44B-85D6-A3D78EA73F49}"/>
              </a:ext>
            </a:extLst>
          </p:cNvPr>
          <p:cNvSpPr txBox="1"/>
          <p:nvPr/>
        </p:nvSpPr>
        <p:spPr>
          <a:xfrm>
            <a:off x="8946776" y="842682"/>
            <a:ext cx="184731" cy="307777"/>
          </a:xfrm>
          <a:prstGeom prst="rect">
            <a:avLst/>
          </a:prstGeom>
          <a:noFill/>
        </p:spPr>
        <p:txBody>
          <a:bodyPr wrap="none" rtlCol="0">
            <a:spAutoFit/>
          </a:bodyPr>
          <a:lstStyle/>
          <a:p>
            <a:endParaRPr lang="en-US" dirty="0"/>
          </a:p>
        </p:txBody>
      </p:sp>
      <p:sp>
        <p:nvSpPr>
          <p:cNvPr id="5" name="Rettangolo 4">
            <a:extLst>
              <a:ext uri="{FF2B5EF4-FFF2-40B4-BE49-F238E27FC236}">
                <a16:creationId xmlns:a16="http://schemas.microsoft.com/office/drawing/2014/main" id="{ECE3AE42-3936-E04E-AB9D-C62D0B22ECFC}"/>
              </a:ext>
            </a:extLst>
          </p:cNvPr>
          <p:cNvSpPr/>
          <p:nvPr/>
        </p:nvSpPr>
        <p:spPr>
          <a:xfrm>
            <a:off x="4127500" y="2324101"/>
            <a:ext cx="4061853" cy="2092881"/>
          </a:xfrm>
          <a:prstGeom prst="rect">
            <a:avLst/>
          </a:prstGeom>
        </p:spPr>
        <p:txBody>
          <a:bodyPr wrap="square">
            <a:spAutoFit/>
          </a:bodyPr>
          <a:lstStyle/>
          <a:p>
            <a:pPr marL="0" lvl="0" indent="0">
              <a:buNone/>
            </a:pPr>
            <a:endParaRPr lang="es-ES" sz="1300" dirty="0"/>
          </a:p>
          <a:p>
            <a:pPr marL="0" lvl="0" indent="0">
              <a:buNone/>
            </a:pPr>
            <a:r>
              <a:rPr lang="es-ES" sz="1300" dirty="0" err="1">
                <a:solidFill>
                  <a:schemeClr val="dk2"/>
                </a:solidFill>
                <a:latin typeface="Questrial"/>
              </a:rPr>
              <a:t>Funded</a:t>
            </a:r>
            <a:r>
              <a:rPr lang="es-ES" sz="1300" dirty="0">
                <a:solidFill>
                  <a:schemeClr val="dk2"/>
                </a:solidFill>
                <a:latin typeface="Questrial"/>
              </a:rPr>
              <a:t> </a:t>
            </a:r>
            <a:r>
              <a:rPr lang="es-ES" sz="1300" dirty="0" err="1">
                <a:solidFill>
                  <a:schemeClr val="dk2"/>
                </a:solidFill>
                <a:latin typeface="Questrial"/>
              </a:rPr>
              <a:t>by</a:t>
            </a:r>
            <a:r>
              <a:rPr lang="es-ES" sz="1300" dirty="0">
                <a:solidFill>
                  <a:schemeClr val="dk2"/>
                </a:solidFill>
                <a:latin typeface="Questrial"/>
              </a:rPr>
              <a:t> </a:t>
            </a:r>
            <a:r>
              <a:rPr lang="es-ES" sz="1300" dirty="0" err="1">
                <a:solidFill>
                  <a:schemeClr val="dk2"/>
                </a:solidFill>
                <a:latin typeface="Questrial"/>
              </a:rPr>
              <a:t>Vinnova</a:t>
            </a:r>
            <a:r>
              <a:rPr lang="es-ES" sz="1300" dirty="0">
                <a:solidFill>
                  <a:schemeClr val="dk2"/>
                </a:solidFill>
                <a:latin typeface="Questrial"/>
              </a:rPr>
              <a:t>, and led </a:t>
            </a:r>
            <a:r>
              <a:rPr lang="es-ES" sz="1300" dirty="0" err="1">
                <a:solidFill>
                  <a:schemeClr val="dk2"/>
                </a:solidFill>
                <a:latin typeface="Questrial"/>
              </a:rPr>
              <a:t>by</a:t>
            </a:r>
            <a:r>
              <a:rPr lang="es-ES" sz="1300" dirty="0">
                <a:solidFill>
                  <a:schemeClr val="dk2"/>
                </a:solidFill>
                <a:latin typeface="Questrial"/>
              </a:rPr>
              <a:t> IVL </a:t>
            </a:r>
            <a:r>
              <a:rPr lang="es-ES" sz="1300" dirty="0" err="1">
                <a:solidFill>
                  <a:schemeClr val="dk2"/>
                </a:solidFill>
                <a:latin typeface="Questrial"/>
              </a:rPr>
              <a:t>Swedish</a:t>
            </a:r>
            <a:r>
              <a:rPr lang="es-ES" sz="1300" dirty="0">
                <a:solidFill>
                  <a:schemeClr val="dk2"/>
                </a:solidFill>
                <a:latin typeface="Questrial"/>
              </a:rPr>
              <a:t> </a:t>
            </a:r>
            <a:r>
              <a:rPr lang="es-ES" sz="1300" dirty="0" err="1">
                <a:solidFill>
                  <a:schemeClr val="dk2"/>
                </a:solidFill>
                <a:latin typeface="Questrial"/>
              </a:rPr>
              <a:t>Environmental</a:t>
            </a:r>
            <a:r>
              <a:rPr lang="es-ES" sz="1300" dirty="0">
                <a:solidFill>
                  <a:schemeClr val="dk2"/>
                </a:solidFill>
                <a:latin typeface="Questrial"/>
              </a:rPr>
              <a:t> </a:t>
            </a:r>
            <a:r>
              <a:rPr lang="es-ES" sz="1300" dirty="0" err="1">
                <a:solidFill>
                  <a:schemeClr val="dk2"/>
                </a:solidFill>
                <a:latin typeface="Questrial"/>
              </a:rPr>
              <a:t>Institute</a:t>
            </a:r>
            <a:r>
              <a:rPr lang="es-ES" sz="1300" dirty="0">
                <a:solidFill>
                  <a:schemeClr val="dk2"/>
                </a:solidFill>
                <a:latin typeface="Questrial"/>
              </a:rPr>
              <a:t>, </a:t>
            </a:r>
            <a:r>
              <a:rPr lang="es-ES" sz="1300" dirty="0" err="1">
                <a:solidFill>
                  <a:schemeClr val="dk2"/>
                </a:solidFill>
                <a:latin typeface="Questrial"/>
              </a:rPr>
              <a:t>together</a:t>
            </a:r>
            <a:r>
              <a:rPr lang="es-ES" sz="1300" dirty="0">
                <a:solidFill>
                  <a:schemeClr val="dk2"/>
                </a:solidFill>
                <a:latin typeface="Questrial"/>
              </a:rPr>
              <a:t> </a:t>
            </a:r>
            <a:r>
              <a:rPr lang="es-ES" sz="1300" dirty="0" err="1">
                <a:solidFill>
                  <a:schemeClr val="dk2"/>
                </a:solidFill>
                <a:latin typeface="Questrial"/>
              </a:rPr>
              <a:t>with</a:t>
            </a:r>
            <a:r>
              <a:rPr lang="es-ES" sz="1300" dirty="0">
                <a:solidFill>
                  <a:schemeClr val="dk2"/>
                </a:solidFill>
                <a:latin typeface="Questrial"/>
              </a:rPr>
              <a:t> a </a:t>
            </a:r>
            <a:r>
              <a:rPr lang="es-ES" sz="1300" dirty="0" err="1">
                <a:solidFill>
                  <a:schemeClr val="dk2"/>
                </a:solidFill>
                <a:latin typeface="Questrial"/>
              </a:rPr>
              <a:t>broad</a:t>
            </a:r>
            <a:r>
              <a:rPr lang="es-ES" sz="1300" dirty="0">
                <a:solidFill>
                  <a:schemeClr val="dk2"/>
                </a:solidFill>
                <a:latin typeface="Questrial"/>
              </a:rPr>
              <a:t> </a:t>
            </a:r>
            <a:r>
              <a:rPr lang="es-ES" sz="1300" dirty="0" err="1">
                <a:solidFill>
                  <a:schemeClr val="dk2"/>
                </a:solidFill>
                <a:latin typeface="Questrial"/>
              </a:rPr>
              <a:t>consortium</a:t>
            </a:r>
            <a:r>
              <a:rPr lang="es-ES" sz="1300" dirty="0">
                <a:solidFill>
                  <a:schemeClr val="dk2"/>
                </a:solidFill>
                <a:latin typeface="Questrial"/>
              </a:rPr>
              <a:t>, </a:t>
            </a:r>
            <a:r>
              <a:rPr lang="es-ES" sz="1300" dirty="0" err="1">
                <a:solidFill>
                  <a:schemeClr val="dk2"/>
                </a:solidFill>
                <a:latin typeface="Questrial"/>
              </a:rPr>
              <a:t>SIPTex</a:t>
            </a:r>
            <a:r>
              <a:rPr lang="es-ES" sz="1300" dirty="0">
                <a:solidFill>
                  <a:schemeClr val="dk2"/>
                </a:solidFill>
                <a:latin typeface="Questrial"/>
              </a:rPr>
              <a:t> </a:t>
            </a:r>
            <a:r>
              <a:rPr lang="es-ES" sz="1300" dirty="0" err="1">
                <a:solidFill>
                  <a:schemeClr val="dk2"/>
                </a:solidFill>
                <a:latin typeface="Questrial"/>
              </a:rPr>
              <a:t>is</a:t>
            </a:r>
            <a:r>
              <a:rPr lang="es-ES" sz="1300" dirty="0">
                <a:solidFill>
                  <a:schemeClr val="dk2"/>
                </a:solidFill>
                <a:latin typeface="Questrial"/>
              </a:rPr>
              <a:t> </a:t>
            </a:r>
            <a:r>
              <a:rPr lang="es-ES" sz="1300" dirty="0" err="1">
                <a:solidFill>
                  <a:schemeClr val="dk2"/>
                </a:solidFill>
                <a:latin typeface="Questrial"/>
              </a:rPr>
              <a:t>the</a:t>
            </a:r>
            <a:r>
              <a:rPr lang="es-ES" sz="1300" dirty="0">
                <a:solidFill>
                  <a:schemeClr val="dk2"/>
                </a:solidFill>
                <a:latin typeface="Questrial"/>
              </a:rPr>
              <a:t> </a:t>
            </a:r>
            <a:r>
              <a:rPr lang="es-ES" sz="1300" b="1" dirty="0" err="1">
                <a:solidFill>
                  <a:schemeClr val="dk2"/>
                </a:solidFill>
                <a:latin typeface="Questrial"/>
              </a:rPr>
              <a:t>world's</a:t>
            </a:r>
            <a:r>
              <a:rPr lang="es-ES" sz="1300" b="1" dirty="0">
                <a:solidFill>
                  <a:schemeClr val="dk2"/>
                </a:solidFill>
                <a:latin typeface="Questrial"/>
              </a:rPr>
              <a:t> </a:t>
            </a:r>
            <a:r>
              <a:rPr lang="es-ES" sz="1300" b="1" dirty="0" err="1">
                <a:solidFill>
                  <a:schemeClr val="dk2"/>
                </a:solidFill>
                <a:latin typeface="Questrial"/>
              </a:rPr>
              <a:t>first</a:t>
            </a:r>
            <a:r>
              <a:rPr lang="es-ES" sz="1300" b="1" dirty="0">
                <a:solidFill>
                  <a:schemeClr val="dk2"/>
                </a:solidFill>
                <a:latin typeface="Questrial"/>
              </a:rPr>
              <a:t> </a:t>
            </a:r>
            <a:r>
              <a:rPr lang="es-ES" sz="1300" b="1" dirty="0" err="1">
                <a:solidFill>
                  <a:schemeClr val="dk2"/>
                </a:solidFill>
                <a:latin typeface="Questrial"/>
              </a:rPr>
              <a:t>automatic</a:t>
            </a:r>
            <a:r>
              <a:rPr lang="es-ES" sz="1300" b="1" dirty="0">
                <a:solidFill>
                  <a:schemeClr val="dk2"/>
                </a:solidFill>
                <a:latin typeface="Questrial"/>
              </a:rPr>
              <a:t> </a:t>
            </a:r>
            <a:r>
              <a:rPr lang="es-ES" sz="1300" b="1" dirty="0" err="1">
                <a:solidFill>
                  <a:schemeClr val="dk2"/>
                </a:solidFill>
                <a:latin typeface="Questrial"/>
              </a:rPr>
              <a:t>large-scale</a:t>
            </a:r>
            <a:r>
              <a:rPr lang="es-ES" sz="1300" b="1" dirty="0">
                <a:solidFill>
                  <a:schemeClr val="dk2"/>
                </a:solidFill>
                <a:latin typeface="Questrial"/>
              </a:rPr>
              <a:t> </a:t>
            </a:r>
            <a:r>
              <a:rPr lang="es-ES" sz="1300" b="1" dirty="0" err="1">
                <a:solidFill>
                  <a:schemeClr val="dk2"/>
                </a:solidFill>
                <a:latin typeface="Questrial"/>
              </a:rPr>
              <a:t>textile</a:t>
            </a:r>
            <a:r>
              <a:rPr lang="es-ES" sz="1300" b="1" dirty="0">
                <a:solidFill>
                  <a:schemeClr val="dk2"/>
                </a:solidFill>
                <a:latin typeface="Questrial"/>
              </a:rPr>
              <a:t> </a:t>
            </a:r>
            <a:r>
              <a:rPr lang="es-ES" sz="1300" b="1" dirty="0" err="1">
                <a:solidFill>
                  <a:schemeClr val="dk2"/>
                </a:solidFill>
                <a:latin typeface="Questrial"/>
              </a:rPr>
              <a:t>sorting</a:t>
            </a:r>
            <a:r>
              <a:rPr lang="es-ES" sz="1300" b="1" dirty="0">
                <a:solidFill>
                  <a:schemeClr val="dk2"/>
                </a:solidFill>
                <a:latin typeface="Questrial"/>
              </a:rPr>
              <a:t> </a:t>
            </a:r>
            <a:r>
              <a:rPr lang="es-ES" sz="1300" b="1" dirty="0" err="1">
                <a:solidFill>
                  <a:schemeClr val="dk2"/>
                </a:solidFill>
                <a:latin typeface="Questrial"/>
              </a:rPr>
              <a:t>plant</a:t>
            </a:r>
            <a:r>
              <a:rPr lang="es-ES" sz="1300" b="1" dirty="0">
                <a:solidFill>
                  <a:schemeClr val="dk2"/>
                </a:solidFill>
                <a:latin typeface="Questrial"/>
              </a:rPr>
              <a:t> </a:t>
            </a:r>
            <a:r>
              <a:rPr lang="es-ES" sz="1300" dirty="0">
                <a:solidFill>
                  <a:schemeClr val="dk2"/>
                </a:solidFill>
                <a:latin typeface="Questrial"/>
              </a:rPr>
              <a:t>(</a:t>
            </a:r>
            <a:r>
              <a:rPr lang="es-ES" sz="1300" dirty="0" err="1">
                <a:solidFill>
                  <a:schemeClr val="dk2"/>
                </a:solidFill>
                <a:latin typeface="Questrial"/>
              </a:rPr>
              <a:t>see</a:t>
            </a:r>
            <a:r>
              <a:rPr lang="es-ES" sz="1300" dirty="0">
                <a:solidFill>
                  <a:schemeClr val="dk2"/>
                </a:solidFill>
                <a:latin typeface="Questrial"/>
              </a:rPr>
              <a:t> Fig. 1). </a:t>
            </a:r>
          </a:p>
          <a:p>
            <a:pPr marL="0" lvl="0" indent="0">
              <a:buNone/>
            </a:pPr>
            <a:endParaRPr lang="es-ES" sz="1300" dirty="0">
              <a:solidFill>
                <a:schemeClr val="dk2"/>
              </a:solidFill>
              <a:latin typeface="Questrial"/>
            </a:endParaRPr>
          </a:p>
          <a:p>
            <a:pPr marL="0" lvl="0" indent="0">
              <a:buNone/>
            </a:pPr>
            <a:r>
              <a:rPr lang="es-ES" sz="1300" dirty="0" err="1">
                <a:solidFill>
                  <a:schemeClr val="dk2"/>
                </a:solidFill>
                <a:latin typeface="Questrial"/>
                <a:sym typeface="Questrial"/>
              </a:rPr>
              <a:t>SIPTex</a:t>
            </a:r>
            <a:r>
              <a:rPr lang="es-ES" sz="1300" dirty="0">
                <a:solidFill>
                  <a:schemeClr val="dk2"/>
                </a:solidFill>
                <a:latin typeface="Questrial"/>
                <a:sym typeface="Questrial"/>
              </a:rPr>
              <a:t> </a:t>
            </a:r>
            <a:r>
              <a:rPr lang="es-ES" sz="1300" dirty="0" err="1">
                <a:solidFill>
                  <a:schemeClr val="dk2"/>
                </a:solidFill>
                <a:latin typeface="Questrial"/>
                <a:sym typeface="Questrial"/>
              </a:rPr>
              <a:t>contributes</a:t>
            </a:r>
            <a:r>
              <a:rPr lang="es-ES" sz="1300" dirty="0">
                <a:solidFill>
                  <a:schemeClr val="dk2"/>
                </a:solidFill>
                <a:latin typeface="Questrial"/>
                <a:sym typeface="Questrial"/>
              </a:rPr>
              <a:t> to </a:t>
            </a:r>
            <a:r>
              <a:rPr lang="es-ES" sz="1300" dirty="0" err="1">
                <a:solidFill>
                  <a:schemeClr val="dk2"/>
                </a:solidFill>
                <a:latin typeface="Questrial"/>
                <a:sym typeface="Questrial"/>
              </a:rPr>
              <a:t>the</a:t>
            </a:r>
            <a:r>
              <a:rPr lang="es-ES" sz="1300" dirty="0">
                <a:solidFill>
                  <a:schemeClr val="dk2"/>
                </a:solidFill>
                <a:latin typeface="Questrial"/>
                <a:sym typeface="Questrial"/>
              </a:rPr>
              <a:t> </a:t>
            </a:r>
            <a:r>
              <a:rPr lang="es-ES" sz="1300" dirty="0" err="1">
                <a:solidFill>
                  <a:schemeClr val="dk2"/>
                </a:solidFill>
                <a:latin typeface="Questrial"/>
                <a:sym typeface="Questrial"/>
              </a:rPr>
              <a:t>transformation</a:t>
            </a:r>
            <a:r>
              <a:rPr lang="es-ES" sz="1300" dirty="0">
                <a:solidFill>
                  <a:schemeClr val="dk2"/>
                </a:solidFill>
                <a:latin typeface="Questrial"/>
                <a:sym typeface="Questrial"/>
              </a:rPr>
              <a:t> of </a:t>
            </a:r>
            <a:r>
              <a:rPr lang="es-ES" sz="1300" dirty="0" err="1">
                <a:solidFill>
                  <a:schemeClr val="dk2"/>
                </a:solidFill>
                <a:latin typeface="Questrial"/>
                <a:sym typeface="Questrial"/>
              </a:rPr>
              <a:t>large</a:t>
            </a:r>
            <a:r>
              <a:rPr lang="es-ES" sz="1300" dirty="0">
                <a:solidFill>
                  <a:schemeClr val="dk2"/>
                </a:solidFill>
                <a:latin typeface="Questrial"/>
                <a:sym typeface="Questrial"/>
              </a:rPr>
              <a:t> </a:t>
            </a:r>
            <a:r>
              <a:rPr lang="es-ES" sz="1300" dirty="0" err="1">
                <a:solidFill>
                  <a:schemeClr val="dk2"/>
                </a:solidFill>
                <a:latin typeface="Questrial"/>
                <a:sym typeface="Questrial"/>
              </a:rPr>
              <a:t>amounts</a:t>
            </a:r>
            <a:r>
              <a:rPr lang="es-ES" sz="1300" dirty="0">
                <a:solidFill>
                  <a:schemeClr val="dk2"/>
                </a:solidFill>
                <a:latin typeface="Questrial"/>
                <a:sym typeface="Questrial"/>
              </a:rPr>
              <a:t> of </a:t>
            </a:r>
            <a:r>
              <a:rPr lang="es-ES" sz="1300" dirty="0" err="1">
                <a:solidFill>
                  <a:schemeClr val="dk2"/>
                </a:solidFill>
                <a:latin typeface="Questrial"/>
                <a:sym typeface="Questrial"/>
              </a:rPr>
              <a:t>textile</a:t>
            </a:r>
            <a:r>
              <a:rPr lang="es-ES" sz="1300" dirty="0">
                <a:solidFill>
                  <a:schemeClr val="dk2"/>
                </a:solidFill>
                <a:latin typeface="Questrial"/>
                <a:sym typeface="Questrial"/>
              </a:rPr>
              <a:t> </a:t>
            </a:r>
            <a:r>
              <a:rPr lang="es-ES" sz="1300" dirty="0" err="1">
                <a:solidFill>
                  <a:schemeClr val="dk2"/>
                </a:solidFill>
                <a:latin typeface="Questrial"/>
                <a:sym typeface="Questrial"/>
              </a:rPr>
              <a:t>waste</a:t>
            </a:r>
            <a:r>
              <a:rPr lang="es-ES" sz="1300" dirty="0">
                <a:solidFill>
                  <a:schemeClr val="dk2"/>
                </a:solidFill>
                <a:latin typeface="Questrial"/>
                <a:sym typeface="Questrial"/>
              </a:rPr>
              <a:t> </a:t>
            </a:r>
            <a:r>
              <a:rPr lang="es-ES" sz="1300" dirty="0" err="1">
                <a:solidFill>
                  <a:schemeClr val="dk2"/>
                </a:solidFill>
                <a:latin typeface="Questrial"/>
                <a:sym typeface="Questrial"/>
              </a:rPr>
              <a:t>into</a:t>
            </a:r>
            <a:r>
              <a:rPr lang="es-ES" sz="1300" dirty="0">
                <a:solidFill>
                  <a:schemeClr val="dk2"/>
                </a:solidFill>
                <a:latin typeface="Questrial"/>
                <a:sym typeface="Questrial"/>
              </a:rPr>
              <a:t> </a:t>
            </a:r>
            <a:r>
              <a:rPr lang="es-ES" sz="1300" dirty="0" err="1">
                <a:solidFill>
                  <a:schemeClr val="dk2"/>
                </a:solidFill>
                <a:latin typeface="Questrial"/>
                <a:sym typeface="Questrial"/>
              </a:rPr>
              <a:t>high</a:t>
            </a:r>
            <a:r>
              <a:rPr lang="es-ES" sz="1300" dirty="0">
                <a:solidFill>
                  <a:schemeClr val="dk2"/>
                </a:solidFill>
                <a:latin typeface="Questrial"/>
                <a:sym typeface="Questrial"/>
              </a:rPr>
              <a:t> </a:t>
            </a:r>
            <a:r>
              <a:rPr lang="es-ES" sz="1300" dirty="0" err="1">
                <a:solidFill>
                  <a:schemeClr val="dk2"/>
                </a:solidFill>
                <a:latin typeface="Questrial"/>
                <a:sym typeface="Questrial"/>
              </a:rPr>
              <a:t>quality</a:t>
            </a:r>
            <a:r>
              <a:rPr lang="es-ES" sz="1300" dirty="0">
                <a:solidFill>
                  <a:schemeClr val="dk2"/>
                </a:solidFill>
                <a:latin typeface="Questrial"/>
                <a:sym typeface="Questrial"/>
              </a:rPr>
              <a:t> </a:t>
            </a:r>
            <a:r>
              <a:rPr lang="es-ES" sz="1300" dirty="0" err="1">
                <a:solidFill>
                  <a:schemeClr val="dk2"/>
                </a:solidFill>
                <a:latin typeface="Questrial"/>
                <a:sym typeface="Questrial"/>
              </a:rPr>
              <a:t>recycled</a:t>
            </a:r>
            <a:r>
              <a:rPr lang="es-ES" sz="1300" dirty="0">
                <a:solidFill>
                  <a:schemeClr val="dk2"/>
                </a:solidFill>
                <a:latin typeface="Questrial"/>
                <a:sym typeface="Questrial"/>
              </a:rPr>
              <a:t> </a:t>
            </a:r>
            <a:r>
              <a:rPr lang="es-ES" sz="1300" dirty="0" err="1">
                <a:solidFill>
                  <a:schemeClr val="dk2"/>
                </a:solidFill>
                <a:latin typeface="Questrial"/>
                <a:sym typeface="Questrial"/>
              </a:rPr>
              <a:t>products</a:t>
            </a:r>
            <a:r>
              <a:rPr lang="es-ES" sz="1300" dirty="0">
                <a:solidFill>
                  <a:schemeClr val="dk2"/>
                </a:solidFill>
                <a:latin typeface="Questrial"/>
                <a:sym typeface="Questrial"/>
              </a:rPr>
              <a:t>: </a:t>
            </a:r>
            <a:r>
              <a:rPr lang="es-ES" sz="1300" dirty="0" err="1">
                <a:solidFill>
                  <a:schemeClr val="dk2"/>
                </a:solidFill>
                <a:latin typeface="Questrial"/>
                <a:sym typeface="Questrial"/>
              </a:rPr>
              <a:t>an</a:t>
            </a:r>
            <a:r>
              <a:rPr lang="es-ES" sz="1300" dirty="0">
                <a:solidFill>
                  <a:schemeClr val="dk2"/>
                </a:solidFill>
                <a:latin typeface="Questrial"/>
                <a:sym typeface="Questrial"/>
              </a:rPr>
              <a:t> </a:t>
            </a:r>
            <a:r>
              <a:rPr lang="es-ES" sz="1300" dirty="0" err="1">
                <a:solidFill>
                  <a:schemeClr val="dk2"/>
                </a:solidFill>
                <a:latin typeface="Questrial"/>
                <a:sym typeface="Questrial"/>
              </a:rPr>
              <a:t>essential</a:t>
            </a:r>
            <a:r>
              <a:rPr lang="es-ES" sz="1300" dirty="0">
                <a:solidFill>
                  <a:schemeClr val="dk2"/>
                </a:solidFill>
                <a:latin typeface="Questrial"/>
                <a:sym typeface="Questrial"/>
              </a:rPr>
              <a:t> </a:t>
            </a:r>
            <a:r>
              <a:rPr lang="es-ES" sz="1300" dirty="0" err="1">
                <a:solidFill>
                  <a:schemeClr val="dk2"/>
                </a:solidFill>
                <a:latin typeface="Questrial"/>
                <a:sym typeface="Questrial"/>
              </a:rPr>
              <a:t>step</a:t>
            </a:r>
            <a:r>
              <a:rPr lang="es-ES" sz="1300" dirty="0">
                <a:solidFill>
                  <a:schemeClr val="dk2"/>
                </a:solidFill>
                <a:latin typeface="Questrial"/>
                <a:sym typeface="Questrial"/>
              </a:rPr>
              <a:t> to </a:t>
            </a:r>
            <a:r>
              <a:rPr lang="es-ES" sz="1300" dirty="0" err="1">
                <a:solidFill>
                  <a:schemeClr val="dk2"/>
                </a:solidFill>
                <a:latin typeface="Questrial"/>
                <a:sym typeface="Questrial"/>
              </a:rPr>
              <a:t>create</a:t>
            </a:r>
            <a:r>
              <a:rPr lang="es-ES" sz="1300" dirty="0">
                <a:solidFill>
                  <a:schemeClr val="dk2"/>
                </a:solidFill>
                <a:latin typeface="Questrial"/>
                <a:sym typeface="Questrial"/>
              </a:rPr>
              <a:t> a circular </a:t>
            </a:r>
            <a:r>
              <a:rPr lang="es-ES" sz="1300" dirty="0" err="1">
                <a:solidFill>
                  <a:schemeClr val="dk2"/>
                </a:solidFill>
                <a:latin typeface="Questrial"/>
                <a:sym typeface="Questrial"/>
              </a:rPr>
              <a:t>cycle</a:t>
            </a:r>
            <a:r>
              <a:rPr lang="es-ES" sz="1300" dirty="0">
                <a:solidFill>
                  <a:schemeClr val="dk2"/>
                </a:solidFill>
                <a:latin typeface="Questrial"/>
                <a:sym typeface="Questrial"/>
              </a:rPr>
              <a:t> </a:t>
            </a:r>
            <a:r>
              <a:rPr lang="es-ES" sz="1300" dirty="0" err="1">
                <a:solidFill>
                  <a:schemeClr val="dk2"/>
                </a:solidFill>
                <a:latin typeface="Questrial"/>
                <a:sym typeface="Questrial"/>
              </a:rPr>
              <a:t>for</a:t>
            </a:r>
            <a:r>
              <a:rPr lang="es-ES" sz="1300" dirty="0">
                <a:solidFill>
                  <a:schemeClr val="dk2"/>
                </a:solidFill>
                <a:latin typeface="Questrial"/>
                <a:sym typeface="Questrial"/>
              </a:rPr>
              <a:t> textiles (</a:t>
            </a:r>
            <a:r>
              <a:rPr lang="es-ES" sz="1300" dirty="0" err="1">
                <a:solidFill>
                  <a:schemeClr val="dk2"/>
                </a:solidFill>
                <a:latin typeface="Questrial"/>
                <a:sym typeface="Questrial"/>
              </a:rPr>
              <a:t>Sysav</a:t>
            </a:r>
            <a:r>
              <a:rPr lang="es-ES" sz="1300" dirty="0">
                <a:solidFill>
                  <a:schemeClr val="dk2"/>
                </a:solidFill>
                <a:latin typeface="Questrial"/>
                <a:sym typeface="Questrial"/>
              </a:rPr>
              <a:t>, 2019).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3"/>
          <p:cNvSpPr txBox="1">
            <a:spLocks noGrp="1"/>
          </p:cNvSpPr>
          <p:nvPr>
            <p:ph type="body" idx="1"/>
          </p:nvPr>
        </p:nvSpPr>
        <p:spPr>
          <a:xfrm>
            <a:off x="394271" y="302443"/>
            <a:ext cx="7752202" cy="3155700"/>
          </a:xfrm>
          <a:prstGeom prst="rect">
            <a:avLst/>
          </a:prstGeom>
        </p:spPr>
        <p:txBody>
          <a:bodyPr spcFirstLastPara="1" wrap="square" lIns="91425" tIns="91425" rIns="91425" bIns="91425" anchor="t" anchorCtr="0">
            <a:noAutofit/>
          </a:bodyPr>
          <a:lstStyle/>
          <a:p>
            <a:pPr marL="0" lvl="0" indent="0">
              <a:buNone/>
            </a:pPr>
            <a:r>
              <a:rPr lang="es-ES" sz="1300" b="1" dirty="0" err="1">
                <a:latin typeface="Montserrat SemiBold" pitchFamily="2" charset="77"/>
              </a:rPr>
              <a:t>How</a:t>
            </a:r>
            <a:r>
              <a:rPr lang="es-ES" sz="1300" b="1" dirty="0">
                <a:latin typeface="Montserrat SemiBold" pitchFamily="2" charset="77"/>
              </a:rPr>
              <a:t> </a:t>
            </a:r>
            <a:r>
              <a:rPr lang="es-ES" sz="1300" b="1" dirty="0" err="1">
                <a:latin typeface="Montserrat SemiBold" pitchFamily="2" charset="77"/>
              </a:rPr>
              <a:t>does</a:t>
            </a:r>
            <a:r>
              <a:rPr lang="es-ES" sz="1300" b="1" dirty="0">
                <a:latin typeface="Montserrat SemiBold" pitchFamily="2" charset="77"/>
              </a:rPr>
              <a:t> </a:t>
            </a:r>
            <a:r>
              <a:rPr lang="es-ES" sz="1300" b="1" dirty="0" err="1">
                <a:latin typeface="Montserrat SemiBold" pitchFamily="2" charset="77"/>
              </a:rPr>
              <a:t>the</a:t>
            </a:r>
            <a:r>
              <a:rPr lang="es-ES" sz="1300" b="1" dirty="0">
                <a:latin typeface="Montserrat SemiBold" pitchFamily="2" charset="77"/>
              </a:rPr>
              <a:t> machine </a:t>
            </a:r>
            <a:r>
              <a:rPr lang="es-ES" sz="1300" b="1" dirty="0" err="1">
                <a:latin typeface="Montserrat SemiBold" pitchFamily="2" charset="77"/>
              </a:rPr>
              <a:t>work</a:t>
            </a:r>
            <a:r>
              <a:rPr lang="es-ES" sz="1300" b="1" dirty="0">
                <a:latin typeface="Montserrat SemiBold" pitchFamily="2" charset="77"/>
              </a:rPr>
              <a:t>?</a:t>
            </a:r>
          </a:p>
          <a:p>
            <a:pPr marL="0" lvl="0" indent="0">
              <a:buNone/>
            </a:pPr>
            <a:endParaRPr lang="es-ES" sz="1300" dirty="0"/>
          </a:p>
          <a:p>
            <a:pPr marL="0" lvl="0" indent="0">
              <a:buNone/>
            </a:pPr>
            <a:r>
              <a:rPr lang="es-ES" sz="1300" dirty="0"/>
              <a:t>“</a:t>
            </a:r>
            <a:r>
              <a:rPr lang="es-ES" sz="1300" dirty="0" err="1"/>
              <a:t>The</a:t>
            </a:r>
            <a:r>
              <a:rPr lang="es-ES" sz="1300" dirty="0"/>
              <a:t> </a:t>
            </a:r>
            <a:r>
              <a:rPr lang="es-ES" sz="1300" dirty="0" err="1"/>
              <a:t>sorting</a:t>
            </a:r>
            <a:r>
              <a:rPr lang="es-ES" sz="1300" dirty="0"/>
              <a:t> machine uses </a:t>
            </a:r>
            <a:r>
              <a:rPr lang="es-ES" sz="1300" dirty="0" err="1"/>
              <a:t>optical</a:t>
            </a:r>
            <a:r>
              <a:rPr lang="es-ES" sz="1300" dirty="0"/>
              <a:t> </a:t>
            </a:r>
            <a:r>
              <a:rPr lang="es-ES" sz="1300" dirty="0" err="1"/>
              <a:t>sensors</a:t>
            </a:r>
            <a:r>
              <a:rPr lang="es-ES" sz="1300" dirty="0"/>
              <a:t> to </a:t>
            </a:r>
            <a:r>
              <a:rPr lang="es-ES" sz="1300" dirty="0" err="1"/>
              <a:t>identify</a:t>
            </a:r>
            <a:r>
              <a:rPr lang="es-ES" sz="1300" dirty="0"/>
              <a:t> </a:t>
            </a:r>
            <a:r>
              <a:rPr lang="es-ES" sz="1300" dirty="0" err="1"/>
              <a:t>the</a:t>
            </a:r>
            <a:r>
              <a:rPr lang="es-ES" sz="1300" dirty="0"/>
              <a:t> </a:t>
            </a:r>
            <a:r>
              <a:rPr lang="es-ES" sz="1300" dirty="0" err="1"/>
              <a:t>textile</a:t>
            </a:r>
            <a:r>
              <a:rPr lang="es-ES" sz="1300" dirty="0"/>
              <a:t> </a:t>
            </a:r>
            <a:r>
              <a:rPr lang="es-ES" sz="1300" dirty="0" err="1"/>
              <a:t>type</a:t>
            </a:r>
            <a:r>
              <a:rPr lang="es-ES" sz="1300" dirty="0"/>
              <a:t>. </a:t>
            </a:r>
            <a:r>
              <a:rPr lang="es-ES" sz="1300" dirty="0" err="1"/>
              <a:t>The</a:t>
            </a:r>
            <a:r>
              <a:rPr lang="es-ES" sz="1300" dirty="0"/>
              <a:t> machine can be </a:t>
            </a:r>
            <a:r>
              <a:rPr lang="es-ES" sz="1300" dirty="0" err="1"/>
              <a:t>programmed</a:t>
            </a:r>
            <a:r>
              <a:rPr lang="es-ES" sz="1300" dirty="0"/>
              <a:t> to </a:t>
            </a:r>
            <a:r>
              <a:rPr lang="es-ES" sz="1300" dirty="0" err="1"/>
              <a:t>sort</a:t>
            </a:r>
            <a:r>
              <a:rPr lang="es-ES" sz="1300" dirty="0"/>
              <a:t>, </a:t>
            </a:r>
            <a:r>
              <a:rPr lang="es-ES" sz="1300" dirty="0" err="1"/>
              <a:t>for</a:t>
            </a:r>
            <a:r>
              <a:rPr lang="es-ES" sz="1300" dirty="0"/>
              <a:t> </a:t>
            </a:r>
            <a:r>
              <a:rPr lang="es-ES" sz="1300" dirty="0" err="1"/>
              <a:t>example</a:t>
            </a:r>
            <a:r>
              <a:rPr lang="es-ES" sz="1300" dirty="0"/>
              <a:t>, </a:t>
            </a:r>
            <a:r>
              <a:rPr lang="es-ES" sz="1300" dirty="0" err="1"/>
              <a:t>white</a:t>
            </a:r>
            <a:r>
              <a:rPr lang="es-ES" sz="1300" dirty="0"/>
              <a:t> </a:t>
            </a:r>
            <a:r>
              <a:rPr lang="es-ES" sz="1300" dirty="0" err="1"/>
              <a:t>garments</a:t>
            </a:r>
            <a:r>
              <a:rPr lang="es-ES" sz="1300" dirty="0"/>
              <a:t> of 100% </a:t>
            </a:r>
            <a:r>
              <a:rPr lang="es-ES" sz="1300" dirty="0" err="1"/>
              <a:t>cotton</a:t>
            </a:r>
            <a:r>
              <a:rPr lang="es-ES" sz="1300" dirty="0"/>
              <a:t>. </a:t>
            </a:r>
            <a:r>
              <a:rPr lang="es-ES" sz="1300" dirty="0" err="1"/>
              <a:t>Then</a:t>
            </a:r>
            <a:r>
              <a:rPr lang="es-ES" sz="1300" dirty="0"/>
              <a:t> </a:t>
            </a:r>
            <a:r>
              <a:rPr lang="es-ES" sz="1300" dirty="0" err="1"/>
              <a:t>an</a:t>
            </a:r>
            <a:r>
              <a:rPr lang="es-ES" sz="1300" dirty="0"/>
              <a:t> </a:t>
            </a:r>
            <a:r>
              <a:rPr lang="es-ES" sz="1300" dirty="0" err="1"/>
              <a:t>infrared</a:t>
            </a:r>
            <a:r>
              <a:rPr lang="es-ES" sz="1300" dirty="0"/>
              <a:t> light </a:t>
            </a:r>
            <a:r>
              <a:rPr lang="es-ES" sz="1300" dirty="0" err="1"/>
              <a:t>is</a:t>
            </a:r>
            <a:r>
              <a:rPr lang="es-ES" sz="1300" dirty="0"/>
              <a:t> </a:t>
            </a:r>
            <a:r>
              <a:rPr lang="es-ES" sz="1300" dirty="0" err="1"/>
              <a:t>used</a:t>
            </a:r>
            <a:r>
              <a:rPr lang="es-ES" sz="1300" dirty="0"/>
              <a:t> </a:t>
            </a:r>
            <a:r>
              <a:rPr lang="es-ES" sz="1300" dirty="0" err="1"/>
              <a:t>on</a:t>
            </a:r>
            <a:r>
              <a:rPr lang="es-ES" sz="1300" dirty="0"/>
              <a:t> </a:t>
            </a:r>
            <a:r>
              <a:rPr lang="es-ES" sz="1300" dirty="0" err="1"/>
              <a:t>the</a:t>
            </a:r>
            <a:r>
              <a:rPr lang="es-ES" sz="1300" dirty="0"/>
              <a:t> </a:t>
            </a:r>
            <a:r>
              <a:rPr lang="es-ES" sz="1300" dirty="0" err="1"/>
              <a:t>garments</a:t>
            </a:r>
            <a:r>
              <a:rPr lang="es-ES" sz="1300" dirty="0"/>
              <a:t>. </a:t>
            </a:r>
            <a:r>
              <a:rPr lang="es-ES" sz="1300" dirty="0" err="1"/>
              <a:t>Different</a:t>
            </a:r>
            <a:r>
              <a:rPr lang="es-ES" sz="1300" dirty="0"/>
              <a:t> </a:t>
            </a:r>
            <a:r>
              <a:rPr lang="es-ES" sz="1300" dirty="0" err="1"/>
              <a:t>materials</a:t>
            </a:r>
            <a:r>
              <a:rPr lang="es-ES" sz="1300" dirty="0"/>
              <a:t> </a:t>
            </a:r>
            <a:r>
              <a:rPr lang="es-ES" sz="1300" dirty="0" err="1"/>
              <a:t>absorb</a:t>
            </a:r>
            <a:r>
              <a:rPr lang="es-ES" sz="1300" dirty="0"/>
              <a:t> </a:t>
            </a:r>
            <a:r>
              <a:rPr lang="es-ES" sz="1300" dirty="0" err="1"/>
              <a:t>different</a:t>
            </a:r>
            <a:r>
              <a:rPr lang="es-ES" sz="1300" dirty="0"/>
              <a:t> </a:t>
            </a:r>
            <a:r>
              <a:rPr lang="es-ES" sz="1300" dirty="0" err="1"/>
              <a:t>wavelenghts</a:t>
            </a:r>
            <a:r>
              <a:rPr lang="es-ES" sz="1300" dirty="0"/>
              <a:t> of light. </a:t>
            </a:r>
            <a:r>
              <a:rPr lang="es-ES" sz="1300" dirty="0" err="1"/>
              <a:t>The</a:t>
            </a:r>
            <a:r>
              <a:rPr lang="es-ES" sz="1300" dirty="0"/>
              <a:t> </a:t>
            </a:r>
            <a:r>
              <a:rPr lang="es-ES" sz="1300" dirty="0" err="1"/>
              <a:t>sensors</a:t>
            </a:r>
            <a:r>
              <a:rPr lang="es-ES" sz="1300" dirty="0"/>
              <a:t> </a:t>
            </a:r>
            <a:r>
              <a:rPr lang="es-ES" sz="1300" dirty="0" err="1"/>
              <a:t>then</a:t>
            </a:r>
            <a:r>
              <a:rPr lang="es-ES" sz="1300" dirty="0"/>
              <a:t> </a:t>
            </a:r>
            <a:r>
              <a:rPr lang="es-ES" sz="1300" dirty="0" err="1"/>
              <a:t>register</a:t>
            </a:r>
            <a:r>
              <a:rPr lang="es-ES" sz="1300" dirty="0"/>
              <a:t> </a:t>
            </a:r>
            <a:r>
              <a:rPr lang="es-ES" sz="1300" dirty="0" err="1"/>
              <a:t>the</a:t>
            </a:r>
            <a:r>
              <a:rPr lang="es-ES" sz="1300" dirty="0"/>
              <a:t> </a:t>
            </a:r>
            <a:r>
              <a:rPr lang="es-ES" sz="1300" dirty="0" err="1"/>
              <a:t>dispersed</a:t>
            </a:r>
            <a:r>
              <a:rPr lang="es-ES" sz="1300" dirty="0"/>
              <a:t> light, </a:t>
            </a:r>
            <a:r>
              <a:rPr lang="es-ES" sz="1300" dirty="0" err="1"/>
              <a:t>that</a:t>
            </a:r>
            <a:r>
              <a:rPr lang="es-ES" sz="1300" dirty="0"/>
              <a:t> </a:t>
            </a:r>
            <a:r>
              <a:rPr lang="es-ES" sz="1300" dirty="0" err="1"/>
              <a:t>forms</a:t>
            </a:r>
            <a:r>
              <a:rPr lang="es-ES" sz="1300" dirty="0"/>
              <a:t> a </a:t>
            </a:r>
            <a:r>
              <a:rPr lang="es-ES" sz="1300" dirty="0" err="1"/>
              <a:t>spectrum</a:t>
            </a:r>
            <a:r>
              <a:rPr lang="es-ES" sz="1300" dirty="0"/>
              <a:t>. </a:t>
            </a:r>
            <a:r>
              <a:rPr lang="es-ES" sz="1300" dirty="0" err="1"/>
              <a:t>Based</a:t>
            </a:r>
            <a:r>
              <a:rPr lang="es-ES" sz="1300" dirty="0"/>
              <a:t> </a:t>
            </a:r>
            <a:r>
              <a:rPr lang="es-ES" sz="1300" dirty="0" err="1"/>
              <a:t>upon</a:t>
            </a:r>
            <a:r>
              <a:rPr lang="es-ES" sz="1300" dirty="0"/>
              <a:t> </a:t>
            </a:r>
            <a:r>
              <a:rPr lang="es-ES" sz="1300" dirty="0" err="1"/>
              <a:t>this</a:t>
            </a:r>
            <a:r>
              <a:rPr lang="es-ES" sz="1300" dirty="0"/>
              <a:t> </a:t>
            </a:r>
            <a:r>
              <a:rPr lang="es-ES" sz="1300" dirty="0" err="1"/>
              <a:t>spectrum</a:t>
            </a:r>
            <a:r>
              <a:rPr lang="es-ES" sz="1300" dirty="0"/>
              <a:t>, </a:t>
            </a:r>
            <a:r>
              <a:rPr lang="es-ES" sz="1300" dirty="0" err="1"/>
              <a:t>the</a:t>
            </a:r>
            <a:r>
              <a:rPr lang="es-ES" sz="1300" dirty="0"/>
              <a:t> machine can determine </a:t>
            </a:r>
            <a:r>
              <a:rPr lang="es-ES" sz="1300" dirty="0" err="1"/>
              <a:t>the</a:t>
            </a:r>
            <a:r>
              <a:rPr lang="es-ES" sz="1300" dirty="0"/>
              <a:t> </a:t>
            </a:r>
            <a:r>
              <a:rPr lang="es-ES" sz="1300" dirty="0" err="1"/>
              <a:t>type</a:t>
            </a:r>
            <a:r>
              <a:rPr lang="es-ES" sz="1300" dirty="0"/>
              <a:t> of </a:t>
            </a:r>
            <a:r>
              <a:rPr lang="es-ES" sz="1300" dirty="0" err="1"/>
              <a:t>fibre</a:t>
            </a:r>
            <a:r>
              <a:rPr lang="es-ES" sz="1300" dirty="0"/>
              <a:t> </a:t>
            </a:r>
            <a:r>
              <a:rPr lang="es-ES" sz="1300" dirty="0" err="1"/>
              <a:t>the</a:t>
            </a:r>
            <a:r>
              <a:rPr lang="es-ES" sz="1300" dirty="0"/>
              <a:t> </a:t>
            </a:r>
            <a:r>
              <a:rPr lang="es-ES" sz="1300" dirty="0" err="1"/>
              <a:t>garment</a:t>
            </a:r>
            <a:r>
              <a:rPr lang="es-ES" sz="1300" dirty="0"/>
              <a:t> </a:t>
            </a:r>
            <a:r>
              <a:rPr lang="es-ES" sz="1300" dirty="0" err="1"/>
              <a:t>is</a:t>
            </a:r>
            <a:r>
              <a:rPr lang="es-ES" sz="1300" dirty="0"/>
              <a:t> </a:t>
            </a:r>
            <a:r>
              <a:rPr lang="es-ES" sz="1300" dirty="0" err="1"/>
              <a:t>made</a:t>
            </a:r>
            <a:r>
              <a:rPr lang="es-ES" sz="1300" dirty="0"/>
              <a:t> of.  </a:t>
            </a:r>
            <a:r>
              <a:rPr lang="es-ES" sz="1300" dirty="0" err="1"/>
              <a:t>For</a:t>
            </a:r>
            <a:r>
              <a:rPr lang="es-ES" sz="1300" dirty="0"/>
              <a:t> </a:t>
            </a:r>
            <a:r>
              <a:rPr lang="es-ES" sz="1300" dirty="0" err="1"/>
              <a:t>example</a:t>
            </a:r>
            <a:r>
              <a:rPr lang="es-ES" sz="1300" dirty="0"/>
              <a:t>, 100% </a:t>
            </a:r>
            <a:r>
              <a:rPr lang="es-ES" sz="1300" dirty="0" err="1"/>
              <a:t>cotton</a:t>
            </a:r>
            <a:r>
              <a:rPr lang="es-ES" sz="1300" dirty="0"/>
              <a:t>. </a:t>
            </a:r>
            <a:r>
              <a:rPr lang="es-ES" sz="1300" dirty="0" err="1"/>
              <a:t>The</a:t>
            </a:r>
            <a:r>
              <a:rPr lang="es-ES" sz="1300" dirty="0"/>
              <a:t> </a:t>
            </a:r>
            <a:r>
              <a:rPr lang="es-ES" sz="1300" dirty="0" err="1"/>
              <a:t>technology</a:t>
            </a:r>
            <a:r>
              <a:rPr lang="es-ES" sz="1300" dirty="0"/>
              <a:t> </a:t>
            </a:r>
            <a:r>
              <a:rPr lang="es-ES" sz="1300" dirty="0" err="1"/>
              <a:t>allows</a:t>
            </a:r>
            <a:r>
              <a:rPr lang="es-ES" sz="1300" dirty="0"/>
              <a:t> </a:t>
            </a:r>
            <a:r>
              <a:rPr lang="es-ES" sz="1300" dirty="0" err="1"/>
              <a:t>for</a:t>
            </a:r>
            <a:r>
              <a:rPr lang="es-ES" sz="1300" dirty="0"/>
              <a:t> </a:t>
            </a:r>
            <a:r>
              <a:rPr lang="es-ES" sz="1300" dirty="0" err="1"/>
              <a:t>sophisticated</a:t>
            </a:r>
            <a:r>
              <a:rPr lang="es-ES" sz="1300" dirty="0"/>
              <a:t> </a:t>
            </a:r>
            <a:r>
              <a:rPr lang="es-ES" sz="1300" dirty="0" err="1"/>
              <a:t>sorting</a:t>
            </a:r>
            <a:r>
              <a:rPr lang="es-ES" sz="1300" dirty="0"/>
              <a:t>, </a:t>
            </a:r>
            <a:r>
              <a:rPr lang="es-ES" sz="1300" dirty="0" err="1"/>
              <a:t>with</a:t>
            </a:r>
            <a:r>
              <a:rPr lang="es-ES" sz="1300" dirty="0"/>
              <a:t> </a:t>
            </a:r>
            <a:r>
              <a:rPr lang="es-ES" sz="1300" dirty="0" err="1"/>
              <a:t>high</a:t>
            </a:r>
            <a:r>
              <a:rPr lang="es-ES" sz="1300" dirty="0"/>
              <a:t> </a:t>
            </a:r>
            <a:r>
              <a:rPr lang="es-ES" sz="1300" dirty="0" err="1"/>
              <a:t>precision</a:t>
            </a:r>
            <a:r>
              <a:rPr lang="es-ES" sz="1300" dirty="0"/>
              <a:t> and </a:t>
            </a:r>
            <a:r>
              <a:rPr lang="es-ES" sz="1300" dirty="0" err="1"/>
              <a:t>purity</a:t>
            </a:r>
            <a:r>
              <a:rPr lang="es-ES" sz="1300" dirty="0"/>
              <a:t> </a:t>
            </a:r>
            <a:r>
              <a:rPr lang="es-ES" sz="1300" dirty="0" err="1"/>
              <a:t>for</a:t>
            </a:r>
            <a:r>
              <a:rPr lang="es-ES" sz="1300" dirty="0"/>
              <a:t> </a:t>
            </a:r>
            <a:r>
              <a:rPr lang="es-ES" sz="1300" dirty="0" err="1"/>
              <a:t>different</a:t>
            </a:r>
            <a:r>
              <a:rPr lang="es-ES" sz="1300" dirty="0"/>
              <a:t> </a:t>
            </a:r>
            <a:r>
              <a:rPr lang="es-ES" sz="1300" dirty="0" err="1"/>
              <a:t>fibres</a:t>
            </a:r>
            <a:r>
              <a:rPr lang="es-ES" sz="1300" dirty="0"/>
              <a:t>. </a:t>
            </a:r>
            <a:r>
              <a:rPr lang="es-ES" sz="1300" dirty="0" err="1"/>
              <a:t>The</a:t>
            </a:r>
            <a:r>
              <a:rPr lang="es-ES" sz="1300" dirty="0"/>
              <a:t> </a:t>
            </a:r>
            <a:r>
              <a:rPr lang="es-ES" sz="1300" dirty="0" err="1"/>
              <a:t>sorting</a:t>
            </a:r>
            <a:r>
              <a:rPr lang="es-ES" sz="1300" dirty="0"/>
              <a:t> </a:t>
            </a:r>
            <a:r>
              <a:rPr lang="es-ES" sz="1300" dirty="0" err="1"/>
              <a:t>solution</a:t>
            </a:r>
            <a:r>
              <a:rPr lang="es-ES" sz="1300" dirty="0"/>
              <a:t> </a:t>
            </a:r>
            <a:r>
              <a:rPr lang="es-ES" sz="1300" dirty="0" err="1"/>
              <a:t>is</a:t>
            </a:r>
            <a:r>
              <a:rPr lang="es-ES" sz="1300" dirty="0"/>
              <a:t> </a:t>
            </a:r>
            <a:r>
              <a:rPr lang="es-ES" sz="1300" dirty="0" err="1"/>
              <a:t>tailored</a:t>
            </a:r>
            <a:r>
              <a:rPr lang="es-ES" sz="1300" dirty="0"/>
              <a:t> to </a:t>
            </a:r>
            <a:r>
              <a:rPr lang="es-ES" sz="1300" dirty="0" err="1"/>
              <a:t>the</a:t>
            </a:r>
            <a:r>
              <a:rPr lang="es-ES" sz="1300" dirty="0"/>
              <a:t> material </a:t>
            </a:r>
            <a:r>
              <a:rPr lang="es-ES" sz="1300" dirty="0" err="1"/>
              <a:t>recyclers</a:t>
            </a:r>
            <a:r>
              <a:rPr lang="es-ES" sz="1300" dirty="0"/>
              <a:t>’ </a:t>
            </a:r>
            <a:r>
              <a:rPr lang="es-ES" sz="1300" dirty="0" err="1"/>
              <a:t>requirements</a:t>
            </a:r>
            <a:r>
              <a:rPr lang="es-ES" sz="1300" dirty="0"/>
              <a:t> and </a:t>
            </a:r>
            <a:r>
              <a:rPr lang="es-ES" sz="1300" dirty="0" err="1"/>
              <a:t>needs</a:t>
            </a:r>
            <a:r>
              <a:rPr lang="es-ES" sz="1300" dirty="0"/>
              <a:t>” </a:t>
            </a:r>
            <a:r>
              <a:rPr lang="en" sz="1300" dirty="0"/>
              <a:t>(</a:t>
            </a:r>
            <a:r>
              <a:rPr lang="it-IT" sz="1300" dirty="0" err="1"/>
              <a:t>Sysav</a:t>
            </a:r>
            <a:r>
              <a:rPr lang="it-IT" sz="1300" dirty="0"/>
              <a:t> -</a:t>
            </a:r>
            <a:r>
              <a:rPr lang="it-IT" sz="1300" dirty="0" err="1"/>
              <a:t>Sydskånes</a:t>
            </a:r>
            <a:r>
              <a:rPr lang="it-IT" sz="1300" dirty="0"/>
              <a:t> </a:t>
            </a:r>
            <a:r>
              <a:rPr lang="it-IT" sz="1300" dirty="0" err="1"/>
              <a:t>avfallsaktiebolag</a:t>
            </a:r>
            <a:r>
              <a:rPr lang="it-IT" sz="1300" dirty="0">
                <a:uFill>
                  <a:noFill/>
                </a:uFill>
              </a:rPr>
              <a:t>, 2017). </a:t>
            </a:r>
            <a:endParaRPr lang="es-ES" sz="1300" dirty="0"/>
          </a:p>
          <a:p>
            <a:pPr marL="0" lvl="0" indent="0">
              <a:buNone/>
            </a:pPr>
            <a:endParaRPr lang="es-ES" sz="1300" dirty="0"/>
          </a:p>
          <a:p>
            <a:pPr marL="0" lvl="0" indent="0">
              <a:buNone/>
            </a:pPr>
            <a:r>
              <a:rPr lang="es-ES" sz="1300" dirty="0" err="1"/>
              <a:t>SIPtex</a:t>
            </a:r>
            <a:r>
              <a:rPr lang="es-ES" sz="1300" dirty="0"/>
              <a:t> </a:t>
            </a:r>
            <a:r>
              <a:rPr lang="es-ES" sz="1300" dirty="0" err="1"/>
              <a:t>allows</a:t>
            </a:r>
            <a:r>
              <a:rPr lang="es-ES" sz="1300" dirty="0"/>
              <a:t> to </a:t>
            </a:r>
            <a:r>
              <a:rPr lang="es-ES" sz="1300" b="1" dirty="0" err="1"/>
              <a:t>close</a:t>
            </a:r>
            <a:r>
              <a:rPr lang="es-ES" sz="1300" b="1" dirty="0"/>
              <a:t> </a:t>
            </a:r>
            <a:r>
              <a:rPr lang="es-ES" sz="1300" b="1" dirty="0" err="1"/>
              <a:t>the</a:t>
            </a:r>
            <a:r>
              <a:rPr lang="es-ES" sz="1300" b="1" dirty="0"/>
              <a:t> </a:t>
            </a:r>
            <a:r>
              <a:rPr lang="es-ES" sz="1300" b="1" dirty="0" err="1"/>
              <a:t>loop</a:t>
            </a:r>
            <a:r>
              <a:rPr lang="es-ES" sz="1300" b="1" dirty="0"/>
              <a:t> </a:t>
            </a:r>
            <a:r>
              <a:rPr lang="es-ES" sz="1300" dirty="0"/>
              <a:t>and to </a:t>
            </a:r>
            <a:r>
              <a:rPr lang="es-ES" sz="1300" dirty="0" err="1"/>
              <a:t>put</a:t>
            </a:r>
            <a:r>
              <a:rPr lang="es-ES" sz="1300" dirty="0"/>
              <a:t> </a:t>
            </a:r>
            <a:r>
              <a:rPr lang="es-ES" sz="1300" dirty="0" err="1"/>
              <a:t>large</a:t>
            </a:r>
            <a:r>
              <a:rPr lang="es-ES" sz="1300" dirty="0"/>
              <a:t> </a:t>
            </a:r>
            <a:r>
              <a:rPr lang="es-ES" sz="1300" dirty="0" err="1"/>
              <a:t>volumes</a:t>
            </a:r>
            <a:r>
              <a:rPr lang="es-ES" sz="1300" dirty="0"/>
              <a:t> of </a:t>
            </a:r>
            <a:r>
              <a:rPr lang="es-ES" sz="1300" dirty="0" err="1"/>
              <a:t>textile</a:t>
            </a:r>
            <a:r>
              <a:rPr lang="es-ES" sz="1300" dirty="0"/>
              <a:t> back </a:t>
            </a:r>
            <a:r>
              <a:rPr lang="es-ES" sz="1300" dirty="0" err="1"/>
              <a:t>into</a:t>
            </a:r>
            <a:r>
              <a:rPr lang="es-ES" sz="1300" dirty="0"/>
              <a:t> </a:t>
            </a:r>
            <a:r>
              <a:rPr lang="es-ES" sz="1300" dirty="0" err="1"/>
              <a:t>the</a:t>
            </a:r>
            <a:r>
              <a:rPr lang="es-ES" sz="1300" dirty="0"/>
              <a:t> </a:t>
            </a:r>
            <a:r>
              <a:rPr lang="es-ES" sz="1300" dirty="0" err="1"/>
              <a:t>society</a:t>
            </a:r>
            <a:r>
              <a:rPr lang="es-ES" sz="1300" dirty="0"/>
              <a:t>. </a:t>
            </a:r>
            <a:endParaRPr sz="1250" dirty="0"/>
          </a:p>
        </p:txBody>
      </p:sp>
      <p:pic>
        <p:nvPicPr>
          <p:cNvPr id="4" name="Immagine 3" descr="Immagine che contiene sedendo, gruppo, tavolo, diverso&#10;&#10;Descrizione generata automaticamente">
            <a:extLst>
              <a:ext uri="{FF2B5EF4-FFF2-40B4-BE49-F238E27FC236}">
                <a16:creationId xmlns:a16="http://schemas.microsoft.com/office/drawing/2014/main" id="{34679981-4F57-1B42-8532-62C4302B3FCC}"/>
              </a:ext>
            </a:extLst>
          </p:cNvPr>
          <p:cNvPicPr>
            <a:picLocks noChangeAspect="1"/>
          </p:cNvPicPr>
          <p:nvPr/>
        </p:nvPicPr>
        <p:blipFill>
          <a:blip r:embed="rId3"/>
          <a:stretch>
            <a:fillRect/>
          </a:stretch>
        </p:blipFill>
        <p:spPr>
          <a:xfrm>
            <a:off x="5112778" y="2820806"/>
            <a:ext cx="2289231" cy="1536329"/>
          </a:xfrm>
          <a:prstGeom prst="rect">
            <a:avLst/>
          </a:prstGeom>
        </p:spPr>
      </p:pic>
      <p:pic>
        <p:nvPicPr>
          <p:cNvPr id="6" name="Immagine 5" descr="Immagine che contiene persona, esterni, persone, gruppo&#10;&#10;Descrizione generata automaticamente">
            <a:extLst>
              <a:ext uri="{FF2B5EF4-FFF2-40B4-BE49-F238E27FC236}">
                <a16:creationId xmlns:a16="http://schemas.microsoft.com/office/drawing/2014/main" id="{0A57B1FF-C966-4644-843C-C8A9EFDA8661}"/>
              </a:ext>
            </a:extLst>
          </p:cNvPr>
          <p:cNvPicPr>
            <a:picLocks noChangeAspect="1"/>
          </p:cNvPicPr>
          <p:nvPr/>
        </p:nvPicPr>
        <p:blipFill>
          <a:blip r:embed="rId4"/>
          <a:stretch>
            <a:fillRect/>
          </a:stretch>
        </p:blipFill>
        <p:spPr>
          <a:xfrm>
            <a:off x="1250296" y="2820807"/>
            <a:ext cx="2304494" cy="1536329"/>
          </a:xfrm>
          <a:prstGeom prst="rect">
            <a:avLst/>
          </a:prstGeom>
        </p:spPr>
      </p:pic>
      <p:sp>
        <p:nvSpPr>
          <p:cNvPr id="11" name="Google Shape;368;p33">
            <a:extLst>
              <a:ext uri="{FF2B5EF4-FFF2-40B4-BE49-F238E27FC236}">
                <a16:creationId xmlns:a16="http://schemas.microsoft.com/office/drawing/2014/main" id="{DC4B8AD7-F17F-764E-8A59-1F88DF441F57}"/>
              </a:ext>
            </a:extLst>
          </p:cNvPr>
          <p:cNvSpPr txBox="1">
            <a:spLocks/>
          </p:cNvSpPr>
          <p:nvPr/>
        </p:nvSpPr>
        <p:spPr>
          <a:xfrm>
            <a:off x="1" y="4841057"/>
            <a:ext cx="3094182" cy="3155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1pPr>
            <a:lvl2pPr marL="914400" marR="0" lvl="1"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2pPr>
            <a:lvl3pPr marL="1371600" marR="0" lvl="2"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3pPr>
            <a:lvl4pPr marL="1828800" marR="0" lvl="3"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4pPr>
            <a:lvl5pPr marL="2286000" marR="0" lvl="4"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5pPr>
            <a:lvl6pPr marL="2743200" marR="0" lvl="5"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6pPr>
            <a:lvl7pPr marL="3200400" marR="0" lvl="6"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7pPr>
            <a:lvl8pPr marL="3657600" marR="0" lvl="7"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8pPr>
            <a:lvl9pPr marL="4114800" marR="0" lvl="8" indent="-304800" algn="l" rtl="0">
              <a:lnSpc>
                <a:spcPct val="100000"/>
              </a:lnSpc>
              <a:spcBef>
                <a:spcPts val="1600"/>
              </a:spcBef>
              <a:spcAft>
                <a:spcPts val="160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9pPr>
          </a:lstStyle>
          <a:p>
            <a:pPr marL="0" indent="0">
              <a:buNone/>
            </a:pPr>
            <a:r>
              <a:rPr lang="es-ES" sz="700" dirty="0" err="1"/>
              <a:t>Images</a:t>
            </a:r>
            <a:r>
              <a:rPr lang="es-ES" sz="700" dirty="0"/>
              <a:t>’ </a:t>
            </a:r>
            <a:r>
              <a:rPr lang="es-ES" sz="700" dirty="0" err="1"/>
              <a:t>source</a:t>
            </a:r>
            <a:r>
              <a:rPr lang="es-ES" sz="700" dirty="0"/>
              <a:t>: </a:t>
            </a:r>
            <a:r>
              <a:rPr lang="en-GB" sz="700" dirty="0" err="1"/>
              <a:t>Siptex</a:t>
            </a:r>
            <a:r>
              <a:rPr lang="en-GB" sz="700" dirty="0"/>
              <a:t> | </a:t>
            </a:r>
            <a:r>
              <a:rPr lang="en-GB" sz="700" dirty="0" err="1"/>
              <a:t>Sysav</a:t>
            </a:r>
            <a:r>
              <a:rPr lang="en-GB" sz="700" dirty="0"/>
              <a:t> – tar hand om </a:t>
            </a:r>
            <a:r>
              <a:rPr lang="en-GB" sz="700" dirty="0" err="1"/>
              <a:t>och</a:t>
            </a:r>
            <a:r>
              <a:rPr lang="en-GB" sz="700" dirty="0"/>
              <a:t> </a:t>
            </a:r>
            <a:r>
              <a:rPr lang="en-GB" sz="700" dirty="0" err="1"/>
              <a:t>återvinner</a:t>
            </a:r>
            <a:r>
              <a:rPr lang="en-GB" sz="700" dirty="0"/>
              <a:t> </a:t>
            </a:r>
            <a:r>
              <a:rPr lang="en-GB" sz="700" dirty="0" err="1"/>
              <a:t>avfall</a:t>
            </a:r>
            <a:r>
              <a:rPr lang="en-GB" sz="700" dirty="0"/>
              <a:t> (n.d.).</a:t>
            </a:r>
            <a:r>
              <a:rPr lang="it-IT" sz="700" dirty="0"/>
              <a:t> </a:t>
            </a:r>
            <a:endParaRPr lang="es-ES" sz="700" dirty="0"/>
          </a:p>
        </p:txBody>
      </p:sp>
      <p:sp>
        <p:nvSpPr>
          <p:cNvPr id="2" name="CasellaDiTesto 1">
            <a:extLst>
              <a:ext uri="{FF2B5EF4-FFF2-40B4-BE49-F238E27FC236}">
                <a16:creationId xmlns:a16="http://schemas.microsoft.com/office/drawing/2014/main" id="{8E8D0235-B62A-5940-AB30-42EA71C8300F}"/>
              </a:ext>
            </a:extLst>
          </p:cNvPr>
          <p:cNvSpPr txBox="1"/>
          <p:nvPr/>
        </p:nvSpPr>
        <p:spPr>
          <a:xfrm>
            <a:off x="9000565" y="71718"/>
            <a:ext cx="184731" cy="307777"/>
          </a:xfrm>
          <a:prstGeom prst="rect">
            <a:avLst/>
          </a:prstGeom>
          <a:noFill/>
        </p:spPr>
        <p:txBody>
          <a:bodyPr wrap="none" rtlCol="0">
            <a:spAutoFit/>
          </a:bodyPr>
          <a:lstStyle/>
          <a:p>
            <a:endParaRPr lang="en-US" dirty="0"/>
          </a:p>
        </p:txBody>
      </p:sp>
      <p:sp>
        <p:nvSpPr>
          <p:cNvPr id="3" name="CasellaDiTesto 2">
            <a:extLst>
              <a:ext uri="{FF2B5EF4-FFF2-40B4-BE49-F238E27FC236}">
                <a16:creationId xmlns:a16="http://schemas.microsoft.com/office/drawing/2014/main" id="{81A31AF4-75E7-E44B-85D6-A3D78EA73F49}"/>
              </a:ext>
            </a:extLst>
          </p:cNvPr>
          <p:cNvSpPr txBox="1"/>
          <p:nvPr/>
        </p:nvSpPr>
        <p:spPr>
          <a:xfrm>
            <a:off x="8946776" y="842682"/>
            <a:ext cx="184731" cy="307777"/>
          </a:xfrm>
          <a:prstGeom prst="rect">
            <a:avLst/>
          </a:prstGeom>
          <a:noFill/>
        </p:spPr>
        <p:txBody>
          <a:bodyPr wrap="none" rtlCol="0">
            <a:spAutoFit/>
          </a:bodyPr>
          <a:lstStyle/>
          <a:p>
            <a:endParaRPr lang="en-US" dirty="0"/>
          </a:p>
        </p:txBody>
      </p:sp>
      <p:sp>
        <p:nvSpPr>
          <p:cNvPr id="9" name="CasellaDiTesto 8">
            <a:extLst>
              <a:ext uri="{FF2B5EF4-FFF2-40B4-BE49-F238E27FC236}">
                <a16:creationId xmlns:a16="http://schemas.microsoft.com/office/drawing/2014/main" id="{44067887-037A-EF4B-9D6C-B868682DFE7B}"/>
              </a:ext>
            </a:extLst>
          </p:cNvPr>
          <p:cNvSpPr txBox="1"/>
          <p:nvPr/>
        </p:nvSpPr>
        <p:spPr>
          <a:xfrm>
            <a:off x="1145309" y="4399041"/>
            <a:ext cx="2512291" cy="307777"/>
          </a:xfrm>
          <a:prstGeom prst="rect">
            <a:avLst/>
          </a:prstGeom>
          <a:noFill/>
        </p:spPr>
        <p:txBody>
          <a:bodyPr wrap="square" rtlCol="0">
            <a:spAutoFit/>
          </a:bodyPr>
          <a:lstStyle/>
          <a:p>
            <a:r>
              <a:rPr lang="en-US" sz="700" dirty="0">
                <a:solidFill>
                  <a:schemeClr val="dk2"/>
                </a:solidFill>
                <a:latin typeface="Questrial"/>
                <a:sym typeface="Questrial"/>
              </a:rPr>
              <a:t>Fig. 2 Image showing </a:t>
            </a:r>
            <a:r>
              <a:rPr lang="es-ES" sz="700" dirty="0" err="1">
                <a:solidFill>
                  <a:schemeClr val="dk2"/>
                </a:solidFill>
                <a:latin typeface="Questrial"/>
                <a:sym typeface="Questrial"/>
              </a:rPr>
              <a:t>the</a:t>
            </a:r>
            <a:r>
              <a:rPr lang="es-ES" sz="700" dirty="0">
                <a:solidFill>
                  <a:schemeClr val="dk2"/>
                </a:solidFill>
                <a:latin typeface="Questrial"/>
                <a:sym typeface="Questrial"/>
              </a:rPr>
              <a:t> </a:t>
            </a:r>
            <a:r>
              <a:rPr lang="es-ES" sz="700" dirty="0" err="1">
                <a:solidFill>
                  <a:schemeClr val="dk2"/>
                </a:solidFill>
                <a:latin typeface="Questrial"/>
                <a:sym typeface="Questrial"/>
              </a:rPr>
              <a:t>materials</a:t>
            </a:r>
            <a:r>
              <a:rPr lang="es-ES" sz="700" dirty="0">
                <a:solidFill>
                  <a:schemeClr val="dk2"/>
                </a:solidFill>
                <a:latin typeface="Questrial"/>
                <a:sym typeface="Questrial"/>
              </a:rPr>
              <a:t> </a:t>
            </a:r>
            <a:r>
              <a:rPr lang="es-ES" sz="700" dirty="0" err="1">
                <a:solidFill>
                  <a:schemeClr val="dk2"/>
                </a:solidFill>
                <a:latin typeface="Questrial"/>
                <a:sym typeface="Questrial"/>
              </a:rPr>
              <a:t>when</a:t>
            </a:r>
            <a:r>
              <a:rPr lang="es-ES" sz="700" dirty="0">
                <a:solidFill>
                  <a:schemeClr val="dk2"/>
                </a:solidFill>
                <a:latin typeface="Questrial"/>
                <a:sym typeface="Questrial"/>
              </a:rPr>
              <a:t> </a:t>
            </a:r>
            <a:r>
              <a:rPr lang="es-ES" sz="700" dirty="0" err="1">
                <a:solidFill>
                  <a:schemeClr val="dk2"/>
                </a:solidFill>
                <a:latin typeface="Questrial"/>
                <a:sym typeface="Questrial"/>
              </a:rPr>
              <a:t>they</a:t>
            </a:r>
            <a:r>
              <a:rPr lang="es-ES" sz="700" dirty="0">
                <a:solidFill>
                  <a:schemeClr val="dk2"/>
                </a:solidFill>
                <a:latin typeface="Questrial"/>
                <a:sym typeface="Questrial"/>
              </a:rPr>
              <a:t> </a:t>
            </a:r>
            <a:r>
              <a:rPr lang="es-ES" sz="700" dirty="0" err="1">
                <a:solidFill>
                  <a:schemeClr val="dk2"/>
                </a:solidFill>
                <a:latin typeface="Questrial"/>
                <a:sym typeface="Questrial"/>
              </a:rPr>
              <a:t>enter</a:t>
            </a:r>
            <a:r>
              <a:rPr lang="es-ES" sz="700" dirty="0">
                <a:solidFill>
                  <a:schemeClr val="dk2"/>
                </a:solidFill>
                <a:latin typeface="Questrial"/>
                <a:sym typeface="Questrial"/>
              </a:rPr>
              <a:t> </a:t>
            </a:r>
            <a:r>
              <a:rPr lang="es-ES" sz="700" dirty="0" err="1">
                <a:solidFill>
                  <a:schemeClr val="dk2"/>
                </a:solidFill>
                <a:latin typeface="Questrial"/>
                <a:sym typeface="Questrial"/>
              </a:rPr>
              <a:t>the</a:t>
            </a:r>
            <a:r>
              <a:rPr lang="es-ES" sz="700" dirty="0">
                <a:solidFill>
                  <a:schemeClr val="dk2"/>
                </a:solidFill>
                <a:latin typeface="Questrial"/>
                <a:sym typeface="Questrial"/>
              </a:rPr>
              <a:t> </a:t>
            </a:r>
            <a:r>
              <a:rPr lang="es-ES" sz="700" dirty="0" err="1">
                <a:solidFill>
                  <a:schemeClr val="dk2"/>
                </a:solidFill>
                <a:latin typeface="Questrial"/>
                <a:sym typeface="Questrial"/>
              </a:rPr>
              <a:t>plant</a:t>
            </a:r>
            <a:r>
              <a:rPr lang="es-ES" sz="700" dirty="0">
                <a:solidFill>
                  <a:schemeClr val="dk2"/>
                </a:solidFill>
                <a:latin typeface="Questrial"/>
                <a:sym typeface="Questrial"/>
              </a:rPr>
              <a:t>.</a:t>
            </a:r>
            <a:endParaRPr lang="en-US" sz="700" dirty="0">
              <a:solidFill>
                <a:schemeClr val="dk2"/>
              </a:solidFill>
              <a:latin typeface="Questrial"/>
              <a:sym typeface="Questrial"/>
            </a:endParaRPr>
          </a:p>
        </p:txBody>
      </p:sp>
      <p:sp>
        <p:nvSpPr>
          <p:cNvPr id="14" name="CasellaDiTesto 13">
            <a:extLst>
              <a:ext uri="{FF2B5EF4-FFF2-40B4-BE49-F238E27FC236}">
                <a16:creationId xmlns:a16="http://schemas.microsoft.com/office/drawing/2014/main" id="{5EB2A5FC-D639-0C4C-8635-033E2B23A902}"/>
              </a:ext>
            </a:extLst>
          </p:cNvPr>
          <p:cNvSpPr txBox="1"/>
          <p:nvPr/>
        </p:nvSpPr>
        <p:spPr>
          <a:xfrm>
            <a:off x="5001491" y="4357135"/>
            <a:ext cx="2409481" cy="307777"/>
          </a:xfrm>
          <a:prstGeom prst="rect">
            <a:avLst/>
          </a:prstGeom>
          <a:noFill/>
        </p:spPr>
        <p:txBody>
          <a:bodyPr wrap="square" rtlCol="0">
            <a:spAutoFit/>
          </a:bodyPr>
          <a:lstStyle/>
          <a:p>
            <a:r>
              <a:rPr lang="en-US" sz="700" dirty="0">
                <a:solidFill>
                  <a:schemeClr val="dk2"/>
                </a:solidFill>
                <a:latin typeface="Questrial"/>
                <a:sym typeface="Questrial"/>
              </a:rPr>
              <a:t>Fig. 3 Image showing </a:t>
            </a:r>
            <a:r>
              <a:rPr lang="es-ES" sz="700" dirty="0" err="1">
                <a:solidFill>
                  <a:schemeClr val="dk2"/>
                </a:solidFill>
                <a:latin typeface="Questrial"/>
                <a:sym typeface="Questrial"/>
              </a:rPr>
              <a:t>how</a:t>
            </a:r>
            <a:r>
              <a:rPr lang="es-ES" sz="700" dirty="0">
                <a:solidFill>
                  <a:schemeClr val="dk2"/>
                </a:solidFill>
                <a:latin typeface="Questrial"/>
                <a:sym typeface="Questrial"/>
              </a:rPr>
              <a:t> </a:t>
            </a:r>
            <a:r>
              <a:rPr lang="es-ES" sz="700" dirty="0" err="1">
                <a:solidFill>
                  <a:schemeClr val="dk2"/>
                </a:solidFill>
                <a:latin typeface="Questrial"/>
                <a:sym typeface="Questrial"/>
              </a:rPr>
              <a:t>the</a:t>
            </a:r>
            <a:r>
              <a:rPr lang="es-ES" sz="700" dirty="0">
                <a:solidFill>
                  <a:schemeClr val="dk2"/>
                </a:solidFill>
                <a:latin typeface="Questrial"/>
              </a:rPr>
              <a:t> </a:t>
            </a:r>
            <a:r>
              <a:rPr lang="es-ES" sz="700" dirty="0" err="1">
                <a:solidFill>
                  <a:schemeClr val="dk2"/>
                </a:solidFill>
                <a:latin typeface="Questrial"/>
              </a:rPr>
              <a:t>sorted</a:t>
            </a:r>
            <a:r>
              <a:rPr lang="es-ES" sz="700" dirty="0">
                <a:solidFill>
                  <a:schemeClr val="dk2"/>
                </a:solidFill>
                <a:latin typeface="Questrial"/>
              </a:rPr>
              <a:t> </a:t>
            </a:r>
            <a:r>
              <a:rPr lang="es-ES" sz="700" dirty="0" err="1">
                <a:solidFill>
                  <a:schemeClr val="dk2"/>
                </a:solidFill>
                <a:latin typeface="Questrial"/>
              </a:rPr>
              <a:t>materials</a:t>
            </a:r>
            <a:r>
              <a:rPr lang="es-ES" sz="700" dirty="0">
                <a:solidFill>
                  <a:schemeClr val="dk2"/>
                </a:solidFill>
                <a:latin typeface="Questrial"/>
              </a:rPr>
              <a:t> look </a:t>
            </a:r>
            <a:r>
              <a:rPr lang="es-ES" sz="700" dirty="0" err="1">
                <a:solidFill>
                  <a:schemeClr val="dk2"/>
                </a:solidFill>
                <a:latin typeface="Questrial"/>
              </a:rPr>
              <a:t>like</a:t>
            </a:r>
            <a:r>
              <a:rPr lang="es-ES" sz="700" dirty="0">
                <a:solidFill>
                  <a:schemeClr val="dk2"/>
                </a:solidFill>
                <a:latin typeface="Questrial"/>
              </a:rPr>
              <a:t> once </a:t>
            </a:r>
            <a:r>
              <a:rPr lang="es-ES" sz="700" dirty="0" err="1">
                <a:solidFill>
                  <a:schemeClr val="dk2"/>
                </a:solidFill>
                <a:latin typeface="Questrial"/>
              </a:rPr>
              <a:t>they</a:t>
            </a:r>
            <a:r>
              <a:rPr lang="es-ES" sz="700" dirty="0">
                <a:solidFill>
                  <a:schemeClr val="dk2"/>
                </a:solidFill>
                <a:latin typeface="Questrial"/>
              </a:rPr>
              <a:t> are </a:t>
            </a:r>
            <a:r>
              <a:rPr lang="es-ES" sz="700" dirty="0" err="1">
                <a:solidFill>
                  <a:schemeClr val="dk2"/>
                </a:solidFill>
                <a:latin typeface="Questrial"/>
              </a:rPr>
              <a:t>about</a:t>
            </a:r>
            <a:r>
              <a:rPr lang="es-ES" sz="700" dirty="0">
                <a:solidFill>
                  <a:schemeClr val="dk2"/>
                </a:solidFill>
                <a:latin typeface="Questrial"/>
              </a:rPr>
              <a:t> to </a:t>
            </a:r>
            <a:r>
              <a:rPr lang="es-ES" sz="700" dirty="0" err="1">
                <a:solidFill>
                  <a:schemeClr val="dk2"/>
                </a:solidFill>
                <a:latin typeface="Questrial"/>
              </a:rPr>
              <a:t>leave</a:t>
            </a:r>
            <a:r>
              <a:rPr lang="es-ES" sz="700" dirty="0">
                <a:solidFill>
                  <a:schemeClr val="dk2"/>
                </a:solidFill>
                <a:latin typeface="Questrial"/>
              </a:rPr>
              <a:t> </a:t>
            </a:r>
            <a:r>
              <a:rPr lang="es-ES" sz="700" dirty="0" err="1">
                <a:solidFill>
                  <a:schemeClr val="dk2"/>
                </a:solidFill>
                <a:latin typeface="Questrial"/>
              </a:rPr>
              <a:t>the</a:t>
            </a:r>
            <a:r>
              <a:rPr lang="es-ES" sz="700" dirty="0">
                <a:solidFill>
                  <a:schemeClr val="dk2"/>
                </a:solidFill>
                <a:latin typeface="Questrial"/>
              </a:rPr>
              <a:t> </a:t>
            </a:r>
            <a:r>
              <a:rPr lang="es-ES" sz="700" dirty="0" err="1">
                <a:solidFill>
                  <a:schemeClr val="dk2"/>
                </a:solidFill>
                <a:latin typeface="Questrial"/>
              </a:rPr>
              <a:t>plant</a:t>
            </a:r>
            <a:r>
              <a:rPr lang="es-ES" sz="700" dirty="0">
                <a:solidFill>
                  <a:schemeClr val="dk2"/>
                </a:solidFill>
                <a:latin typeface="Questrial"/>
              </a:rPr>
              <a:t>.</a:t>
            </a:r>
            <a:endParaRPr lang="en-US" sz="700" dirty="0">
              <a:solidFill>
                <a:schemeClr val="dk2"/>
              </a:solidFill>
              <a:latin typeface="Questrial"/>
              <a:sym typeface="Questrial"/>
            </a:endParaRPr>
          </a:p>
        </p:txBody>
      </p:sp>
    </p:spTree>
    <p:extLst>
      <p:ext uri="{BB962C8B-B14F-4D97-AF65-F5344CB8AC3E}">
        <p14:creationId xmlns:p14="http://schemas.microsoft.com/office/powerpoint/2010/main" val="7605444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5"/>
          <p:cNvSpPr txBox="1">
            <a:spLocks noGrp="1"/>
          </p:cNvSpPr>
          <p:nvPr>
            <p:ph type="title"/>
          </p:nvPr>
        </p:nvSpPr>
        <p:spPr>
          <a:xfrm>
            <a:off x="2439925" y="1052231"/>
            <a:ext cx="4264150" cy="532525"/>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Value proposition</a:t>
            </a:r>
            <a:endParaRPr dirty="0"/>
          </a:p>
        </p:txBody>
      </p:sp>
      <p:sp>
        <p:nvSpPr>
          <p:cNvPr id="396" name="Google Shape;396;p35"/>
          <p:cNvSpPr txBox="1">
            <a:spLocks noGrp="1"/>
          </p:cNvSpPr>
          <p:nvPr>
            <p:ph type="subTitle" idx="1"/>
          </p:nvPr>
        </p:nvSpPr>
        <p:spPr>
          <a:xfrm>
            <a:off x="1800349" y="1742907"/>
            <a:ext cx="5543302" cy="1409700"/>
          </a:xfrm>
          <a:prstGeom prst="rect">
            <a:avLst/>
          </a:prstGeom>
        </p:spPr>
        <p:txBody>
          <a:bodyPr spcFirstLastPara="1" wrap="square" lIns="91425" tIns="91425" rIns="91425" bIns="91425" anchor="t" anchorCtr="0">
            <a:noAutofit/>
          </a:bodyPr>
          <a:lstStyle/>
          <a:p>
            <a:pPr marL="0" lvl="0" indent="0">
              <a:spcAft>
                <a:spcPts val="1600"/>
              </a:spcAft>
              <a:buClr>
                <a:schemeClr val="dk1"/>
              </a:buClr>
              <a:buSzPts val="1100"/>
            </a:pPr>
            <a:r>
              <a:rPr lang="en-US" dirty="0"/>
              <a:t>A change within the textile sector is highly needed as it is one of the sectors with the highest negative environmental impacts. </a:t>
            </a:r>
            <a:r>
              <a:rPr lang="en-US" dirty="0" err="1"/>
              <a:t>SIPTex</a:t>
            </a:r>
            <a:r>
              <a:rPr lang="en-US" dirty="0"/>
              <a:t> therefore offers an innovative bridge between waste textiles and </a:t>
            </a:r>
            <a:r>
              <a:rPr lang="en-GB" dirty="0"/>
              <a:t>high quality recycled products, contributing “to increased circularity in the textile value chain” and strengthening “Sweden's position as a pioneer in innovation and circular economy” (</a:t>
            </a:r>
            <a:r>
              <a:rPr lang="en-GB" dirty="0" err="1"/>
              <a:t>Siptex</a:t>
            </a:r>
            <a:r>
              <a:rPr lang="en-GB" dirty="0"/>
              <a:t> | </a:t>
            </a:r>
            <a:r>
              <a:rPr lang="en-GB" dirty="0" err="1"/>
              <a:t>Sysav</a:t>
            </a:r>
            <a:r>
              <a:rPr lang="en-GB" dirty="0"/>
              <a:t> – tar hand om </a:t>
            </a:r>
            <a:r>
              <a:rPr lang="en-GB" dirty="0" err="1"/>
              <a:t>och</a:t>
            </a:r>
            <a:r>
              <a:rPr lang="en-GB" dirty="0"/>
              <a:t> </a:t>
            </a:r>
            <a:r>
              <a:rPr lang="en-GB" dirty="0" err="1"/>
              <a:t>återvinner</a:t>
            </a:r>
            <a:r>
              <a:rPr lang="en-GB" dirty="0"/>
              <a:t> </a:t>
            </a:r>
            <a:r>
              <a:rPr lang="en-GB" dirty="0" err="1"/>
              <a:t>avfall</a:t>
            </a:r>
            <a:r>
              <a:rPr lang="en-GB" dirty="0"/>
              <a:t>, n.d.).</a:t>
            </a:r>
            <a:r>
              <a:rPr lang="it-IT" dirty="0"/>
              <a:t> </a:t>
            </a:r>
            <a:endParaRPr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8" name="Google Shape;395;p35">
            <a:extLst>
              <a:ext uri="{FF2B5EF4-FFF2-40B4-BE49-F238E27FC236}">
                <a16:creationId xmlns:a16="http://schemas.microsoft.com/office/drawing/2014/main" id="{16797879-16EA-4463-B8C3-32C67157B3BB}"/>
              </a:ext>
            </a:extLst>
          </p:cNvPr>
          <p:cNvSpPr txBox="1">
            <a:spLocks noGrp="1"/>
          </p:cNvSpPr>
          <p:nvPr>
            <p:ph type="title"/>
          </p:nvPr>
        </p:nvSpPr>
        <p:spPr>
          <a:xfrm>
            <a:off x="2439924" y="978317"/>
            <a:ext cx="4264150" cy="532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t>What makes it circular?</a:t>
            </a:r>
            <a:endParaRPr sz="3000" dirty="0"/>
          </a:p>
        </p:txBody>
      </p:sp>
      <p:sp>
        <p:nvSpPr>
          <p:cNvPr id="9" name="Google Shape;396;p35">
            <a:extLst>
              <a:ext uri="{FF2B5EF4-FFF2-40B4-BE49-F238E27FC236}">
                <a16:creationId xmlns:a16="http://schemas.microsoft.com/office/drawing/2014/main" id="{F6990455-BD15-4A40-8B22-33D6C321F7FB}"/>
              </a:ext>
            </a:extLst>
          </p:cNvPr>
          <p:cNvSpPr txBox="1">
            <a:spLocks noGrp="1"/>
          </p:cNvSpPr>
          <p:nvPr>
            <p:ph type="subTitle" idx="1"/>
          </p:nvPr>
        </p:nvSpPr>
        <p:spPr>
          <a:xfrm>
            <a:off x="1842807" y="2210920"/>
            <a:ext cx="5458385" cy="1688000"/>
          </a:xfrm>
          <a:prstGeom prst="rect">
            <a:avLst/>
          </a:prstGeom>
        </p:spPr>
        <p:txBody>
          <a:bodyPr spcFirstLastPara="1" wrap="square" lIns="91425" tIns="91425" rIns="91425" bIns="91425" anchor="t" anchorCtr="0">
            <a:noAutofit/>
          </a:bodyPr>
          <a:lstStyle/>
          <a:p>
            <a:pPr marL="0" lvl="0" indent="0">
              <a:spcAft>
                <a:spcPts val="1600"/>
              </a:spcAft>
              <a:buClr>
                <a:schemeClr val="dk1"/>
              </a:buClr>
              <a:buSzPts val="1100"/>
            </a:pPr>
            <a:r>
              <a:rPr lang="en-US" sz="2000" dirty="0" err="1"/>
              <a:t>SIPTex</a:t>
            </a:r>
            <a:r>
              <a:rPr lang="en-US" sz="2000" dirty="0"/>
              <a:t> allows to extend the life of textiles that would have otherwise been thrown away. This feature allocates </a:t>
            </a:r>
            <a:r>
              <a:rPr lang="en-US" sz="2000" dirty="0" err="1"/>
              <a:t>SIPTex</a:t>
            </a:r>
            <a:r>
              <a:rPr lang="en-US" sz="2000" dirty="0"/>
              <a:t> in the circular business model of </a:t>
            </a:r>
            <a:r>
              <a:rPr lang="en-US" sz="2000" b="1" dirty="0"/>
              <a:t>“</a:t>
            </a:r>
            <a:r>
              <a:rPr lang="en-GB" sz="2000" b="1" dirty="0"/>
              <a:t>Product life extension</a:t>
            </a:r>
            <a:r>
              <a:rPr lang="en-US" sz="2000" dirty="0"/>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400"/>
        <p:cNvGrpSpPr/>
        <p:nvPr/>
      </p:nvGrpSpPr>
      <p:grpSpPr>
        <a:xfrm>
          <a:off x="0" y="0"/>
          <a:ext cx="0" cy="0"/>
          <a:chOff x="0" y="0"/>
          <a:chExt cx="0" cy="0"/>
        </a:xfrm>
      </p:grpSpPr>
      <p:sp>
        <p:nvSpPr>
          <p:cNvPr id="404" name="Google Shape;404;p36"/>
          <p:cNvSpPr txBox="1">
            <a:spLocks noGrp="1"/>
          </p:cNvSpPr>
          <p:nvPr>
            <p:ph type="title"/>
          </p:nvPr>
        </p:nvSpPr>
        <p:spPr>
          <a:xfrm>
            <a:off x="1390547" y="445025"/>
            <a:ext cx="6563266"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Environmental and economic impact</a:t>
            </a:r>
            <a:endParaRPr dirty="0"/>
          </a:p>
        </p:txBody>
      </p:sp>
      <p:sp>
        <p:nvSpPr>
          <p:cNvPr id="402" name="Google Shape;402;p36"/>
          <p:cNvSpPr txBox="1">
            <a:spLocks noGrp="1"/>
          </p:cNvSpPr>
          <p:nvPr>
            <p:ph type="subTitle" idx="2"/>
          </p:nvPr>
        </p:nvSpPr>
        <p:spPr>
          <a:xfrm>
            <a:off x="357197" y="2552909"/>
            <a:ext cx="2061275" cy="2039375"/>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dirty="0">
                <a:solidFill>
                  <a:schemeClr val="tx1"/>
                </a:solidFill>
                <a:latin typeface="Questrial" panose="020B0604020202020204" charset="0"/>
              </a:rPr>
              <a:t>For the construction of a passive house, the extra-investment in materials with a higher performance does not exceed 10-15% compared to the investment in a conventional building (pressone.ro)</a:t>
            </a:r>
          </a:p>
        </p:txBody>
      </p:sp>
      <p:sp>
        <p:nvSpPr>
          <p:cNvPr id="408" name="Google Shape;408;p36"/>
          <p:cNvSpPr/>
          <p:nvPr/>
        </p:nvSpPr>
        <p:spPr>
          <a:xfrm>
            <a:off x="5006327" y="156682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6"/>
          <p:cNvSpPr/>
          <p:nvPr/>
        </p:nvSpPr>
        <p:spPr>
          <a:xfrm>
            <a:off x="3181581" y="1577528"/>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6"/>
          <p:cNvSpPr/>
          <p:nvPr/>
        </p:nvSpPr>
        <p:spPr>
          <a:xfrm>
            <a:off x="7076568" y="156909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1" name="Google Shape;411;p36"/>
          <p:cNvGrpSpPr/>
          <p:nvPr/>
        </p:nvGrpSpPr>
        <p:grpSpPr>
          <a:xfrm>
            <a:off x="5156722" y="1715766"/>
            <a:ext cx="499833" cy="495005"/>
            <a:chOff x="5049725" y="1435050"/>
            <a:chExt cx="486550" cy="481850"/>
          </a:xfrm>
        </p:grpSpPr>
        <p:sp>
          <p:nvSpPr>
            <p:cNvPr id="412" name="Google Shape;412;p36"/>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3" name="Google Shape;413;p36"/>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4" name="Google Shape;414;p36"/>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5" name="Google Shape;415;p36"/>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16" name="Google Shape;416;p36"/>
          <p:cNvGrpSpPr/>
          <p:nvPr/>
        </p:nvGrpSpPr>
        <p:grpSpPr>
          <a:xfrm>
            <a:off x="3335328" y="1730070"/>
            <a:ext cx="494902" cy="495005"/>
            <a:chOff x="5049725" y="2027900"/>
            <a:chExt cx="481750" cy="481850"/>
          </a:xfrm>
        </p:grpSpPr>
        <p:sp>
          <p:nvSpPr>
            <p:cNvPr id="417" name="Google Shape;417;p36"/>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8" name="Google Shape;418;p36"/>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9" name="Google Shape;419;p36"/>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 name="Google Shape;420;p36"/>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1" name="Google Shape;421;p36"/>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2" name="Google Shape;422;p36"/>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3" name="Google Shape;423;p36"/>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 name="Google Shape;424;p36"/>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25" name="Google Shape;425;p36"/>
          <p:cNvGrpSpPr/>
          <p:nvPr/>
        </p:nvGrpSpPr>
        <p:grpSpPr>
          <a:xfrm>
            <a:off x="7228307" y="1721587"/>
            <a:ext cx="496905" cy="495005"/>
            <a:chOff x="898875" y="4399275"/>
            <a:chExt cx="483700" cy="481850"/>
          </a:xfrm>
        </p:grpSpPr>
        <p:sp>
          <p:nvSpPr>
            <p:cNvPr id="426" name="Google Shape;426;p36"/>
            <p:cNvSpPr/>
            <p:nvPr/>
          </p:nvSpPr>
          <p:spPr>
            <a:xfrm>
              <a:off x="992750" y="4642900"/>
              <a:ext cx="145300" cy="144100"/>
            </a:xfrm>
            <a:custGeom>
              <a:avLst/>
              <a:gdLst/>
              <a:ahLst/>
              <a:cxnLst/>
              <a:rect l="l" t="t" r="r" b="b"/>
              <a:pathLst>
                <a:path w="5812" h="5764" extrusionOk="0">
                  <a:moveTo>
                    <a:pt x="994" y="0"/>
                  </a:moveTo>
                  <a:lnTo>
                    <a:pt x="988" y="12"/>
                  </a:lnTo>
                  <a:cubicBezTo>
                    <a:pt x="988" y="9"/>
                    <a:pt x="991" y="6"/>
                    <a:pt x="991" y="3"/>
                  </a:cubicBezTo>
                  <a:lnTo>
                    <a:pt x="991" y="3"/>
                  </a:lnTo>
                  <a:lnTo>
                    <a:pt x="979" y="27"/>
                  </a:lnTo>
                  <a:lnTo>
                    <a:pt x="108" y="1759"/>
                  </a:lnTo>
                  <a:cubicBezTo>
                    <a:pt x="0" y="1976"/>
                    <a:pt x="42" y="2241"/>
                    <a:pt x="214" y="2415"/>
                  </a:cubicBezTo>
                  <a:lnTo>
                    <a:pt x="3397" y="5598"/>
                  </a:lnTo>
                  <a:cubicBezTo>
                    <a:pt x="3506" y="5707"/>
                    <a:pt x="3649" y="5763"/>
                    <a:pt x="3795" y="5763"/>
                  </a:cubicBezTo>
                  <a:cubicBezTo>
                    <a:pt x="3883" y="5763"/>
                    <a:pt x="3971" y="5743"/>
                    <a:pt x="4053" y="5701"/>
                  </a:cubicBezTo>
                  <a:lnTo>
                    <a:pt x="5797" y="4827"/>
                  </a:lnTo>
                  <a:lnTo>
                    <a:pt x="5800" y="4824"/>
                  </a:lnTo>
                  <a:lnTo>
                    <a:pt x="5812" y="4818"/>
                  </a:lnTo>
                  <a:lnTo>
                    <a:pt x="9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7" name="Google Shape;427;p36"/>
            <p:cNvSpPr/>
            <p:nvPr/>
          </p:nvSpPr>
          <p:spPr>
            <a:xfrm>
              <a:off x="1138025" y="4763350"/>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8" name="Google Shape;428;p36"/>
            <p:cNvSpPr/>
            <p:nvPr/>
          </p:nvSpPr>
          <p:spPr>
            <a:xfrm>
              <a:off x="1269550" y="4399275"/>
              <a:ext cx="113025" cy="112125"/>
            </a:xfrm>
            <a:custGeom>
              <a:avLst/>
              <a:gdLst/>
              <a:ahLst/>
              <a:cxnLst/>
              <a:rect l="l" t="t" r="r" b="b"/>
              <a:pathLst>
                <a:path w="4521" h="4485" extrusionOk="0">
                  <a:moveTo>
                    <a:pt x="3066" y="1"/>
                  </a:moveTo>
                  <a:cubicBezTo>
                    <a:pt x="1947" y="1"/>
                    <a:pt x="938" y="82"/>
                    <a:pt x="0" y="239"/>
                  </a:cubicBezTo>
                  <a:lnTo>
                    <a:pt x="9" y="895"/>
                  </a:lnTo>
                  <a:cubicBezTo>
                    <a:pt x="34" y="2862"/>
                    <a:pt x="1623" y="4452"/>
                    <a:pt x="3590" y="4476"/>
                  </a:cubicBezTo>
                  <a:lnTo>
                    <a:pt x="4243" y="4485"/>
                  </a:lnTo>
                  <a:cubicBezTo>
                    <a:pt x="4439" y="3313"/>
                    <a:pt x="4520" y="2028"/>
                    <a:pt x="4469" y="561"/>
                  </a:cubicBezTo>
                  <a:cubicBezTo>
                    <a:pt x="4457" y="266"/>
                    <a:pt x="4219" y="28"/>
                    <a:pt x="3924" y="16"/>
                  </a:cubicBezTo>
                  <a:cubicBezTo>
                    <a:pt x="3631" y="6"/>
                    <a:pt x="3345" y="1"/>
                    <a:pt x="3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9" name="Google Shape;429;p36"/>
            <p:cNvSpPr/>
            <p:nvPr/>
          </p:nvSpPr>
          <p:spPr>
            <a:xfrm>
              <a:off x="1161975" y="4531175"/>
              <a:ext cx="91400" cy="84350"/>
            </a:xfrm>
            <a:custGeom>
              <a:avLst/>
              <a:gdLst/>
              <a:ahLst/>
              <a:cxnLst/>
              <a:rect l="l" t="t" r="r" b="b"/>
              <a:pathLst>
                <a:path w="3656" h="3374" extrusionOk="0">
                  <a:moveTo>
                    <a:pt x="1821" y="1"/>
                  </a:moveTo>
                  <a:cubicBezTo>
                    <a:pt x="1137" y="1"/>
                    <a:pt x="523" y="415"/>
                    <a:pt x="262" y="1046"/>
                  </a:cubicBezTo>
                  <a:cubicBezTo>
                    <a:pt x="0" y="1678"/>
                    <a:pt x="145" y="2410"/>
                    <a:pt x="633" y="2894"/>
                  </a:cubicBezTo>
                  <a:cubicBezTo>
                    <a:pt x="952" y="3214"/>
                    <a:pt x="1391" y="3373"/>
                    <a:pt x="1830" y="3373"/>
                  </a:cubicBezTo>
                  <a:cubicBezTo>
                    <a:pt x="2269" y="3373"/>
                    <a:pt x="2707" y="3214"/>
                    <a:pt x="3027" y="2894"/>
                  </a:cubicBezTo>
                  <a:cubicBezTo>
                    <a:pt x="3511" y="2410"/>
                    <a:pt x="3656" y="1681"/>
                    <a:pt x="3394" y="1046"/>
                  </a:cubicBezTo>
                  <a:cubicBezTo>
                    <a:pt x="3132" y="413"/>
                    <a:pt x="2515" y="1"/>
                    <a:pt x="1828" y="1"/>
                  </a:cubicBezTo>
                  <a:cubicBezTo>
                    <a:pt x="1826" y="1"/>
                    <a:pt x="1823" y="1"/>
                    <a:pt x="1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0" name="Google Shape;430;p36"/>
            <p:cNvSpPr/>
            <p:nvPr/>
          </p:nvSpPr>
          <p:spPr>
            <a:xfrm>
              <a:off x="1031050" y="4411100"/>
              <a:ext cx="338650" cy="338725"/>
            </a:xfrm>
            <a:custGeom>
              <a:avLst/>
              <a:gdLst/>
              <a:ahLst/>
              <a:cxnLst/>
              <a:rect l="l" t="t" r="r" b="b"/>
              <a:pathLst>
                <a:path w="13546" h="13549" extrusionOk="0">
                  <a:moveTo>
                    <a:pt x="7066" y="3673"/>
                  </a:moveTo>
                  <a:cubicBezTo>
                    <a:pt x="7800" y="3673"/>
                    <a:pt x="8522" y="3960"/>
                    <a:pt x="9062" y="4500"/>
                  </a:cubicBezTo>
                  <a:cubicBezTo>
                    <a:pt x="10170" y="5602"/>
                    <a:pt x="10170" y="7393"/>
                    <a:pt x="9062" y="8492"/>
                  </a:cubicBezTo>
                  <a:cubicBezTo>
                    <a:pt x="8522" y="9032"/>
                    <a:pt x="7800" y="9319"/>
                    <a:pt x="7066" y="9319"/>
                  </a:cubicBezTo>
                  <a:cubicBezTo>
                    <a:pt x="6702" y="9319"/>
                    <a:pt x="6334" y="9248"/>
                    <a:pt x="5984" y="9104"/>
                  </a:cubicBezTo>
                  <a:cubicBezTo>
                    <a:pt x="4930" y="8667"/>
                    <a:pt x="4244" y="7637"/>
                    <a:pt x="4244" y="6496"/>
                  </a:cubicBezTo>
                  <a:cubicBezTo>
                    <a:pt x="4244" y="5355"/>
                    <a:pt x="4930" y="4325"/>
                    <a:pt x="5984" y="3888"/>
                  </a:cubicBezTo>
                  <a:cubicBezTo>
                    <a:pt x="6334" y="3744"/>
                    <a:pt x="6702" y="3673"/>
                    <a:pt x="7066" y="3673"/>
                  </a:cubicBezTo>
                  <a:close/>
                  <a:moveTo>
                    <a:pt x="3868" y="9124"/>
                  </a:moveTo>
                  <a:cubicBezTo>
                    <a:pt x="4006" y="9124"/>
                    <a:pt x="4147" y="9176"/>
                    <a:pt x="4262" y="9290"/>
                  </a:cubicBezTo>
                  <a:cubicBezTo>
                    <a:pt x="4481" y="9510"/>
                    <a:pt x="4481" y="9869"/>
                    <a:pt x="4262" y="10088"/>
                  </a:cubicBezTo>
                  <a:cubicBezTo>
                    <a:pt x="4147" y="10204"/>
                    <a:pt x="4005" y="10255"/>
                    <a:pt x="3866" y="10255"/>
                  </a:cubicBezTo>
                  <a:cubicBezTo>
                    <a:pt x="3576" y="10255"/>
                    <a:pt x="3298" y="10031"/>
                    <a:pt x="3298" y="9691"/>
                  </a:cubicBezTo>
                  <a:cubicBezTo>
                    <a:pt x="3298" y="9350"/>
                    <a:pt x="3577" y="9124"/>
                    <a:pt x="3868" y="9124"/>
                  </a:cubicBezTo>
                  <a:close/>
                  <a:moveTo>
                    <a:pt x="8414" y="1"/>
                  </a:moveTo>
                  <a:cubicBezTo>
                    <a:pt x="6466" y="507"/>
                    <a:pt x="4888" y="1425"/>
                    <a:pt x="3518" y="2846"/>
                  </a:cubicBezTo>
                  <a:cubicBezTo>
                    <a:pt x="2169" y="4244"/>
                    <a:pt x="1000" y="6282"/>
                    <a:pt x="1" y="8212"/>
                  </a:cubicBezTo>
                  <a:lnTo>
                    <a:pt x="5337" y="13548"/>
                  </a:lnTo>
                  <a:cubicBezTo>
                    <a:pt x="7267" y="12549"/>
                    <a:pt x="9309" y="11380"/>
                    <a:pt x="10706" y="10031"/>
                  </a:cubicBezTo>
                  <a:cubicBezTo>
                    <a:pt x="12124" y="8664"/>
                    <a:pt x="13039" y="7086"/>
                    <a:pt x="13545" y="5138"/>
                  </a:cubicBezTo>
                  <a:lnTo>
                    <a:pt x="13112" y="5129"/>
                  </a:lnTo>
                  <a:cubicBezTo>
                    <a:pt x="10534" y="5099"/>
                    <a:pt x="8453" y="3015"/>
                    <a:pt x="8420" y="440"/>
                  </a:cubicBezTo>
                  <a:lnTo>
                    <a:pt x="84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1" name="Google Shape;431;p36"/>
            <p:cNvSpPr/>
            <p:nvPr/>
          </p:nvSpPr>
          <p:spPr>
            <a:xfrm>
              <a:off x="1130500" y="4740450"/>
              <a:ext cx="108950" cy="111250"/>
            </a:xfrm>
            <a:custGeom>
              <a:avLst/>
              <a:gdLst/>
              <a:ahLst/>
              <a:cxnLst/>
              <a:rect l="l" t="t" r="r" b="b"/>
              <a:pathLst>
                <a:path w="4358" h="4450" extrusionOk="0">
                  <a:moveTo>
                    <a:pt x="4358" y="1"/>
                  </a:moveTo>
                  <a:lnTo>
                    <a:pt x="4358" y="1"/>
                  </a:lnTo>
                  <a:cubicBezTo>
                    <a:pt x="2906" y="877"/>
                    <a:pt x="1437" y="1609"/>
                    <a:pt x="1" y="2332"/>
                  </a:cubicBezTo>
                  <a:cubicBezTo>
                    <a:pt x="58" y="3090"/>
                    <a:pt x="112" y="3789"/>
                    <a:pt x="118" y="3882"/>
                  </a:cubicBezTo>
                  <a:cubicBezTo>
                    <a:pt x="118" y="4211"/>
                    <a:pt x="387" y="4450"/>
                    <a:pt x="683" y="4450"/>
                  </a:cubicBezTo>
                  <a:cubicBezTo>
                    <a:pt x="767" y="4450"/>
                    <a:pt x="854" y="4430"/>
                    <a:pt x="937" y="4388"/>
                  </a:cubicBezTo>
                  <a:cubicBezTo>
                    <a:pt x="1039" y="4295"/>
                    <a:pt x="3858" y="3208"/>
                    <a:pt x="4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2" name="Google Shape;432;p36"/>
            <p:cNvSpPr/>
            <p:nvPr/>
          </p:nvSpPr>
          <p:spPr>
            <a:xfrm>
              <a:off x="927325" y="4539825"/>
              <a:ext cx="114150" cy="109800"/>
            </a:xfrm>
            <a:custGeom>
              <a:avLst/>
              <a:gdLst/>
              <a:ahLst/>
              <a:cxnLst/>
              <a:rect l="l" t="t" r="r" b="b"/>
              <a:pathLst>
                <a:path w="4566" h="4392" extrusionOk="0">
                  <a:moveTo>
                    <a:pt x="4565" y="1"/>
                  </a:moveTo>
                  <a:lnTo>
                    <a:pt x="4565" y="1"/>
                  </a:lnTo>
                  <a:cubicBezTo>
                    <a:pt x="1268" y="459"/>
                    <a:pt x="184" y="3334"/>
                    <a:pt x="91" y="3437"/>
                  </a:cubicBezTo>
                  <a:cubicBezTo>
                    <a:pt x="0" y="3611"/>
                    <a:pt x="9" y="3822"/>
                    <a:pt x="112" y="3988"/>
                  </a:cubicBezTo>
                  <a:cubicBezTo>
                    <a:pt x="295" y="4286"/>
                    <a:pt x="606" y="4232"/>
                    <a:pt x="723" y="4256"/>
                  </a:cubicBezTo>
                  <a:lnTo>
                    <a:pt x="2214" y="4391"/>
                  </a:lnTo>
                  <a:cubicBezTo>
                    <a:pt x="2945" y="2928"/>
                    <a:pt x="3680" y="1458"/>
                    <a:pt x="45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3" name="Google Shape;433;p36"/>
            <p:cNvSpPr/>
            <p:nvPr/>
          </p:nvSpPr>
          <p:spPr>
            <a:xfrm>
              <a:off x="898875" y="4711550"/>
              <a:ext cx="170825" cy="169575"/>
            </a:xfrm>
            <a:custGeom>
              <a:avLst/>
              <a:gdLst/>
              <a:ahLst/>
              <a:cxnLst/>
              <a:rect l="l" t="t" r="r" b="b"/>
              <a:pathLst>
                <a:path w="6833" h="6783" extrusionOk="0">
                  <a:moveTo>
                    <a:pt x="2846" y="1"/>
                  </a:moveTo>
                  <a:cubicBezTo>
                    <a:pt x="1747" y="1052"/>
                    <a:pt x="503" y="4602"/>
                    <a:pt x="63" y="6050"/>
                  </a:cubicBezTo>
                  <a:cubicBezTo>
                    <a:pt x="0" y="6252"/>
                    <a:pt x="54" y="6469"/>
                    <a:pt x="202" y="6616"/>
                  </a:cubicBezTo>
                  <a:cubicBezTo>
                    <a:pt x="309" y="6724"/>
                    <a:pt x="454" y="6782"/>
                    <a:pt x="602" y="6782"/>
                  </a:cubicBezTo>
                  <a:cubicBezTo>
                    <a:pt x="656" y="6782"/>
                    <a:pt x="711" y="6774"/>
                    <a:pt x="765" y="6758"/>
                  </a:cubicBezTo>
                  <a:cubicBezTo>
                    <a:pt x="2225" y="6318"/>
                    <a:pt x="5782" y="5084"/>
                    <a:pt x="6833" y="3981"/>
                  </a:cubicBezTo>
                  <a:cubicBezTo>
                    <a:pt x="6655" y="3900"/>
                    <a:pt x="6492" y="3789"/>
                    <a:pt x="6354" y="3650"/>
                  </a:cubicBezTo>
                  <a:lnTo>
                    <a:pt x="5167" y="2464"/>
                  </a:lnTo>
                  <a:lnTo>
                    <a:pt x="4767" y="2861"/>
                  </a:lnTo>
                  <a:cubicBezTo>
                    <a:pt x="4658" y="2967"/>
                    <a:pt x="4517" y="3020"/>
                    <a:pt x="4375" y="3020"/>
                  </a:cubicBezTo>
                  <a:cubicBezTo>
                    <a:pt x="4231" y="3020"/>
                    <a:pt x="4086" y="2965"/>
                    <a:pt x="3975" y="2855"/>
                  </a:cubicBezTo>
                  <a:cubicBezTo>
                    <a:pt x="3758" y="2638"/>
                    <a:pt x="3755" y="2286"/>
                    <a:pt x="3969" y="2063"/>
                  </a:cubicBezTo>
                  <a:lnTo>
                    <a:pt x="4369" y="1663"/>
                  </a:lnTo>
                  <a:lnTo>
                    <a:pt x="3171" y="464"/>
                  </a:lnTo>
                  <a:cubicBezTo>
                    <a:pt x="3035" y="329"/>
                    <a:pt x="2927" y="172"/>
                    <a:pt x="2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 name="Google Shape;532;p42">
            <a:extLst>
              <a:ext uri="{FF2B5EF4-FFF2-40B4-BE49-F238E27FC236}">
                <a16:creationId xmlns:a16="http://schemas.microsoft.com/office/drawing/2014/main" id="{25ED6147-4B11-48B0-9A63-C0D27A3B2EFB}"/>
              </a:ext>
            </a:extLst>
          </p:cNvPr>
          <p:cNvSpPr/>
          <p:nvPr/>
        </p:nvSpPr>
        <p:spPr>
          <a:xfrm>
            <a:off x="1217222" y="1578141"/>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46;p42">
            <a:extLst>
              <a:ext uri="{FF2B5EF4-FFF2-40B4-BE49-F238E27FC236}">
                <a16:creationId xmlns:a16="http://schemas.microsoft.com/office/drawing/2014/main" id="{A7A7A563-4D2A-4605-B309-5B970831932E}"/>
              </a:ext>
            </a:extLst>
          </p:cNvPr>
          <p:cNvSpPr/>
          <p:nvPr/>
        </p:nvSpPr>
        <p:spPr>
          <a:xfrm>
            <a:off x="1387835" y="1756071"/>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 name="TextBox 2">
            <a:extLst>
              <a:ext uri="{FF2B5EF4-FFF2-40B4-BE49-F238E27FC236}">
                <a16:creationId xmlns:a16="http://schemas.microsoft.com/office/drawing/2014/main" id="{9A2DFF5E-7BCF-422E-9E08-C994D1412186}"/>
              </a:ext>
            </a:extLst>
          </p:cNvPr>
          <p:cNvSpPr txBox="1"/>
          <p:nvPr/>
        </p:nvSpPr>
        <p:spPr>
          <a:xfrm>
            <a:off x="2696077" y="2571750"/>
            <a:ext cx="1855099" cy="2031325"/>
          </a:xfrm>
          <a:prstGeom prst="rect">
            <a:avLst/>
          </a:prstGeom>
          <a:noFill/>
        </p:spPr>
        <p:txBody>
          <a:bodyPr wrap="square" rtlCol="0">
            <a:spAutoFit/>
          </a:bodyPr>
          <a:lstStyle/>
          <a:p>
            <a:pPr algn="ctr"/>
            <a:r>
              <a:rPr lang="en-US" b="0" i="0" dirty="0">
                <a:solidFill>
                  <a:schemeClr val="tx1"/>
                </a:solidFill>
                <a:effectLst/>
                <a:latin typeface="Questrial" panose="020B0604020202020204" charset="0"/>
              </a:rPr>
              <a:t>“The additional costs required for a passive house  are recovered in 5-10 years of use of that building, precisely by the low energy consumption“ (pressone.ro)</a:t>
            </a:r>
            <a:endParaRPr lang="en-US" dirty="0">
              <a:solidFill>
                <a:schemeClr val="tx1"/>
              </a:solidFill>
              <a:latin typeface="Questrial" panose="020B0604020202020204" charset="0"/>
            </a:endParaRPr>
          </a:p>
        </p:txBody>
      </p:sp>
      <p:sp>
        <p:nvSpPr>
          <p:cNvPr id="7" name="TextBox 6">
            <a:extLst>
              <a:ext uri="{FF2B5EF4-FFF2-40B4-BE49-F238E27FC236}">
                <a16:creationId xmlns:a16="http://schemas.microsoft.com/office/drawing/2014/main" id="{D2F68E12-8D72-423C-A355-D8B96CA5D667}"/>
              </a:ext>
            </a:extLst>
          </p:cNvPr>
          <p:cNvSpPr txBox="1"/>
          <p:nvPr/>
        </p:nvSpPr>
        <p:spPr>
          <a:xfrm>
            <a:off x="4759545" y="2592155"/>
            <a:ext cx="1494306" cy="1384995"/>
          </a:xfrm>
          <a:prstGeom prst="rect">
            <a:avLst/>
          </a:prstGeom>
          <a:noFill/>
        </p:spPr>
        <p:txBody>
          <a:bodyPr wrap="square" rtlCol="0">
            <a:spAutoFit/>
          </a:bodyPr>
          <a:lstStyle/>
          <a:p>
            <a:pPr algn="ctr"/>
            <a:r>
              <a:rPr lang="en-US" b="0" i="0" dirty="0">
                <a:solidFill>
                  <a:schemeClr val="tx1"/>
                </a:solidFill>
                <a:effectLst/>
                <a:latin typeface="Questrial" panose="020B0604020202020204" charset="0"/>
              </a:rPr>
              <a:t>Passive houses conserve fossil fuel resources by using alternative energy forms</a:t>
            </a:r>
            <a:endParaRPr lang="en-US" dirty="0">
              <a:solidFill>
                <a:schemeClr val="tx1"/>
              </a:solidFill>
              <a:latin typeface="Questrial" panose="020B0604020202020204" charset="0"/>
            </a:endParaRPr>
          </a:p>
        </p:txBody>
      </p:sp>
      <p:sp>
        <p:nvSpPr>
          <p:cNvPr id="8" name="TextBox 7">
            <a:extLst>
              <a:ext uri="{FF2B5EF4-FFF2-40B4-BE49-F238E27FC236}">
                <a16:creationId xmlns:a16="http://schemas.microsoft.com/office/drawing/2014/main" id="{87E41D2B-3A4F-4223-A3D8-9D804CA3B2F6}"/>
              </a:ext>
            </a:extLst>
          </p:cNvPr>
          <p:cNvSpPr txBox="1"/>
          <p:nvPr/>
        </p:nvSpPr>
        <p:spPr>
          <a:xfrm>
            <a:off x="6547541" y="2571750"/>
            <a:ext cx="2061275" cy="1815882"/>
          </a:xfrm>
          <a:prstGeom prst="rect">
            <a:avLst/>
          </a:prstGeom>
          <a:noFill/>
        </p:spPr>
        <p:txBody>
          <a:bodyPr wrap="square" rtlCol="0">
            <a:spAutoFit/>
          </a:bodyPr>
          <a:lstStyle/>
          <a:p>
            <a:pPr algn="ctr"/>
            <a:r>
              <a:rPr lang="en-US" dirty="0">
                <a:latin typeface="Questrial" panose="020B0604020202020204" charset="0"/>
              </a:rPr>
              <a:t>Atelier systems filter air within a house throughout the day. Individual health is positively impacted as breathing is less inhibited by allergens and asthma-triggers.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4" name="Google Shape;404;p36"/>
          <p:cNvSpPr txBox="1">
            <a:spLocks noGrp="1"/>
          </p:cNvSpPr>
          <p:nvPr>
            <p:ph type="title"/>
          </p:nvPr>
        </p:nvSpPr>
        <p:spPr>
          <a:xfrm>
            <a:off x="1390547" y="445025"/>
            <a:ext cx="6563266"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Environmental and economic impact</a:t>
            </a:r>
            <a:endParaRPr/>
          </a:p>
        </p:txBody>
      </p:sp>
      <p:sp>
        <p:nvSpPr>
          <p:cNvPr id="402" name="Google Shape;402;p36"/>
          <p:cNvSpPr txBox="1">
            <a:spLocks noGrp="1"/>
          </p:cNvSpPr>
          <p:nvPr>
            <p:ph type="subTitle" idx="2"/>
          </p:nvPr>
        </p:nvSpPr>
        <p:spPr>
          <a:xfrm>
            <a:off x="797644" y="2752560"/>
            <a:ext cx="1639553" cy="1595204"/>
          </a:xfrm>
          <a:prstGeom prst="rect">
            <a:avLst/>
          </a:prstGeom>
        </p:spPr>
        <p:txBody>
          <a:bodyPr spcFirstLastPara="1" wrap="square" lIns="91425" tIns="91425" rIns="91425" bIns="91425" anchor="ctr" anchorCtr="0">
            <a:noAutofit/>
          </a:bodyPr>
          <a:lstStyle/>
          <a:p>
            <a:pPr marL="0" lvl="0" indent="0"/>
            <a:r>
              <a:rPr lang="en" sz="1200" dirty="0"/>
              <a:t>Only about </a:t>
            </a:r>
            <a:r>
              <a:rPr lang="en" sz="1200" b="1" dirty="0"/>
              <a:t>5%</a:t>
            </a:r>
            <a:r>
              <a:rPr lang="en" sz="1200" dirty="0"/>
              <a:t> of the total disposed clothes is </a:t>
            </a:r>
            <a:r>
              <a:rPr lang="en" sz="1200" b="1" dirty="0"/>
              <a:t>recycled</a:t>
            </a:r>
            <a:r>
              <a:rPr lang="en" sz="1200" dirty="0"/>
              <a:t> in Sweden (</a:t>
            </a:r>
            <a:r>
              <a:rPr lang="it-IT" sz="1200" dirty="0" err="1"/>
              <a:t>Sysav</a:t>
            </a:r>
            <a:r>
              <a:rPr lang="it-IT" sz="1200" dirty="0"/>
              <a:t> -</a:t>
            </a:r>
            <a:r>
              <a:rPr lang="it-IT" sz="1200" dirty="0" err="1"/>
              <a:t>Sydskånes</a:t>
            </a:r>
            <a:r>
              <a:rPr lang="it-IT" sz="1200" dirty="0"/>
              <a:t> </a:t>
            </a:r>
            <a:r>
              <a:rPr lang="it-IT" sz="1200" dirty="0" err="1"/>
              <a:t>avfallsaktiebolag</a:t>
            </a:r>
            <a:r>
              <a:rPr lang="it-IT" sz="1200" dirty="0">
                <a:uFill>
                  <a:noFill/>
                </a:uFill>
              </a:rPr>
              <a:t>, 2017)</a:t>
            </a:r>
            <a:r>
              <a:rPr lang="en" sz="1200" dirty="0"/>
              <a:t>. </a:t>
            </a:r>
            <a:r>
              <a:rPr lang="en" sz="1200" dirty="0" err="1"/>
              <a:t>SIPTex</a:t>
            </a:r>
            <a:r>
              <a:rPr lang="en" sz="1200" dirty="0"/>
              <a:t> contributes to increase recycling rates.</a:t>
            </a:r>
            <a:endParaRPr sz="1200" dirty="0"/>
          </a:p>
        </p:txBody>
      </p:sp>
      <p:sp>
        <p:nvSpPr>
          <p:cNvPr id="408" name="Google Shape;408;p36"/>
          <p:cNvSpPr/>
          <p:nvPr/>
        </p:nvSpPr>
        <p:spPr>
          <a:xfrm>
            <a:off x="5006327" y="156682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6"/>
          <p:cNvSpPr/>
          <p:nvPr/>
        </p:nvSpPr>
        <p:spPr>
          <a:xfrm>
            <a:off x="3181581" y="1577528"/>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6"/>
          <p:cNvSpPr/>
          <p:nvPr/>
        </p:nvSpPr>
        <p:spPr>
          <a:xfrm>
            <a:off x="7076568" y="156909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1" name="Google Shape;411;p36"/>
          <p:cNvGrpSpPr/>
          <p:nvPr/>
        </p:nvGrpSpPr>
        <p:grpSpPr>
          <a:xfrm>
            <a:off x="5156722" y="1715766"/>
            <a:ext cx="499833" cy="495005"/>
            <a:chOff x="5049725" y="1435050"/>
            <a:chExt cx="486550" cy="481850"/>
          </a:xfrm>
        </p:grpSpPr>
        <p:sp>
          <p:nvSpPr>
            <p:cNvPr id="412" name="Google Shape;412;p36"/>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3" name="Google Shape;413;p36"/>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4" name="Google Shape;414;p36"/>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5" name="Google Shape;415;p36"/>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16" name="Google Shape;416;p36"/>
          <p:cNvGrpSpPr/>
          <p:nvPr/>
        </p:nvGrpSpPr>
        <p:grpSpPr>
          <a:xfrm>
            <a:off x="3335328" y="1730070"/>
            <a:ext cx="494902" cy="495005"/>
            <a:chOff x="5049725" y="2027900"/>
            <a:chExt cx="481750" cy="481850"/>
          </a:xfrm>
        </p:grpSpPr>
        <p:sp>
          <p:nvSpPr>
            <p:cNvPr id="417" name="Google Shape;417;p36"/>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8" name="Google Shape;418;p36"/>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9" name="Google Shape;419;p36"/>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 name="Google Shape;420;p36"/>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1" name="Google Shape;421;p36"/>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2" name="Google Shape;422;p36"/>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3" name="Google Shape;423;p36"/>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 name="Google Shape;424;p36"/>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25" name="Google Shape;425;p36"/>
          <p:cNvGrpSpPr/>
          <p:nvPr/>
        </p:nvGrpSpPr>
        <p:grpSpPr>
          <a:xfrm>
            <a:off x="7228307" y="1721587"/>
            <a:ext cx="496905" cy="495005"/>
            <a:chOff x="898875" y="4399275"/>
            <a:chExt cx="483700" cy="481850"/>
          </a:xfrm>
        </p:grpSpPr>
        <p:sp>
          <p:nvSpPr>
            <p:cNvPr id="426" name="Google Shape;426;p36"/>
            <p:cNvSpPr/>
            <p:nvPr/>
          </p:nvSpPr>
          <p:spPr>
            <a:xfrm>
              <a:off x="992750" y="4642900"/>
              <a:ext cx="145300" cy="144100"/>
            </a:xfrm>
            <a:custGeom>
              <a:avLst/>
              <a:gdLst/>
              <a:ahLst/>
              <a:cxnLst/>
              <a:rect l="l" t="t" r="r" b="b"/>
              <a:pathLst>
                <a:path w="5812" h="5764" extrusionOk="0">
                  <a:moveTo>
                    <a:pt x="994" y="0"/>
                  </a:moveTo>
                  <a:lnTo>
                    <a:pt x="988" y="12"/>
                  </a:lnTo>
                  <a:cubicBezTo>
                    <a:pt x="988" y="9"/>
                    <a:pt x="991" y="6"/>
                    <a:pt x="991" y="3"/>
                  </a:cubicBezTo>
                  <a:lnTo>
                    <a:pt x="991" y="3"/>
                  </a:lnTo>
                  <a:lnTo>
                    <a:pt x="979" y="27"/>
                  </a:lnTo>
                  <a:lnTo>
                    <a:pt x="108" y="1759"/>
                  </a:lnTo>
                  <a:cubicBezTo>
                    <a:pt x="0" y="1976"/>
                    <a:pt x="42" y="2241"/>
                    <a:pt x="214" y="2415"/>
                  </a:cubicBezTo>
                  <a:lnTo>
                    <a:pt x="3397" y="5598"/>
                  </a:lnTo>
                  <a:cubicBezTo>
                    <a:pt x="3506" y="5707"/>
                    <a:pt x="3649" y="5763"/>
                    <a:pt x="3795" y="5763"/>
                  </a:cubicBezTo>
                  <a:cubicBezTo>
                    <a:pt x="3883" y="5763"/>
                    <a:pt x="3971" y="5743"/>
                    <a:pt x="4053" y="5701"/>
                  </a:cubicBezTo>
                  <a:lnTo>
                    <a:pt x="5797" y="4827"/>
                  </a:lnTo>
                  <a:lnTo>
                    <a:pt x="5800" y="4824"/>
                  </a:lnTo>
                  <a:lnTo>
                    <a:pt x="5812" y="4818"/>
                  </a:lnTo>
                  <a:lnTo>
                    <a:pt x="9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7" name="Google Shape;427;p36"/>
            <p:cNvSpPr/>
            <p:nvPr/>
          </p:nvSpPr>
          <p:spPr>
            <a:xfrm>
              <a:off x="1138025" y="4763350"/>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8" name="Google Shape;428;p36"/>
            <p:cNvSpPr/>
            <p:nvPr/>
          </p:nvSpPr>
          <p:spPr>
            <a:xfrm>
              <a:off x="1269550" y="4399275"/>
              <a:ext cx="113025" cy="112125"/>
            </a:xfrm>
            <a:custGeom>
              <a:avLst/>
              <a:gdLst/>
              <a:ahLst/>
              <a:cxnLst/>
              <a:rect l="l" t="t" r="r" b="b"/>
              <a:pathLst>
                <a:path w="4521" h="4485" extrusionOk="0">
                  <a:moveTo>
                    <a:pt x="3066" y="1"/>
                  </a:moveTo>
                  <a:cubicBezTo>
                    <a:pt x="1947" y="1"/>
                    <a:pt x="938" y="82"/>
                    <a:pt x="0" y="239"/>
                  </a:cubicBezTo>
                  <a:lnTo>
                    <a:pt x="9" y="895"/>
                  </a:lnTo>
                  <a:cubicBezTo>
                    <a:pt x="34" y="2862"/>
                    <a:pt x="1623" y="4452"/>
                    <a:pt x="3590" y="4476"/>
                  </a:cubicBezTo>
                  <a:lnTo>
                    <a:pt x="4243" y="4485"/>
                  </a:lnTo>
                  <a:cubicBezTo>
                    <a:pt x="4439" y="3313"/>
                    <a:pt x="4520" y="2028"/>
                    <a:pt x="4469" y="561"/>
                  </a:cubicBezTo>
                  <a:cubicBezTo>
                    <a:pt x="4457" y="266"/>
                    <a:pt x="4219" y="28"/>
                    <a:pt x="3924" y="16"/>
                  </a:cubicBezTo>
                  <a:cubicBezTo>
                    <a:pt x="3631" y="6"/>
                    <a:pt x="3345" y="1"/>
                    <a:pt x="3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9" name="Google Shape;429;p36"/>
            <p:cNvSpPr/>
            <p:nvPr/>
          </p:nvSpPr>
          <p:spPr>
            <a:xfrm>
              <a:off x="1161975" y="4531175"/>
              <a:ext cx="91400" cy="84350"/>
            </a:xfrm>
            <a:custGeom>
              <a:avLst/>
              <a:gdLst/>
              <a:ahLst/>
              <a:cxnLst/>
              <a:rect l="l" t="t" r="r" b="b"/>
              <a:pathLst>
                <a:path w="3656" h="3374" extrusionOk="0">
                  <a:moveTo>
                    <a:pt x="1821" y="1"/>
                  </a:moveTo>
                  <a:cubicBezTo>
                    <a:pt x="1137" y="1"/>
                    <a:pt x="523" y="415"/>
                    <a:pt x="262" y="1046"/>
                  </a:cubicBezTo>
                  <a:cubicBezTo>
                    <a:pt x="0" y="1678"/>
                    <a:pt x="145" y="2410"/>
                    <a:pt x="633" y="2894"/>
                  </a:cubicBezTo>
                  <a:cubicBezTo>
                    <a:pt x="952" y="3214"/>
                    <a:pt x="1391" y="3373"/>
                    <a:pt x="1830" y="3373"/>
                  </a:cubicBezTo>
                  <a:cubicBezTo>
                    <a:pt x="2269" y="3373"/>
                    <a:pt x="2707" y="3214"/>
                    <a:pt x="3027" y="2894"/>
                  </a:cubicBezTo>
                  <a:cubicBezTo>
                    <a:pt x="3511" y="2410"/>
                    <a:pt x="3656" y="1681"/>
                    <a:pt x="3394" y="1046"/>
                  </a:cubicBezTo>
                  <a:cubicBezTo>
                    <a:pt x="3132" y="413"/>
                    <a:pt x="2515" y="1"/>
                    <a:pt x="1828" y="1"/>
                  </a:cubicBezTo>
                  <a:cubicBezTo>
                    <a:pt x="1826" y="1"/>
                    <a:pt x="1823" y="1"/>
                    <a:pt x="1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0" name="Google Shape;430;p36"/>
            <p:cNvSpPr/>
            <p:nvPr/>
          </p:nvSpPr>
          <p:spPr>
            <a:xfrm>
              <a:off x="1031050" y="4411100"/>
              <a:ext cx="338650" cy="338725"/>
            </a:xfrm>
            <a:custGeom>
              <a:avLst/>
              <a:gdLst/>
              <a:ahLst/>
              <a:cxnLst/>
              <a:rect l="l" t="t" r="r" b="b"/>
              <a:pathLst>
                <a:path w="13546" h="13549" extrusionOk="0">
                  <a:moveTo>
                    <a:pt x="7066" y="3673"/>
                  </a:moveTo>
                  <a:cubicBezTo>
                    <a:pt x="7800" y="3673"/>
                    <a:pt x="8522" y="3960"/>
                    <a:pt x="9062" y="4500"/>
                  </a:cubicBezTo>
                  <a:cubicBezTo>
                    <a:pt x="10170" y="5602"/>
                    <a:pt x="10170" y="7393"/>
                    <a:pt x="9062" y="8492"/>
                  </a:cubicBezTo>
                  <a:cubicBezTo>
                    <a:pt x="8522" y="9032"/>
                    <a:pt x="7800" y="9319"/>
                    <a:pt x="7066" y="9319"/>
                  </a:cubicBezTo>
                  <a:cubicBezTo>
                    <a:pt x="6702" y="9319"/>
                    <a:pt x="6334" y="9248"/>
                    <a:pt x="5984" y="9104"/>
                  </a:cubicBezTo>
                  <a:cubicBezTo>
                    <a:pt x="4930" y="8667"/>
                    <a:pt x="4244" y="7637"/>
                    <a:pt x="4244" y="6496"/>
                  </a:cubicBezTo>
                  <a:cubicBezTo>
                    <a:pt x="4244" y="5355"/>
                    <a:pt x="4930" y="4325"/>
                    <a:pt x="5984" y="3888"/>
                  </a:cubicBezTo>
                  <a:cubicBezTo>
                    <a:pt x="6334" y="3744"/>
                    <a:pt x="6702" y="3673"/>
                    <a:pt x="7066" y="3673"/>
                  </a:cubicBezTo>
                  <a:close/>
                  <a:moveTo>
                    <a:pt x="3868" y="9124"/>
                  </a:moveTo>
                  <a:cubicBezTo>
                    <a:pt x="4006" y="9124"/>
                    <a:pt x="4147" y="9176"/>
                    <a:pt x="4262" y="9290"/>
                  </a:cubicBezTo>
                  <a:cubicBezTo>
                    <a:pt x="4481" y="9510"/>
                    <a:pt x="4481" y="9869"/>
                    <a:pt x="4262" y="10088"/>
                  </a:cubicBezTo>
                  <a:cubicBezTo>
                    <a:pt x="4147" y="10204"/>
                    <a:pt x="4005" y="10255"/>
                    <a:pt x="3866" y="10255"/>
                  </a:cubicBezTo>
                  <a:cubicBezTo>
                    <a:pt x="3576" y="10255"/>
                    <a:pt x="3298" y="10031"/>
                    <a:pt x="3298" y="9691"/>
                  </a:cubicBezTo>
                  <a:cubicBezTo>
                    <a:pt x="3298" y="9350"/>
                    <a:pt x="3577" y="9124"/>
                    <a:pt x="3868" y="9124"/>
                  </a:cubicBezTo>
                  <a:close/>
                  <a:moveTo>
                    <a:pt x="8414" y="1"/>
                  </a:moveTo>
                  <a:cubicBezTo>
                    <a:pt x="6466" y="507"/>
                    <a:pt x="4888" y="1425"/>
                    <a:pt x="3518" y="2846"/>
                  </a:cubicBezTo>
                  <a:cubicBezTo>
                    <a:pt x="2169" y="4244"/>
                    <a:pt x="1000" y="6282"/>
                    <a:pt x="1" y="8212"/>
                  </a:cubicBezTo>
                  <a:lnTo>
                    <a:pt x="5337" y="13548"/>
                  </a:lnTo>
                  <a:cubicBezTo>
                    <a:pt x="7267" y="12549"/>
                    <a:pt x="9309" y="11380"/>
                    <a:pt x="10706" y="10031"/>
                  </a:cubicBezTo>
                  <a:cubicBezTo>
                    <a:pt x="12124" y="8664"/>
                    <a:pt x="13039" y="7086"/>
                    <a:pt x="13545" y="5138"/>
                  </a:cubicBezTo>
                  <a:lnTo>
                    <a:pt x="13112" y="5129"/>
                  </a:lnTo>
                  <a:cubicBezTo>
                    <a:pt x="10534" y="5099"/>
                    <a:pt x="8453" y="3015"/>
                    <a:pt x="8420" y="440"/>
                  </a:cubicBezTo>
                  <a:lnTo>
                    <a:pt x="84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1" name="Google Shape;431;p36"/>
            <p:cNvSpPr/>
            <p:nvPr/>
          </p:nvSpPr>
          <p:spPr>
            <a:xfrm>
              <a:off x="1130500" y="4740450"/>
              <a:ext cx="108950" cy="111250"/>
            </a:xfrm>
            <a:custGeom>
              <a:avLst/>
              <a:gdLst/>
              <a:ahLst/>
              <a:cxnLst/>
              <a:rect l="l" t="t" r="r" b="b"/>
              <a:pathLst>
                <a:path w="4358" h="4450" extrusionOk="0">
                  <a:moveTo>
                    <a:pt x="4358" y="1"/>
                  </a:moveTo>
                  <a:lnTo>
                    <a:pt x="4358" y="1"/>
                  </a:lnTo>
                  <a:cubicBezTo>
                    <a:pt x="2906" y="877"/>
                    <a:pt x="1437" y="1609"/>
                    <a:pt x="1" y="2332"/>
                  </a:cubicBezTo>
                  <a:cubicBezTo>
                    <a:pt x="58" y="3090"/>
                    <a:pt x="112" y="3789"/>
                    <a:pt x="118" y="3882"/>
                  </a:cubicBezTo>
                  <a:cubicBezTo>
                    <a:pt x="118" y="4211"/>
                    <a:pt x="387" y="4450"/>
                    <a:pt x="683" y="4450"/>
                  </a:cubicBezTo>
                  <a:cubicBezTo>
                    <a:pt x="767" y="4450"/>
                    <a:pt x="854" y="4430"/>
                    <a:pt x="937" y="4388"/>
                  </a:cubicBezTo>
                  <a:cubicBezTo>
                    <a:pt x="1039" y="4295"/>
                    <a:pt x="3858" y="3208"/>
                    <a:pt x="4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2" name="Google Shape;432;p36"/>
            <p:cNvSpPr/>
            <p:nvPr/>
          </p:nvSpPr>
          <p:spPr>
            <a:xfrm>
              <a:off x="927325" y="4539825"/>
              <a:ext cx="114150" cy="109800"/>
            </a:xfrm>
            <a:custGeom>
              <a:avLst/>
              <a:gdLst/>
              <a:ahLst/>
              <a:cxnLst/>
              <a:rect l="l" t="t" r="r" b="b"/>
              <a:pathLst>
                <a:path w="4566" h="4392" extrusionOk="0">
                  <a:moveTo>
                    <a:pt x="4565" y="1"/>
                  </a:moveTo>
                  <a:lnTo>
                    <a:pt x="4565" y="1"/>
                  </a:lnTo>
                  <a:cubicBezTo>
                    <a:pt x="1268" y="459"/>
                    <a:pt x="184" y="3334"/>
                    <a:pt x="91" y="3437"/>
                  </a:cubicBezTo>
                  <a:cubicBezTo>
                    <a:pt x="0" y="3611"/>
                    <a:pt x="9" y="3822"/>
                    <a:pt x="112" y="3988"/>
                  </a:cubicBezTo>
                  <a:cubicBezTo>
                    <a:pt x="295" y="4286"/>
                    <a:pt x="606" y="4232"/>
                    <a:pt x="723" y="4256"/>
                  </a:cubicBezTo>
                  <a:lnTo>
                    <a:pt x="2214" y="4391"/>
                  </a:lnTo>
                  <a:cubicBezTo>
                    <a:pt x="2945" y="2928"/>
                    <a:pt x="3680" y="1458"/>
                    <a:pt x="45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3" name="Google Shape;433;p36"/>
            <p:cNvSpPr/>
            <p:nvPr/>
          </p:nvSpPr>
          <p:spPr>
            <a:xfrm>
              <a:off x="898875" y="4711550"/>
              <a:ext cx="170825" cy="169575"/>
            </a:xfrm>
            <a:custGeom>
              <a:avLst/>
              <a:gdLst/>
              <a:ahLst/>
              <a:cxnLst/>
              <a:rect l="l" t="t" r="r" b="b"/>
              <a:pathLst>
                <a:path w="6833" h="6783" extrusionOk="0">
                  <a:moveTo>
                    <a:pt x="2846" y="1"/>
                  </a:moveTo>
                  <a:cubicBezTo>
                    <a:pt x="1747" y="1052"/>
                    <a:pt x="503" y="4602"/>
                    <a:pt x="63" y="6050"/>
                  </a:cubicBezTo>
                  <a:cubicBezTo>
                    <a:pt x="0" y="6252"/>
                    <a:pt x="54" y="6469"/>
                    <a:pt x="202" y="6616"/>
                  </a:cubicBezTo>
                  <a:cubicBezTo>
                    <a:pt x="309" y="6724"/>
                    <a:pt x="454" y="6782"/>
                    <a:pt x="602" y="6782"/>
                  </a:cubicBezTo>
                  <a:cubicBezTo>
                    <a:pt x="656" y="6782"/>
                    <a:pt x="711" y="6774"/>
                    <a:pt x="765" y="6758"/>
                  </a:cubicBezTo>
                  <a:cubicBezTo>
                    <a:pt x="2225" y="6318"/>
                    <a:pt x="5782" y="5084"/>
                    <a:pt x="6833" y="3981"/>
                  </a:cubicBezTo>
                  <a:cubicBezTo>
                    <a:pt x="6655" y="3900"/>
                    <a:pt x="6492" y="3789"/>
                    <a:pt x="6354" y="3650"/>
                  </a:cubicBezTo>
                  <a:lnTo>
                    <a:pt x="5167" y="2464"/>
                  </a:lnTo>
                  <a:lnTo>
                    <a:pt x="4767" y="2861"/>
                  </a:lnTo>
                  <a:cubicBezTo>
                    <a:pt x="4658" y="2967"/>
                    <a:pt x="4517" y="3020"/>
                    <a:pt x="4375" y="3020"/>
                  </a:cubicBezTo>
                  <a:cubicBezTo>
                    <a:pt x="4231" y="3020"/>
                    <a:pt x="4086" y="2965"/>
                    <a:pt x="3975" y="2855"/>
                  </a:cubicBezTo>
                  <a:cubicBezTo>
                    <a:pt x="3758" y="2638"/>
                    <a:pt x="3755" y="2286"/>
                    <a:pt x="3969" y="2063"/>
                  </a:cubicBezTo>
                  <a:lnTo>
                    <a:pt x="4369" y="1663"/>
                  </a:lnTo>
                  <a:lnTo>
                    <a:pt x="3171" y="464"/>
                  </a:lnTo>
                  <a:cubicBezTo>
                    <a:pt x="3035" y="329"/>
                    <a:pt x="2927" y="172"/>
                    <a:pt x="2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 name="Google Shape;532;p42">
            <a:extLst>
              <a:ext uri="{FF2B5EF4-FFF2-40B4-BE49-F238E27FC236}">
                <a16:creationId xmlns:a16="http://schemas.microsoft.com/office/drawing/2014/main" id="{25ED6147-4B11-48B0-9A63-C0D27A3B2EFB}"/>
              </a:ext>
            </a:extLst>
          </p:cNvPr>
          <p:cNvSpPr/>
          <p:nvPr/>
        </p:nvSpPr>
        <p:spPr>
          <a:xfrm>
            <a:off x="1217222" y="1578141"/>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46;p42">
            <a:extLst>
              <a:ext uri="{FF2B5EF4-FFF2-40B4-BE49-F238E27FC236}">
                <a16:creationId xmlns:a16="http://schemas.microsoft.com/office/drawing/2014/main" id="{A7A7A563-4D2A-4605-B309-5B970831932E}"/>
              </a:ext>
            </a:extLst>
          </p:cNvPr>
          <p:cNvSpPr/>
          <p:nvPr/>
        </p:nvSpPr>
        <p:spPr>
          <a:xfrm>
            <a:off x="1387835" y="1756071"/>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 name="Rettangolo 1">
            <a:extLst>
              <a:ext uri="{FF2B5EF4-FFF2-40B4-BE49-F238E27FC236}">
                <a16:creationId xmlns:a16="http://schemas.microsoft.com/office/drawing/2014/main" id="{F7A42D8C-C357-DC4C-8859-D4EF7319E763}"/>
              </a:ext>
            </a:extLst>
          </p:cNvPr>
          <p:cNvSpPr/>
          <p:nvPr/>
        </p:nvSpPr>
        <p:spPr>
          <a:xfrm>
            <a:off x="2758956" y="2607391"/>
            <a:ext cx="1654003" cy="1969770"/>
          </a:xfrm>
          <a:prstGeom prst="rect">
            <a:avLst/>
          </a:prstGeom>
        </p:spPr>
        <p:txBody>
          <a:bodyPr wrap="square">
            <a:spAutoFit/>
          </a:bodyPr>
          <a:lstStyle/>
          <a:p>
            <a:pPr algn="ctr"/>
            <a:r>
              <a:rPr lang="en-US" sz="1200" dirty="0" err="1">
                <a:solidFill>
                  <a:schemeClr val="dk2"/>
                </a:solidFill>
                <a:latin typeface="Questrial"/>
                <a:sym typeface="Questrial"/>
              </a:rPr>
              <a:t>SIPTex</a:t>
            </a:r>
            <a:r>
              <a:rPr lang="en-US" sz="1200" dirty="0">
                <a:solidFill>
                  <a:schemeClr val="dk2"/>
                </a:solidFill>
                <a:latin typeface="Questrial"/>
                <a:sym typeface="Questrial"/>
              </a:rPr>
              <a:t> leads to the creation of “</a:t>
            </a:r>
            <a:r>
              <a:rPr lang="en-US" sz="1200" b="1" dirty="0">
                <a:solidFill>
                  <a:schemeClr val="dk2"/>
                </a:solidFill>
                <a:latin typeface="Questrial"/>
                <a:sym typeface="Questrial"/>
              </a:rPr>
              <a:t>functional markets</a:t>
            </a:r>
            <a:r>
              <a:rPr lang="en-US" sz="1200" dirty="0">
                <a:solidFill>
                  <a:schemeClr val="dk2"/>
                </a:solidFill>
                <a:latin typeface="Questrial"/>
                <a:sym typeface="Questrial"/>
              </a:rPr>
              <a:t> for recycled textiles”, as well as to “established automated textile sorting capacity in Europe” (</a:t>
            </a:r>
            <a:r>
              <a:rPr lang="en-GB" sz="1200" dirty="0" err="1">
                <a:solidFill>
                  <a:schemeClr val="dk2"/>
                </a:solidFill>
                <a:latin typeface="Questrial"/>
                <a:sym typeface="Questrial"/>
              </a:rPr>
              <a:t>Sysav</a:t>
            </a:r>
            <a:r>
              <a:rPr lang="en-GB" sz="1200" dirty="0">
                <a:solidFill>
                  <a:schemeClr val="dk2"/>
                </a:solidFill>
                <a:latin typeface="Questrial"/>
                <a:sym typeface="Questrial"/>
              </a:rPr>
              <a:t>, 2019)</a:t>
            </a:r>
            <a:r>
              <a:rPr lang="en-GB" dirty="0">
                <a:latin typeface="Calibri" panose="020F0502020204030204" pitchFamily="34" charset="0"/>
                <a:ea typeface="Calibri" panose="020F0502020204030204" pitchFamily="34" charset="0"/>
              </a:rPr>
              <a:t>.</a:t>
            </a:r>
            <a:r>
              <a:rPr lang="it-IT" dirty="0"/>
              <a:t> </a:t>
            </a:r>
            <a:endParaRPr lang="en-US" dirty="0"/>
          </a:p>
        </p:txBody>
      </p:sp>
      <p:sp>
        <p:nvSpPr>
          <p:cNvPr id="3" name="Rettangolo 2">
            <a:extLst>
              <a:ext uri="{FF2B5EF4-FFF2-40B4-BE49-F238E27FC236}">
                <a16:creationId xmlns:a16="http://schemas.microsoft.com/office/drawing/2014/main" id="{397E8CD9-A12B-E247-B38D-94C0B4AB535F}"/>
              </a:ext>
            </a:extLst>
          </p:cNvPr>
          <p:cNvSpPr/>
          <p:nvPr/>
        </p:nvSpPr>
        <p:spPr>
          <a:xfrm>
            <a:off x="4851494" y="2607391"/>
            <a:ext cx="1099321" cy="1015663"/>
          </a:xfrm>
          <a:prstGeom prst="rect">
            <a:avLst/>
          </a:prstGeom>
        </p:spPr>
        <p:txBody>
          <a:bodyPr wrap="square">
            <a:spAutoFit/>
          </a:bodyPr>
          <a:lstStyle/>
          <a:p>
            <a:pPr algn="ctr"/>
            <a:r>
              <a:rPr lang="en-US" sz="1200" dirty="0">
                <a:solidFill>
                  <a:schemeClr val="dk2"/>
                </a:solidFill>
                <a:latin typeface="Questrial"/>
              </a:rPr>
              <a:t>Increased “</a:t>
            </a:r>
            <a:r>
              <a:rPr lang="en-US" sz="1200" b="1" dirty="0">
                <a:solidFill>
                  <a:schemeClr val="dk2"/>
                </a:solidFill>
                <a:latin typeface="Questrial"/>
              </a:rPr>
              <a:t>circularity in the textile value chain</a:t>
            </a:r>
            <a:r>
              <a:rPr lang="en-US" sz="1200" dirty="0">
                <a:solidFill>
                  <a:schemeClr val="dk2"/>
                </a:solidFill>
                <a:latin typeface="Questrial"/>
              </a:rPr>
              <a:t>” (</a:t>
            </a:r>
            <a:r>
              <a:rPr lang="en-GB" sz="1200" dirty="0">
                <a:solidFill>
                  <a:schemeClr val="dk2"/>
                </a:solidFill>
                <a:latin typeface="Questrial"/>
              </a:rPr>
              <a:t>ibid)</a:t>
            </a:r>
            <a:r>
              <a:rPr lang="it-IT" sz="1200" dirty="0">
                <a:solidFill>
                  <a:schemeClr val="dk2"/>
                </a:solidFill>
                <a:latin typeface="Questrial"/>
              </a:rPr>
              <a:t>.</a:t>
            </a:r>
            <a:endParaRPr lang="en-US" sz="1200" dirty="0">
              <a:solidFill>
                <a:schemeClr val="dk2"/>
              </a:solidFill>
              <a:latin typeface="Questrial"/>
            </a:endParaRPr>
          </a:p>
        </p:txBody>
      </p:sp>
      <p:sp>
        <p:nvSpPr>
          <p:cNvPr id="6" name="Rettangolo 5">
            <a:extLst>
              <a:ext uri="{FF2B5EF4-FFF2-40B4-BE49-F238E27FC236}">
                <a16:creationId xmlns:a16="http://schemas.microsoft.com/office/drawing/2014/main" id="{F8A7DA81-C92E-6740-8C4A-63DCD9EC2171}"/>
              </a:ext>
            </a:extLst>
          </p:cNvPr>
          <p:cNvSpPr/>
          <p:nvPr/>
        </p:nvSpPr>
        <p:spPr>
          <a:xfrm>
            <a:off x="6827885" y="2607390"/>
            <a:ext cx="1341410" cy="1015663"/>
          </a:xfrm>
          <a:prstGeom prst="rect">
            <a:avLst/>
          </a:prstGeom>
        </p:spPr>
        <p:txBody>
          <a:bodyPr wrap="square">
            <a:spAutoFit/>
          </a:bodyPr>
          <a:lstStyle/>
          <a:p>
            <a:pPr algn="ctr"/>
            <a:r>
              <a:rPr lang="en-US" sz="1200" dirty="0">
                <a:solidFill>
                  <a:schemeClr val="dk2"/>
                </a:solidFill>
                <a:latin typeface="Questrial"/>
              </a:rPr>
              <a:t>Contribution to a “</a:t>
            </a:r>
            <a:r>
              <a:rPr lang="en-US" sz="1200" b="1" dirty="0">
                <a:solidFill>
                  <a:schemeClr val="dk2"/>
                </a:solidFill>
                <a:latin typeface="Questrial"/>
              </a:rPr>
              <a:t>secured supply of raw materials for textile producers</a:t>
            </a:r>
            <a:r>
              <a:rPr lang="en-US" sz="1200" dirty="0">
                <a:solidFill>
                  <a:schemeClr val="dk2"/>
                </a:solidFill>
                <a:latin typeface="Questrial"/>
              </a:rPr>
              <a:t>”</a:t>
            </a:r>
            <a:r>
              <a:rPr lang="it-IT" sz="1200" dirty="0">
                <a:solidFill>
                  <a:schemeClr val="dk2"/>
                </a:solidFill>
                <a:latin typeface="Questrial"/>
              </a:rPr>
              <a:t> (</a:t>
            </a:r>
            <a:r>
              <a:rPr lang="it-IT" sz="1200" dirty="0" err="1">
                <a:solidFill>
                  <a:schemeClr val="dk2"/>
                </a:solidFill>
                <a:latin typeface="Questrial"/>
              </a:rPr>
              <a:t>ibid</a:t>
            </a:r>
            <a:r>
              <a:rPr lang="it-IT" sz="1200" dirty="0">
                <a:solidFill>
                  <a:schemeClr val="dk2"/>
                </a:solidFill>
                <a:latin typeface="Questrial"/>
              </a:rPr>
              <a:t>).</a:t>
            </a:r>
            <a:endParaRPr lang="en-US" sz="1200" dirty="0">
              <a:solidFill>
                <a:schemeClr val="dk2"/>
              </a:solidFill>
              <a:latin typeface="Quest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58"/>
          <p:cNvSpPr txBox="1">
            <a:spLocks noGrp="1"/>
          </p:cNvSpPr>
          <p:nvPr>
            <p:ph type="title"/>
          </p:nvPr>
        </p:nvSpPr>
        <p:spPr>
          <a:xfrm>
            <a:off x="747000" y="664501"/>
            <a:ext cx="7650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a:t>
            </a:r>
            <a:r>
              <a:rPr lang="es-ES" dirty="0" err="1"/>
              <a:t>ferences</a:t>
            </a:r>
            <a:r>
              <a:rPr lang="es-ES" dirty="0"/>
              <a:t> and </a:t>
            </a:r>
            <a:r>
              <a:rPr lang="es-ES" dirty="0" err="1"/>
              <a:t>useful</a:t>
            </a:r>
            <a:r>
              <a:rPr lang="es-ES" dirty="0"/>
              <a:t> </a:t>
            </a:r>
            <a:r>
              <a:rPr lang="es-ES" dirty="0" err="1"/>
              <a:t>info</a:t>
            </a:r>
            <a:endParaRPr dirty="0"/>
          </a:p>
        </p:txBody>
      </p:sp>
      <p:sp>
        <p:nvSpPr>
          <p:cNvPr id="2" name="Rettangolo 1">
            <a:extLst>
              <a:ext uri="{FF2B5EF4-FFF2-40B4-BE49-F238E27FC236}">
                <a16:creationId xmlns:a16="http://schemas.microsoft.com/office/drawing/2014/main" id="{E2F38972-6E92-6447-BC02-397A0B08ACDD}"/>
              </a:ext>
            </a:extLst>
          </p:cNvPr>
          <p:cNvSpPr/>
          <p:nvPr/>
        </p:nvSpPr>
        <p:spPr>
          <a:xfrm>
            <a:off x="992481" y="3329745"/>
            <a:ext cx="7159034" cy="461665"/>
          </a:xfrm>
          <a:prstGeom prst="rect">
            <a:avLst/>
          </a:prstGeom>
        </p:spPr>
        <p:txBody>
          <a:bodyPr wrap="square">
            <a:spAutoFit/>
          </a:bodyPr>
          <a:lstStyle/>
          <a:p>
            <a:r>
              <a:rPr lang="it-IT" sz="1200" dirty="0">
                <a:solidFill>
                  <a:schemeClr val="dk2"/>
                </a:solidFill>
                <a:latin typeface="Questrial"/>
                <a:sym typeface="Questrial"/>
              </a:rPr>
              <a:t>The </a:t>
            </a:r>
            <a:r>
              <a:rPr lang="it-IT" sz="1200" dirty="0" err="1">
                <a:solidFill>
                  <a:schemeClr val="dk2"/>
                </a:solidFill>
                <a:latin typeface="Questrial"/>
                <a:sym typeface="Questrial"/>
              </a:rPr>
              <a:t>related</a:t>
            </a:r>
            <a:r>
              <a:rPr lang="it-IT" sz="1200" dirty="0">
                <a:solidFill>
                  <a:schemeClr val="dk2"/>
                </a:solidFill>
                <a:latin typeface="Questrial"/>
                <a:sym typeface="Questrial"/>
              </a:rPr>
              <a:t> </a:t>
            </a:r>
            <a:r>
              <a:rPr lang="it-IT" sz="1200" dirty="0" err="1">
                <a:solidFill>
                  <a:schemeClr val="dk2"/>
                </a:solidFill>
                <a:latin typeface="Questrial"/>
                <a:sym typeface="Questrial"/>
              </a:rPr>
              <a:t>content</a:t>
            </a:r>
            <a:r>
              <a:rPr lang="it-IT" sz="1200" dirty="0">
                <a:solidFill>
                  <a:schemeClr val="dk2"/>
                </a:solidFill>
                <a:latin typeface="Questrial"/>
                <a:sym typeface="Questrial"/>
              </a:rPr>
              <a:t> to </a:t>
            </a:r>
            <a:r>
              <a:rPr lang="it-IT" sz="1200" dirty="0" err="1">
                <a:solidFill>
                  <a:schemeClr val="dk2"/>
                </a:solidFill>
                <a:latin typeface="Questrial"/>
                <a:sym typeface="Questrial"/>
              </a:rPr>
              <a:t>this</a:t>
            </a:r>
            <a:r>
              <a:rPr lang="it-IT" sz="1200" dirty="0">
                <a:solidFill>
                  <a:schemeClr val="dk2"/>
                </a:solidFill>
                <a:latin typeface="Questrial"/>
                <a:sym typeface="Questrial"/>
              </a:rPr>
              <a:t> case </a:t>
            </a:r>
            <a:r>
              <a:rPr lang="it-IT" sz="1200" dirty="0" err="1">
                <a:solidFill>
                  <a:schemeClr val="dk2"/>
                </a:solidFill>
                <a:latin typeface="Questrial"/>
                <a:sym typeface="Questrial"/>
              </a:rPr>
              <a:t>study</a:t>
            </a:r>
            <a:r>
              <a:rPr lang="it-IT" sz="1200" dirty="0">
                <a:solidFill>
                  <a:schemeClr val="dk2"/>
                </a:solidFill>
                <a:latin typeface="Questrial"/>
                <a:sym typeface="Questrial"/>
              </a:rPr>
              <a:t> </a:t>
            </a:r>
            <a:r>
              <a:rPr lang="it-IT" sz="1200" dirty="0" err="1">
                <a:solidFill>
                  <a:schemeClr val="dk2"/>
                </a:solidFill>
                <a:latin typeface="Questrial"/>
                <a:sym typeface="Questrial"/>
              </a:rPr>
              <a:t>has</a:t>
            </a:r>
            <a:r>
              <a:rPr lang="it-IT" sz="1200" dirty="0">
                <a:solidFill>
                  <a:schemeClr val="dk2"/>
                </a:solidFill>
                <a:latin typeface="Questrial"/>
                <a:sym typeface="Questrial"/>
              </a:rPr>
              <a:t> </a:t>
            </a:r>
            <a:r>
              <a:rPr lang="it-IT" sz="1200" dirty="0" err="1">
                <a:solidFill>
                  <a:schemeClr val="dk2"/>
                </a:solidFill>
                <a:latin typeface="Questrial"/>
                <a:sym typeface="Questrial"/>
              </a:rPr>
              <a:t>been</a:t>
            </a:r>
            <a:r>
              <a:rPr lang="it-IT" sz="1200" dirty="0">
                <a:solidFill>
                  <a:schemeClr val="dk2"/>
                </a:solidFill>
                <a:latin typeface="Questrial"/>
                <a:sym typeface="Questrial"/>
              </a:rPr>
              <a:t> </a:t>
            </a:r>
            <a:r>
              <a:rPr lang="it-IT" sz="1200" dirty="0" err="1">
                <a:solidFill>
                  <a:schemeClr val="dk2"/>
                </a:solidFill>
                <a:latin typeface="Questrial"/>
                <a:sym typeface="Questrial"/>
              </a:rPr>
              <a:t>identfied</a:t>
            </a:r>
            <a:r>
              <a:rPr lang="it-IT" sz="1200" dirty="0">
                <a:solidFill>
                  <a:schemeClr val="dk2"/>
                </a:solidFill>
                <a:latin typeface="Questrial"/>
                <a:sym typeface="Questrial"/>
              </a:rPr>
              <a:t> from the public information </a:t>
            </a:r>
            <a:r>
              <a:rPr lang="it-IT" sz="1200" dirty="0" err="1">
                <a:solidFill>
                  <a:schemeClr val="dk2"/>
                </a:solidFill>
                <a:latin typeface="Questrial"/>
                <a:sym typeface="Questrial"/>
              </a:rPr>
              <a:t>which</a:t>
            </a:r>
            <a:r>
              <a:rPr lang="it-IT" sz="1200" dirty="0">
                <a:solidFill>
                  <a:schemeClr val="dk2"/>
                </a:solidFill>
                <a:latin typeface="Questrial"/>
                <a:sym typeface="Questrial"/>
              </a:rPr>
              <a:t> </a:t>
            </a:r>
            <a:r>
              <a:rPr lang="it-IT" sz="1200" dirty="0" err="1">
                <a:solidFill>
                  <a:schemeClr val="dk2"/>
                </a:solidFill>
                <a:latin typeface="Questrial"/>
                <a:sym typeface="Questrial"/>
              </a:rPr>
              <a:t>is</a:t>
            </a:r>
            <a:r>
              <a:rPr lang="it-IT" sz="1200" dirty="0">
                <a:solidFill>
                  <a:schemeClr val="dk2"/>
                </a:solidFill>
                <a:latin typeface="Questrial"/>
                <a:sym typeface="Questrial"/>
              </a:rPr>
              <a:t> </a:t>
            </a:r>
            <a:r>
              <a:rPr lang="it-IT" sz="1200" dirty="0" err="1">
                <a:solidFill>
                  <a:schemeClr val="dk2"/>
                </a:solidFill>
                <a:latin typeface="Questrial"/>
                <a:sym typeface="Questrial"/>
              </a:rPr>
              <a:t>published</a:t>
            </a:r>
            <a:r>
              <a:rPr lang="it-IT" sz="1200" dirty="0">
                <a:solidFill>
                  <a:schemeClr val="dk2"/>
                </a:solidFill>
                <a:latin typeface="Questrial"/>
                <a:sym typeface="Questrial"/>
              </a:rPr>
              <a:t> by the </a:t>
            </a:r>
            <a:r>
              <a:rPr lang="it-IT" sz="1200" dirty="0" err="1">
                <a:solidFill>
                  <a:schemeClr val="dk2"/>
                </a:solidFill>
                <a:latin typeface="Questrial"/>
                <a:sym typeface="Questrial"/>
              </a:rPr>
              <a:t>owners</a:t>
            </a:r>
            <a:r>
              <a:rPr lang="it-IT" sz="1200" dirty="0">
                <a:solidFill>
                  <a:schemeClr val="dk2"/>
                </a:solidFill>
                <a:latin typeface="Questrial"/>
                <a:sym typeface="Questrial"/>
              </a:rPr>
              <a:t> of the </a:t>
            </a:r>
            <a:r>
              <a:rPr lang="it-IT" sz="1200" dirty="0" err="1">
                <a:solidFill>
                  <a:schemeClr val="dk2"/>
                </a:solidFill>
                <a:latin typeface="Questrial"/>
                <a:sym typeface="Questrial"/>
              </a:rPr>
              <a:t>content</a:t>
            </a:r>
            <a:r>
              <a:rPr lang="it-IT" sz="1200" dirty="0">
                <a:solidFill>
                  <a:schemeClr val="dk2"/>
                </a:solidFill>
                <a:latin typeface="Questrial"/>
                <a:sym typeface="Questrial"/>
              </a:rPr>
              <a:t>.</a:t>
            </a:r>
            <a:endParaRPr lang="en-US" sz="1200" dirty="0">
              <a:solidFill>
                <a:schemeClr val="dk2"/>
              </a:solidFill>
              <a:latin typeface="Questrial"/>
              <a:sym typeface="Questrial"/>
            </a:endParaRPr>
          </a:p>
        </p:txBody>
      </p:sp>
      <p:sp>
        <p:nvSpPr>
          <p:cNvPr id="3" name="Rettangolo 2">
            <a:extLst>
              <a:ext uri="{FF2B5EF4-FFF2-40B4-BE49-F238E27FC236}">
                <a16:creationId xmlns:a16="http://schemas.microsoft.com/office/drawing/2014/main" id="{59352430-C70F-5B44-918F-B6131A19217C}"/>
              </a:ext>
            </a:extLst>
          </p:cNvPr>
          <p:cNvSpPr/>
          <p:nvPr/>
        </p:nvSpPr>
        <p:spPr>
          <a:xfrm>
            <a:off x="956430" y="3791410"/>
            <a:ext cx="7440570" cy="830997"/>
          </a:xfrm>
          <a:prstGeom prst="rect">
            <a:avLst/>
          </a:prstGeom>
        </p:spPr>
        <p:txBody>
          <a:bodyPr wrap="square">
            <a:spAutoFit/>
          </a:bodyPr>
          <a:lstStyle/>
          <a:p>
            <a:r>
              <a:rPr lang="en-GB" sz="1200" dirty="0">
                <a:solidFill>
                  <a:schemeClr val="dk2"/>
                </a:solidFill>
                <a:latin typeface="Questrial"/>
              </a:rPr>
              <a:t>Disclaimer:</a:t>
            </a:r>
          </a:p>
          <a:p>
            <a:r>
              <a:rPr lang="en-GB" sz="1200" dirty="0">
                <a:solidFill>
                  <a:schemeClr val="dk2"/>
                </a:solidFill>
                <a:latin typeface="Questria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US" sz="1200" dirty="0"/>
          </a:p>
        </p:txBody>
      </p:sp>
      <p:pic>
        <p:nvPicPr>
          <p:cNvPr id="6" name="Obraz 3" descr="Immagine che contiene disegnando, cibo, segnale, piatto&#10;&#10;Descrizione generata automaticamente">
            <a:extLst>
              <a:ext uri="{FF2B5EF4-FFF2-40B4-BE49-F238E27FC236}">
                <a16:creationId xmlns:a16="http://schemas.microsoft.com/office/drawing/2014/main" id="{065A045F-1B99-8B4A-A97B-7DA41D16E78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878584" y="215557"/>
            <a:ext cx="407513" cy="502285"/>
          </a:xfrm>
          <a:prstGeom prst="rect">
            <a:avLst/>
          </a:prstGeom>
        </p:spPr>
      </p:pic>
      <p:pic>
        <p:nvPicPr>
          <p:cNvPr id="7" name="Imagem 6" descr="EU flag-Erasmus+_FRASE">
            <a:extLst>
              <a:ext uri="{FF2B5EF4-FFF2-40B4-BE49-F238E27FC236}">
                <a16:creationId xmlns:a16="http://schemas.microsoft.com/office/drawing/2014/main" id="{06F7EC76-5D8C-A743-9599-B3A199EB581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71999" y="268896"/>
            <a:ext cx="1379855" cy="395605"/>
          </a:xfrm>
          <a:prstGeom prst="rect">
            <a:avLst/>
          </a:prstGeom>
          <a:noFill/>
          <a:ln>
            <a:noFill/>
          </a:ln>
        </p:spPr>
      </p:pic>
      <p:sp>
        <p:nvSpPr>
          <p:cNvPr id="11" name="Google Shape;897;p58">
            <a:extLst>
              <a:ext uri="{FF2B5EF4-FFF2-40B4-BE49-F238E27FC236}">
                <a16:creationId xmlns:a16="http://schemas.microsoft.com/office/drawing/2014/main" id="{803B19EC-9CE9-B143-8164-3240CAB76CE5}"/>
              </a:ext>
            </a:extLst>
          </p:cNvPr>
          <p:cNvSpPr txBox="1">
            <a:spLocks/>
          </p:cNvSpPr>
          <p:nvPr/>
        </p:nvSpPr>
        <p:spPr>
          <a:xfrm>
            <a:off x="922098" y="797308"/>
            <a:ext cx="7299802" cy="2180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1pPr>
            <a:lvl2pPr marL="914400" marR="0" lvl="1"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2pPr>
            <a:lvl3pPr marL="1371600" marR="0" lvl="2"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3pPr>
            <a:lvl4pPr marL="1828800" marR="0" lvl="3"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4pPr>
            <a:lvl5pPr marL="2286000" marR="0" lvl="4"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5pPr>
            <a:lvl6pPr marL="2743200" marR="0" lvl="5"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6pPr>
            <a:lvl7pPr marL="3200400" marR="0" lvl="6"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7pPr>
            <a:lvl8pPr marL="3657600" marR="0" lvl="7"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8pPr>
            <a:lvl9pPr marL="4114800" marR="0" lvl="8" indent="-317500" algn="ctr" rtl="0">
              <a:lnSpc>
                <a:spcPct val="100000"/>
              </a:lnSpc>
              <a:spcBef>
                <a:spcPts val="1600"/>
              </a:spcBef>
              <a:spcAft>
                <a:spcPts val="160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9pPr>
          </a:lstStyle>
          <a:p>
            <a:pPr marL="0" indent="0">
              <a:spcBef>
                <a:spcPts val="1600"/>
              </a:spcBef>
              <a:buFont typeface="Questrial"/>
              <a:buNone/>
            </a:pPr>
            <a:r>
              <a:rPr lang="es-ES" dirty="0" err="1">
                <a:solidFill>
                  <a:schemeClr val="dk1"/>
                </a:solidFill>
                <a:latin typeface="Montserrat Black"/>
                <a:ea typeface="Montserrat Black"/>
                <a:cs typeface="Montserrat Black"/>
                <a:sym typeface="Montserrat Black"/>
              </a:rPr>
              <a:t>References</a:t>
            </a:r>
            <a:r>
              <a:rPr lang="es-ES" dirty="0">
                <a:solidFill>
                  <a:schemeClr val="dk1"/>
                </a:solidFill>
                <a:latin typeface="Montserrat Black"/>
                <a:ea typeface="Montserrat Black"/>
                <a:cs typeface="Montserrat Black"/>
                <a:sym typeface="Montserrat Black"/>
              </a:rPr>
              <a:t>:</a:t>
            </a:r>
          </a:p>
          <a:p>
            <a:pPr marL="228600">
              <a:buClr>
                <a:schemeClr val="accent4"/>
              </a:buClr>
            </a:pPr>
            <a:r>
              <a:rPr lang="es-ES" sz="1000" dirty="0" err="1"/>
              <a:t>Sysav</a:t>
            </a:r>
            <a:r>
              <a:rPr lang="es-ES" sz="1000" dirty="0"/>
              <a:t>. </a:t>
            </a:r>
            <a:r>
              <a:rPr lang="es-ES" sz="1000" dirty="0" err="1"/>
              <a:t>n.d</a:t>
            </a:r>
            <a:r>
              <a:rPr lang="es-ES" sz="1000" dirty="0"/>
              <a:t>. </a:t>
            </a:r>
            <a:r>
              <a:rPr lang="es-ES" sz="1000" dirty="0" err="1"/>
              <a:t>Siptex</a:t>
            </a:r>
            <a:r>
              <a:rPr lang="es-ES" sz="1000" dirty="0"/>
              <a:t> | </a:t>
            </a:r>
            <a:r>
              <a:rPr lang="es-ES" sz="1000" dirty="0" err="1"/>
              <a:t>Sysav</a:t>
            </a:r>
            <a:r>
              <a:rPr lang="es-ES" sz="1000" dirty="0"/>
              <a:t> – </a:t>
            </a:r>
            <a:r>
              <a:rPr lang="es-ES" sz="1000" dirty="0" err="1"/>
              <a:t>Tar</a:t>
            </a:r>
            <a:r>
              <a:rPr lang="es-ES" sz="1000" dirty="0"/>
              <a:t> Hand </a:t>
            </a:r>
            <a:r>
              <a:rPr lang="es-ES" sz="1000" dirty="0" err="1"/>
              <a:t>Om</a:t>
            </a:r>
            <a:r>
              <a:rPr lang="es-ES" sz="1000" dirty="0"/>
              <a:t> </a:t>
            </a:r>
            <a:r>
              <a:rPr lang="es-ES" sz="1000" dirty="0" err="1"/>
              <a:t>Och</a:t>
            </a:r>
            <a:r>
              <a:rPr lang="es-ES" sz="1000" dirty="0"/>
              <a:t> </a:t>
            </a:r>
            <a:r>
              <a:rPr lang="es-ES" sz="1000" dirty="0" err="1"/>
              <a:t>Återvinner</a:t>
            </a:r>
            <a:r>
              <a:rPr lang="es-ES" sz="1000" dirty="0"/>
              <a:t> </a:t>
            </a:r>
            <a:r>
              <a:rPr lang="es-ES" sz="1000" dirty="0" err="1"/>
              <a:t>Avfall</a:t>
            </a:r>
            <a:r>
              <a:rPr lang="es-ES" sz="1000" dirty="0"/>
              <a:t>. [online] </a:t>
            </a:r>
            <a:r>
              <a:rPr lang="es-ES" sz="1000" dirty="0" err="1"/>
              <a:t>Available</a:t>
            </a:r>
            <a:r>
              <a:rPr lang="es-ES" sz="1000" dirty="0"/>
              <a:t> at: &lt;https://</a:t>
            </a:r>
            <a:r>
              <a:rPr lang="es-ES" sz="1000" dirty="0" err="1"/>
              <a:t>www.sysav.se</a:t>
            </a:r>
            <a:r>
              <a:rPr lang="es-ES" sz="1000" dirty="0"/>
              <a:t>/en/</a:t>
            </a:r>
            <a:r>
              <a:rPr lang="es-ES" sz="1000" dirty="0" err="1"/>
              <a:t>siptex</a:t>
            </a:r>
            <a:r>
              <a:rPr lang="es-ES" sz="1000" dirty="0"/>
              <a:t>/&gt; [</a:t>
            </a:r>
            <a:r>
              <a:rPr lang="es-ES" sz="1000" dirty="0" err="1"/>
              <a:t>Accessed</a:t>
            </a:r>
            <a:r>
              <a:rPr lang="es-ES" sz="1000" dirty="0"/>
              <a:t> 22 </a:t>
            </a:r>
            <a:r>
              <a:rPr lang="es-ES" sz="1000" dirty="0" err="1"/>
              <a:t>October</a:t>
            </a:r>
            <a:r>
              <a:rPr lang="es-ES" sz="1000" dirty="0"/>
              <a:t> 2020].</a:t>
            </a:r>
          </a:p>
          <a:p>
            <a:pPr marL="228600">
              <a:buClr>
                <a:schemeClr val="accent4"/>
              </a:buClr>
            </a:pPr>
            <a:r>
              <a:rPr lang="es-ES" sz="1000" dirty="0" err="1"/>
              <a:t>Sysav</a:t>
            </a:r>
            <a:r>
              <a:rPr lang="es-ES" sz="1000" dirty="0"/>
              <a:t>, 2019. </a:t>
            </a:r>
            <a:r>
              <a:rPr lang="es-ES" sz="1000" dirty="0" err="1"/>
              <a:t>Världsunik</a:t>
            </a:r>
            <a:r>
              <a:rPr lang="es-ES" sz="1000" dirty="0"/>
              <a:t> </a:t>
            </a:r>
            <a:r>
              <a:rPr lang="es-ES" sz="1000" dirty="0" err="1"/>
              <a:t>Anläggning</a:t>
            </a:r>
            <a:r>
              <a:rPr lang="es-ES" sz="1000" dirty="0"/>
              <a:t> </a:t>
            </a:r>
            <a:r>
              <a:rPr lang="es-ES" sz="1000" dirty="0" err="1"/>
              <a:t>För</a:t>
            </a:r>
            <a:r>
              <a:rPr lang="es-ES" sz="1000" dirty="0"/>
              <a:t> </a:t>
            </a:r>
            <a:r>
              <a:rPr lang="es-ES" sz="1000" dirty="0" err="1"/>
              <a:t>Textilsortering</a:t>
            </a:r>
            <a:r>
              <a:rPr lang="es-ES" sz="1000" dirty="0"/>
              <a:t> I Malmö. [online] </a:t>
            </a:r>
            <a:r>
              <a:rPr lang="es-ES" sz="1000" dirty="0" err="1"/>
              <a:t>Available</a:t>
            </a:r>
            <a:r>
              <a:rPr lang="es-ES" sz="1000" dirty="0"/>
              <a:t> at: &lt;https://</a:t>
            </a:r>
            <a:r>
              <a:rPr lang="es-ES" sz="1000" dirty="0" err="1"/>
              <a:t>www.sysav.se</a:t>
            </a:r>
            <a:r>
              <a:rPr lang="es-ES" sz="1000" dirty="0"/>
              <a:t>/</a:t>
            </a:r>
            <a:r>
              <a:rPr lang="es-ES" sz="1000" dirty="0" err="1"/>
              <a:t>om-oss</a:t>
            </a:r>
            <a:r>
              <a:rPr lang="es-ES" sz="1000" dirty="0"/>
              <a:t>/</a:t>
            </a:r>
            <a:r>
              <a:rPr lang="es-ES" sz="1000" dirty="0" err="1"/>
              <a:t>pressrum</a:t>
            </a:r>
            <a:r>
              <a:rPr lang="es-ES" sz="1000" dirty="0"/>
              <a:t>/</a:t>
            </a:r>
            <a:r>
              <a:rPr lang="es-ES" sz="1000" dirty="0" err="1"/>
              <a:t>pressmeddelande</a:t>
            </a:r>
            <a:r>
              <a:rPr lang="es-ES" sz="1000" dirty="0"/>
              <a:t>/</a:t>
            </a:r>
            <a:r>
              <a:rPr lang="es-ES" sz="1000" dirty="0" err="1"/>
              <a:t>varldsunik</a:t>
            </a:r>
            <a:r>
              <a:rPr lang="es-ES" sz="1000" dirty="0"/>
              <a:t>-</a:t>
            </a:r>
            <a:r>
              <a:rPr lang="es-ES" sz="1000" dirty="0" err="1"/>
              <a:t>anlaggning</a:t>
            </a:r>
            <a:r>
              <a:rPr lang="es-ES" sz="1000" dirty="0"/>
              <a:t>-</a:t>
            </a:r>
            <a:r>
              <a:rPr lang="es-ES" sz="1000" dirty="0" err="1"/>
              <a:t>for</a:t>
            </a:r>
            <a:r>
              <a:rPr lang="es-ES" sz="1000" dirty="0"/>
              <a:t>-</a:t>
            </a:r>
            <a:r>
              <a:rPr lang="es-ES" sz="1000" dirty="0" err="1"/>
              <a:t>textilsortering</a:t>
            </a:r>
            <a:r>
              <a:rPr lang="es-ES" sz="1000" dirty="0"/>
              <a:t>-i-</a:t>
            </a:r>
            <a:r>
              <a:rPr lang="es-ES" sz="1000" dirty="0" err="1"/>
              <a:t>malmo</a:t>
            </a:r>
            <a:r>
              <a:rPr lang="es-ES" sz="1000" dirty="0"/>
              <a:t>--2928729/&gt; [</a:t>
            </a:r>
            <a:r>
              <a:rPr lang="es-ES" sz="1000" dirty="0" err="1"/>
              <a:t>Accessed</a:t>
            </a:r>
            <a:r>
              <a:rPr lang="es-ES" sz="1000" dirty="0"/>
              <a:t> 22 </a:t>
            </a:r>
            <a:r>
              <a:rPr lang="es-ES" sz="1000" dirty="0" err="1"/>
              <a:t>October</a:t>
            </a:r>
            <a:r>
              <a:rPr lang="es-ES" sz="1000" dirty="0"/>
              <a:t> 2020]. </a:t>
            </a:r>
          </a:p>
          <a:p>
            <a:pPr marL="228600">
              <a:buClr>
                <a:schemeClr val="accent4"/>
              </a:buClr>
            </a:pPr>
            <a:r>
              <a:rPr lang="es-ES" sz="1000" dirty="0" err="1"/>
              <a:t>Sysav</a:t>
            </a:r>
            <a:r>
              <a:rPr lang="es-ES" sz="1000" dirty="0"/>
              <a:t> -</a:t>
            </a:r>
            <a:r>
              <a:rPr lang="es-ES" sz="1000" dirty="0" err="1"/>
              <a:t>Sydskånes</a:t>
            </a:r>
            <a:r>
              <a:rPr lang="es-ES" sz="1000" dirty="0"/>
              <a:t> </a:t>
            </a:r>
            <a:r>
              <a:rPr lang="es-ES" sz="1000" dirty="0" err="1"/>
              <a:t>avfallsaktiebolag</a:t>
            </a:r>
            <a:r>
              <a:rPr lang="es-ES" sz="1000" dirty="0">
                <a:uFill>
                  <a:noFill/>
                </a:uFill>
              </a:rPr>
              <a:t>, 2017. </a:t>
            </a:r>
            <a:r>
              <a:rPr lang="es-ES" sz="1000" dirty="0" err="1">
                <a:uFill>
                  <a:noFill/>
                </a:uFill>
              </a:rPr>
              <a:t>Recycle</a:t>
            </a:r>
            <a:r>
              <a:rPr lang="es-ES" sz="1000" dirty="0">
                <a:uFill>
                  <a:noFill/>
                </a:uFill>
              </a:rPr>
              <a:t> </a:t>
            </a:r>
            <a:r>
              <a:rPr lang="es-ES" sz="1000" dirty="0" err="1">
                <a:uFill>
                  <a:noFill/>
                </a:uFill>
              </a:rPr>
              <a:t>your</a:t>
            </a:r>
            <a:r>
              <a:rPr lang="es-ES" sz="1000" dirty="0">
                <a:uFill>
                  <a:noFill/>
                </a:uFill>
              </a:rPr>
              <a:t> </a:t>
            </a:r>
            <a:r>
              <a:rPr lang="es-ES" sz="1000" dirty="0" err="1">
                <a:uFill>
                  <a:noFill/>
                </a:uFill>
              </a:rPr>
              <a:t>old</a:t>
            </a:r>
            <a:r>
              <a:rPr lang="es-ES" sz="1000" dirty="0">
                <a:uFill>
                  <a:noFill/>
                </a:uFill>
              </a:rPr>
              <a:t> </a:t>
            </a:r>
            <a:r>
              <a:rPr lang="es-ES" sz="1000" dirty="0" err="1">
                <a:uFill>
                  <a:noFill/>
                </a:uFill>
              </a:rPr>
              <a:t>socks</a:t>
            </a:r>
            <a:r>
              <a:rPr lang="es-ES" sz="1000" dirty="0">
                <a:uFill>
                  <a:noFill/>
                </a:uFill>
              </a:rPr>
              <a:t>!. </a:t>
            </a:r>
            <a:r>
              <a:rPr lang="es-ES" sz="1000" dirty="0" err="1">
                <a:uFill>
                  <a:noFill/>
                </a:uFill>
              </a:rPr>
              <a:t>Available</a:t>
            </a:r>
            <a:r>
              <a:rPr lang="es-ES" sz="1000" dirty="0">
                <a:uFill>
                  <a:noFill/>
                </a:uFill>
              </a:rPr>
              <a:t> at: &lt;https://</a:t>
            </a:r>
            <a:r>
              <a:rPr lang="es-ES" sz="1000" dirty="0" err="1">
                <a:uFill>
                  <a:noFill/>
                </a:uFill>
              </a:rPr>
              <a:t>www.youtube.com</a:t>
            </a:r>
            <a:r>
              <a:rPr lang="es-ES" sz="1000" dirty="0">
                <a:uFill>
                  <a:noFill/>
                </a:uFill>
              </a:rPr>
              <a:t>/</a:t>
            </a:r>
            <a:r>
              <a:rPr lang="es-ES" sz="1000" dirty="0" err="1">
                <a:uFill>
                  <a:noFill/>
                </a:uFill>
              </a:rPr>
              <a:t>watch?v</a:t>
            </a:r>
            <a:r>
              <a:rPr lang="es-ES" sz="1000" dirty="0">
                <a:uFill>
                  <a:noFill/>
                </a:uFill>
              </a:rPr>
              <a:t>=Mppx3OXO-jA&amp;feature=</a:t>
            </a:r>
            <a:r>
              <a:rPr lang="es-ES" sz="1000" dirty="0" err="1">
                <a:uFill>
                  <a:noFill/>
                </a:uFill>
              </a:rPr>
              <a:t>youtu.be</a:t>
            </a:r>
            <a:r>
              <a:rPr lang="es-ES" sz="1000" dirty="0">
                <a:uFill>
                  <a:noFill/>
                </a:uFill>
              </a:rPr>
              <a:t>&gt; </a:t>
            </a:r>
            <a:r>
              <a:rPr lang="es-ES" sz="1000" dirty="0"/>
              <a:t>[</a:t>
            </a:r>
            <a:r>
              <a:rPr lang="es-ES" sz="1000" dirty="0" err="1"/>
              <a:t>Accessed</a:t>
            </a:r>
            <a:r>
              <a:rPr lang="es-ES" sz="1000" dirty="0"/>
              <a:t> 19 </a:t>
            </a:r>
            <a:r>
              <a:rPr lang="es-ES" sz="1000" dirty="0" err="1"/>
              <a:t>November</a:t>
            </a:r>
            <a:r>
              <a:rPr lang="es-ES" sz="1000" dirty="0"/>
              <a:t> 2020].</a:t>
            </a:r>
            <a:endParaRPr lang="es-ES" sz="1000" dirty="0">
              <a:uFill>
                <a:noFill/>
              </a:uFill>
            </a:endParaRPr>
          </a:p>
        </p:txBody>
      </p:sp>
      <p:sp>
        <p:nvSpPr>
          <p:cNvPr id="14" name="Google Shape;897;p58">
            <a:extLst>
              <a:ext uri="{FF2B5EF4-FFF2-40B4-BE49-F238E27FC236}">
                <a16:creationId xmlns:a16="http://schemas.microsoft.com/office/drawing/2014/main" id="{DAFD6966-BFA7-FA48-9280-6BFC8ED31E71}"/>
              </a:ext>
            </a:extLst>
          </p:cNvPr>
          <p:cNvSpPr txBox="1">
            <a:spLocks/>
          </p:cNvSpPr>
          <p:nvPr/>
        </p:nvSpPr>
        <p:spPr>
          <a:xfrm>
            <a:off x="1324384" y="2562685"/>
            <a:ext cx="6495229"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1pPr>
            <a:lvl2pPr marL="914400" marR="0" lvl="1"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2pPr>
            <a:lvl3pPr marL="1371600" marR="0" lvl="2"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3pPr>
            <a:lvl4pPr marL="1828800" marR="0" lvl="3"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4pPr>
            <a:lvl5pPr marL="2286000" marR="0" lvl="4"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5pPr>
            <a:lvl6pPr marL="2743200" marR="0" lvl="5"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6pPr>
            <a:lvl7pPr marL="3200400" marR="0" lvl="6"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7pPr>
            <a:lvl8pPr marL="3657600" marR="0" lvl="7"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8pPr>
            <a:lvl9pPr marL="4114800" marR="0" lvl="8" indent="-317500" algn="ctr" rtl="0">
              <a:lnSpc>
                <a:spcPct val="100000"/>
              </a:lnSpc>
              <a:spcBef>
                <a:spcPts val="1600"/>
              </a:spcBef>
              <a:spcAft>
                <a:spcPts val="160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9pPr>
          </a:lstStyle>
          <a:p>
            <a:pPr marL="0" indent="0">
              <a:buClr>
                <a:schemeClr val="accent4"/>
              </a:buClr>
              <a:buNone/>
            </a:pPr>
            <a:r>
              <a:rPr lang="es-ES" dirty="0" err="1">
                <a:solidFill>
                  <a:schemeClr val="dk1"/>
                </a:solidFill>
                <a:latin typeface="Montserrat Black"/>
                <a:ea typeface="Montserrat Black"/>
                <a:cs typeface="Montserrat Black"/>
                <a:sym typeface="Montserrat Black"/>
              </a:rPr>
              <a:t>Useful</a:t>
            </a:r>
            <a:r>
              <a:rPr lang="es-ES" dirty="0">
                <a:solidFill>
                  <a:schemeClr val="dk1"/>
                </a:solidFill>
                <a:latin typeface="Montserrat Black"/>
                <a:ea typeface="Montserrat Black"/>
                <a:cs typeface="Montserrat Black"/>
                <a:sym typeface="Montserrat Black"/>
              </a:rPr>
              <a:t> </a:t>
            </a:r>
            <a:r>
              <a:rPr lang="es-ES" dirty="0" err="1">
                <a:solidFill>
                  <a:schemeClr val="dk1"/>
                </a:solidFill>
                <a:latin typeface="Montserrat Black"/>
                <a:ea typeface="Montserrat Black"/>
                <a:cs typeface="Montserrat Black"/>
                <a:sym typeface="Montserrat Black"/>
              </a:rPr>
              <a:t>info</a:t>
            </a:r>
            <a:r>
              <a:rPr lang="es-ES" dirty="0">
                <a:solidFill>
                  <a:schemeClr val="dk1"/>
                </a:solidFill>
                <a:latin typeface="Montserrat Black"/>
                <a:ea typeface="Montserrat Black"/>
                <a:cs typeface="Montserrat Black"/>
                <a:sym typeface="Montserrat Black"/>
              </a:rPr>
              <a:t>:</a:t>
            </a:r>
            <a:endParaRPr lang="es-ES" dirty="0"/>
          </a:p>
          <a:p>
            <a:pPr marL="228600">
              <a:buClr>
                <a:schemeClr val="accent4"/>
              </a:buClr>
            </a:pPr>
            <a:r>
              <a:rPr lang="es-ES" sz="1000" dirty="0" err="1"/>
              <a:t>Sysav’s</a:t>
            </a:r>
            <a:r>
              <a:rPr lang="es-ES" sz="1000" dirty="0"/>
              <a:t> </a:t>
            </a:r>
            <a:r>
              <a:rPr lang="es-ES" sz="1000" dirty="0" err="1"/>
              <a:t>website</a:t>
            </a:r>
            <a:r>
              <a:rPr lang="es-ES" sz="1000" dirty="0"/>
              <a:t>: https://</a:t>
            </a:r>
            <a:r>
              <a:rPr lang="es-ES" sz="1000" dirty="0" err="1"/>
              <a:t>www.sysav.se</a:t>
            </a:r>
            <a:r>
              <a:rPr lang="es-ES" sz="1000" dirty="0"/>
              <a:t>/en/</a:t>
            </a:r>
            <a:r>
              <a:rPr lang="es-ES" sz="1000" dirty="0" err="1"/>
              <a:t>siptex</a:t>
            </a:r>
            <a:r>
              <a:rPr lang="es-ES" sz="1000" dirty="0"/>
              <a:t>/.</a:t>
            </a:r>
            <a:endParaRPr lang="es-ES" sz="1000" dirty="0">
              <a:uFill>
                <a:noFill/>
              </a:uFill>
            </a:endParaRPr>
          </a:p>
        </p:txBody>
      </p:sp>
    </p:spTree>
    <p:extLst>
      <p:ext uri="{BB962C8B-B14F-4D97-AF65-F5344CB8AC3E}">
        <p14:creationId xmlns:p14="http://schemas.microsoft.com/office/powerpoint/2010/main" val="11475350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361"/>
        <p:cNvGrpSpPr/>
        <p:nvPr/>
      </p:nvGrpSpPr>
      <p:grpSpPr>
        <a:xfrm>
          <a:off x="0" y="0"/>
          <a:ext cx="0" cy="0"/>
          <a:chOff x="0" y="0"/>
          <a:chExt cx="0" cy="0"/>
        </a:xfrm>
      </p:grpSpPr>
      <p:sp>
        <p:nvSpPr>
          <p:cNvPr id="362" name="Google Shape;362;p32"/>
          <p:cNvSpPr txBox="1">
            <a:spLocks noGrp="1"/>
          </p:cNvSpPr>
          <p:nvPr>
            <p:ph type="ctrTitle"/>
          </p:nvPr>
        </p:nvSpPr>
        <p:spPr>
          <a:xfrm>
            <a:off x="4219553" y="1186651"/>
            <a:ext cx="4693827" cy="99946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ES" sz="4000" dirty="0"/>
              <a:t>Water2Return</a:t>
            </a:r>
            <a:endParaRPr sz="4000" dirty="0"/>
          </a:p>
        </p:txBody>
      </p:sp>
      <p:sp>
        <p:nvSpPr>
          <p:cNvPr id="363" name="Google Shape;363;p32"/>
          <p:cNvSpPr txBox="1">
            <a:spLocks noGrp="1"/>
          </p:cNvSpPr>
          <p:nvPr>
            <p:ph type="subTitle" idx="1"/>
          </p:nvPr>
        </p:nvSpPr>
        <p:spPr>
          <a:xfrm>
            <a:off x="4967054" y="2186112"/>
            <a:ext cx="3198826" cy="1365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sz="2000" dirty="0" err="1"/>
              <a:t>Water</a:t>
            </a:r>
            <a:r>
              <a:rPr lang="es-ES" sz="2000" dirty="0"/>
              <a:t> </a:t>
            </a:r>
            <a:r>
              <a:rPr lang="es-ES" sz="2000" dirty="0" err="1"/>
              <a:t>treatment</a:t>
            </a:r>
            <a:r>
              <a:rPr lang="es-ES" sz="2000" dirty="0"/>
              <a:t> and </a:t>
            </a:r>
            <a:r>
              <a:rPr lang="es-ES" sz="2000" dirty="0" err="1"/>
              <a:t>reuse</a:t>
            </a:r>
            <a:endParaRPr lang="es-ES" sz="2000" dirty="0"/>
          </a:p>
          <a:p>
            <a:pPr marL="0" lvl="0" indent="0" algn="ctr" rtl="0">
              <a:spcBef>
                <a:spcPts val="0"/>
              </a:spcBef>
              <a:spcAft>
                <a:spcPts val="0"/>
              </a:spcAft>
              <a:buNone/>
            </a:pPr>
            <a:endParaRPr lang="es-ES" sz="1600" dirty="0"/>
          </a:p>
          <a:p>
            <a:pPr marL="0" lvl="0" indent="0" algn="ctr" rtl="0">
              <a:spcBef>
                <a:spcPts val="0"/>
              </a:spcBef>
              <a:spcAft>
                <a:spcPts val="0"/>
              </a:spcAft>
              <a:buNone/>
            </a:pPr>
            <a:r>
              <a:rPr lang="en-US" sz="1600" dirty="0"/>
              <a:t>Identified case study from the research in Spain</a:t>
            </a:r>
          </a:p>
        </p:txBody>
      </p:sp>
      <p:pic>
        <p:nvPicPr>
          <p:cNvPr id="6" name="Imagen 5" descr="Logotipo  Descripción generada automáticamente">
            <a:extLst>
              <a:ext uri="{FF2B5EF4-FFF2-40B4-BE49-F238E27FC236}">
                <a16:creationId xmlns:a16="http://schemas.microsoft.com/office/drawing/2014/main" id="{C01B39F3-F357-44BE-BBEA-0C0DB36CBEDE}"/>
              </a:ext>
            </a:extLst>
          </p:cNvPr>
          <p:cNvPicPr>
            <a:picLocks noChangeAspect="1"/>
          </p:cNvPicPr>
          <p:nvPr/>
        </p:nvPicPr>
        <p:blipFill>
          <a:blip r:embed="rId3"/>
          <a:stretch>
            <a:fillRect/>
          </a:stretch>
        </p:blipFill>
        <p:spPr>
          <a:xfrm>
            <a:off x="1019685" y="179043"/>
            <a:ext cx="495304" cy="584191"/>
          </a:xfrm>
          <a:prstGeom prst="rect">
            <a:avLst/>
          </a:prstGeom>
        </p:spPr>
      </p:pic>
      <p:pic>
        <p:nvPicPr>
          <p:cNvPr id="7" name="Imagen 6" descr="Imagen que contiene firmar, naranja, azul, gente  Descripción generada automáticamente">
            <a:extLst>
              <a:ext uri="{FF2B5EF4-FFF2-40B4-BE49-F238E27FC236}">
                <a16:creationId xmlns:a16="http://schemas.microsoft.com/office/drawing/2014/main" id="{2807C531-EDC4-4601-9E39-D3D636DD0381}"/>
              </a:ext>
            </a:extLst>
          </p:cNvPr>
          <p:cNvPicPr>
            <a:picLocks noChangeAspect="1"/>
          </p:cNvPicPr>
          <p:nvPr/>
        </p:nvPicPr>
        <p:blipFill>
          <a:blip r:embed="rId4"/>
          <a:stretch>
            <a:fillRect/>
          </a:stretch>
        </p:blipFill>
        <p:spPr>
          <a:xfrm>
            <a:off x="1588647" y="281369"/>
            <a:ext cx="1646808" cy="379538"/>
          </a:xfrm>
          <a:prstGeom prst="rect">
            <a:avLst/>
          </a:prstGeom>
        </p:spPr>
      </p:pic>
      <p:pic>
        <p:nvPicPr>
          <p:cNvPr id="8" name="Imagen 7" descr="Un dibujo de una persona&#10;&#10;Descripción generada automáticamente con confianza baja">
            <a:extLst>
              <a:ext uri="{FF2B5EF4-FFF2-40B4-BE49-F238E27FC236}">
                <a16:creationId xmlns:a16="http://schemas.microsoft.com/office/drawing/2014/main" id="{2E0EE880-2281-42EB-A018-728B7752FA09}"/>
              </a:ext>
            </a:extLst>
          </p:cNvPr>
          <p:cNvPicPr>
            <a:picLocks noChangeAspect="1"/>
          </p:cNvPicPr>
          <p:nvPr/>
        </p:nvPicPr>
        <p:blipFill>
          <a:blip r:embed="rId5">
            <a:duotone>
              <a:prstClr val="black"/>
              <a:schemeClr val="accent2">
                <a:lumMod val="75000"/>
                <a:tint val="45000"/>
                <a:satMod val="400000"/>
              </a:schemeClr>
            </a:duotone>
          </a:blip>
          <a:stretch>
            <a:fillRect/>
          </a:stretch>
        </p:blipFill>
        <p:spPr>
          <a:xfrm>
            <a:off x="-241859" y="1552150"/>
            <a:ext cx="5015877" cy="2633335"/>
          </a:xfrm>
          <a:prstGeom prst="rect">
            <a:avLst/>
          </a:prstGeom>
        </p:spPr>
      </p:pic>
      <p:pic>
        <p:nvPicPr>
          <p:cNvPr id="9" name="Gráfico 8" descr="Marca1 con relleno sólido">
            <a:extLst>
              <a:ext uri="{FF2B5EF4-FFF2-40B4-BE49-F238E27FC236}">
                <a16:creationId xmlns:a16="http://schemas.microsoft.com/office/drawing/2014/main" id="{DACA6B1F-84B3-4560-8EA3-C9E55DA71F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33680" y="2214645"/>
            <a:ext cx="389004" cy="389004"/>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525"/>
        <p:cNvGrpSpPr/>
        <p:nvPr/>
      </p:nvGrpSpPr>
      <p:grpSpPr>
        <a:xfrm>
          <a:off x="0" y="0"/>
          <a:ext cx="0" cy="0"/>
          <a:chOff x="0" y="0"/>
          <a:chExt cx="0" cy="0"/>
        </a:xfrm>
      </p:grpSpPr>
      <p:sp>
        <p:nvSpPr>
          <p:cNvPr id="526" name="Google Shape;526;p42"/>
          <p:cNvSpPr/>
          <p:nvPr/>
        </p:nvSpPr>
        <p:spPr>
          <a:xfrm>
            <a:off x="3088925" y="1630325"/>
            <a:ext cx="2924674" cy="2811175"/>
          </a:xfrm>
          <a:custGeom>
            <a:avLst/>
            <a:gdLst/>
            <a:ahLst/>
            <a:cxnLst/>
            <a:rect l="l" t="t" r="r" b="b"/>
            <a:pathLst>
              <a:path w="2963" h="2848" extrusionOk="0">
                <a:moveTo>
                  <a:pt x="1537" y="751"/>
                </a:moveTo>
                <a:cubicBezTo>
                  <a:pt x="1908" y="751"/>
                  <a:pt x="2209" y="1052"/>
                  <a:pt x="2212" y="1423"/>
                </a:cubicBezTo>
                <a:cubicBezTo>
                  <a:pt x="2212" y="1829"/>
                  <a:pt x="1879" y="2098"/>
                  <a:pt x="1533" y="2098"/>
                </a:cubicBezTo>
                <a:cubicBezTo>
                  <a:pt x="1367" y="2098"/>
                  <a:pt x="1199" y="2037"/>
                  <a:pt x="1063" y="1900"/>
                </a:cubicBezTo>
                <a:cubicBezTo>
                  <a:pt x="639" y="1476"/>
                  <a:pt x="940" y="751"/>
                  <a:pt x="1537" y="751"/>
                </a:cubicBezTo>
                <a:close/>
                <a:moveTo>
                  <a:pt x="1537" y="0"/>
                </a:moveTo>
                <a:cubicBezTo>
                  <a:pt x="1167" y="0"/>
                  <a:pt x="804" y="144"/>
                  <a:pt x="530" y="416"/>
                </a:cubicBezTo>
                <a:cubicBezTo>
                  <a:pt x="124" y="825"/>
                  <a:pt x="0" y="1437"/>
                  <a:pt x="221" y="1970"/>
                </a:cubicBezTo>
                <a:cubicBezTo>
                  <a:pt x="442" y="2500"/>
                  <a:pt x="960" y="2848"/>
                  <a:pt x="1537" y="2848"/>
                </a:cubicBezTo>
                <a:cubicBezTo>
                  <a:pt x="2324" y="2848"/>
                  <a:pt x="2963" y="2212"/>
                  <a:pt x="2963" y="1423"/>
                </a:cubicBezTo>
                <a:cubicBezTo>
                  <a:pt x="2963" y="848"/>
                  <a:pt x="2615" y="327"/>
                  <a:pt x="2082" y="109"/>
                </a:cubicBezTo>
                <a:cubicBezTo>
                  <a:pt x="1906" y="36"/>
                  <a:pt x="1721" y="0"/>
                  <a:pt x="1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Brief overview of Water2Return</a:t>
            </a:r>
            <a:endParaRPr dirty="0"/>
          </a:p>
        </p:txBody>
      </p:sp>
      <p:sp>
        <p:nvSpPr>
          <p:cNvPr id="529" name="Google Shape;529;p42"/>
          <p:cNvSpPr/>
          <p:nvPr/>
        </p:nvSpPr>
        <p:spPr>
          <a:xfrm>
            <a:off x="541448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2"/>
          <p:cNvSpPr/>
          <p:nvPr/>
        </p:nvSpPr>
        <p:spPr>
          <a:xfrm>
            <a:off x="292913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2"/>
          <p:cNvSpPr/>
          <p:nvPr/>
        </p:nvSpPr>
        <p:spPr>
          <a:xfrm>
            <a:off x="5414484" y="32346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2"/>
          <p:cNvSpPr/>
          <p:nvPr/>
        </p:nvSpPr>
        <p:spPr>
          <a:xfrm>
            <a:off x="2929134" y="32346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2"/>
          <p:cNvSpPr/>
          <p:nvPr/>
        </p:nvSpPr>
        <p:spPr>
          <a:xfrm>
            <a:off x="4433018" y="2897087"/>
            <a:ext cx="277977" cy="277673"/>
          </a:xfrm>
          <a:custGeom>
            <a:avLst/>
            <a:gdLst/>
            <a:ahLst/>
            <a:cxnLst/>
            <a:rect l="l" t="t" r="r" b="b"/>
            <a:pathLst>
              <a:path w="914" h="913" extrusionOk="0">
                <a:moveTo>
                  <a:pt x="457" y="0"/>
                </a:moveTo>
                <a:cubicBezTo>
                  <a:pt x="204" y="0"/>
                  <a:pt x="1" y="206"/>
                  <a:pt x="1" y="457"/>
                </a:cubicBezTo>
                <a:cubicBezTo>
                  <a:pt x="1" y="710"/>
                  <a:pt x="204" y="913"/>
                  <a:pt x="457" y="913"/>
                </a:cubicBezTo>
                <a:cubicBezTo>
                  <a:pt x="708" y="913"/>
                  <a:pt x="914" y="710"/>
                  <a:pt x="914" y="457"/>
                </a:cubicBezTo>
                <a:cubicBezTo>
                  <a:pt x="914" y="206"/>
                  <a:pt x="708"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2"/>
          <p:cNvSpPr txBox="1"/>
          <p:nvPr/>
        </p:nvSpPr>
        <p:spPr>
          <a:xfrm>
            <a:off x="311623" y="1736608"/>
            <a:ext cx="2637651" cy="538200"/>
          </a:xfrm>
          <a:prstGeom prst="rect">
            <a:avLst/>
          </a:prstGeom>
          <a:noFill/>
          <a:ln>
            <a:noFill/>
          </a:ln>
        </p:spPr>
        <p:txBody>
          <a:bodyPr spcFirstLastPara="1" wrap="square" lIns="91425" tIns="91425" rIns="91425" bIns="91425" anchor="t" anchorCtr="0">
            <a:noAutofit/>
          </a:bodyPr>
          <a:lstStyle/>
          <a:p>
            <a:pPr algn="ctr"/>
            <a:r>
              <a:rPr lang="en-US" sz="1200" dirty="0">
                <a:solidFill>
                  <a:schemeClr val="dk2"/>
                </a:solidFill>
                <a:latin typeface="Questrial"/>
                <a:ea typeface="Questrial"/>
                <a:cs typeface="Questrial"/>
              </a:rPr>
              <a:t>The EU slaughtering sector, </a:t>
            </a:r>
            <a:r>
              <a:rPr lang="en-US" sz="1200" dirty="0" err="1">
                <a:solidFill>
                  <a:schemeClr val="dk2"/>
                </a:solidFill>
                <a:latin typeface="Questrial"/>
                <a:ea typeface="Questrial"/>
                <a:cs typeface="Questrial"/>
              </a:rPr>
              <a:t>characterised</a:t>
            </a:r>
            <a:r>
              <a:rPr lang="en-US" sz="1200" dirty="0">
                <a:solidFill>
                  <a:schemeClr val="dk2"/>
                </a:solidFill>
                <a:latin typeface="Questrial"/>
                <a:ea typeface="Questrial"/>
                <a:cs typeface="Questrial"/>
              </a:rPr>
              <a:t> by its </a:t>
            </a:r>
            <a:r>
              <a:rPr lang="en-US" sz="1200" dirty="0">
                <a:solidFill>
                  <a:schemeClr val="dk2"/>
                </a:solidFill>
                <a:latin typeface="Questrial"/>
                <a:ea typeface="Questrial"/>
                <a:cs typeface="Questrial"/>
                <a:sym typeface="Questrial"/>
              </a:rPr>
              <a:t>high</a:t>
            </a:r>
            <a:r>
              <a:rPr lang="en-US" sz="1200" dirty="0">
                <a:solidFill>
                  <a:schemeClr val="dk2"/>
                </a:solidFill>
                <a:latin typeface="Questrial"/>
                <a:ea typeface="Questrial"/>
                <a:cs typeface="Questrial"/>
              </a:rPr>
              <a:t> water and energy consumption, produces large amounts of wastewater (~750,000 m3 /year), containing relevant nutrients that are daily discarded.</a:t>
            </a:r>
          </a:p>
          <a:p>
            <a:pPr lvl="0"/>
            <a:endParaRPr sz="1200" dirty="0">
              <a:solidFill>
                <a:srgbClr val="474747"/>
              </a:solidFill>
              <a:latin typeface="Questrial"/>
              <a:ea typeface="Questrial"/>
              <a:cs typeface="Questrial"/>
              <a:sym typeface="Questrial"/>
            </a:endParaRPr>
          </a:p>
        </p:txBody>
      </p:sp>
      <p:sp>
        <p:nvSpPr>
          <p:cNvPr id="536" name="Google Shape;536;p42"/>
          <p:cNvSpPr txBox="1"/>
          <p:nvPr/>
        </p:nvSpPr>
        <p:spPr>
          <a:xfrm>
            <a:off x="6248473" y="1973500"/>
            <a:ext cx="2519841" cy="538200"/>
          </a:xfrm>
          <a:prstGeom prst="rect">
            <a:avLst/>
          </a:prstGeom>
          <a:noFill/>
          <a:ln>
            <a:noFill/>
          </a:ln>
        </p:spPr>
        <p:txBody>
          <a:bodyPr spcFirstLastPara="1" wrap="square" lIns="91425" tIns="91425" rIns="91425" bIns="91425" anchor="t" anchorCtr="0">
            <a:noAutofit/>
          </a:bodyPr>
          <a:lstStyle/>
          <a:p>
            <a:pPr lvl="0"/>
            <a:endParaRPr lang="es-ES" sz="1200" dirty="0">
              <a:solidFill>
                <a:srgbClr val="474747"/>
              </a:solidFill>
              <a:latin typeface="Questrial"/>
              <a:ea typeface="Questrial"/>
              <a:cs typeface="Questrial"/>
              <a:sym typeface="Questrial"/>
            </a:endParaRPr>
          </a:p>
        </p:txBody>
      </p:sp>
      <p:sp>
        <p:nvSpPr>
          <p:cNvPr id="537" name="Google Shape;537;p42"/>
          <p:cNvSpPr txBox="1"/>
          <p:nvPr/>
        </p:nvSpPr>
        <p:spPr>
          <a:xfrm>
            <a:off x="1067247" y="1364463"/>
            <a:ext cx="2032500" cy="42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Montserrat Black"/>
                <a:ea typeface="Montserrat Black"/>
                <a:cs typeface="Montserrat Black"/>
                <a:sym typeface="Montserrat Black"/>
              </a:rPr>
              <a:t>Challenge</a:t>
            </a:r>
            <a:endParaRPr sz="1600" dirty="0">
              <a:solidFill>
                <a:srgbClr val="000000"/>
              </a:solidFill>
              <a:latin typeface="Montserrat Black"/>
              <a:ea typeface="Montserrat Black"/>
              <a:cs typeface="Montserrat Black"/>
              <a:sym typeface="Montserrat Black"/>
            </a:endParaRPr>
          </a:p>
        </p:txBody>
      </p:sp>
      <p:sp>
        <p:nvSpPr>
          <p:cNvPr id="538" name="Google Shape;538;p42"/>
          <p:cNvSpPr txBox="1"/>
          <p:nvPr/>
        </p:nvSpPr>
        <p:spPr>
          <a:xfrm>
            <a:off x="535677" y="3229621"/>
            <a:ext cx="2399432" cy="4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rgbClr val="000000"/>
                </a:solidFill>
                <a:latin typeface="Montserrat Black"/>
                <a:ea typeface="Montserrat Black"/>
                <a:cs typeface="Montserrat Black"/>
                <a:sym typeface="Montserrat Black"/>
              </a:rPr>
              <a:t>Impact or economic information</a:t>
            </a:r>
            <a:endParaRPr sz="1600" dirty="0">
              <a:solidFill>
                <a:srgbClr val="000000"/>
              </a:solidFill>
              <a:latin typeface="Montserrat Black"/>
              <a:ea typeface="Montserrat Black"/>
              <a:cs typeface="Montserrat Black"/>
              <a:sym typeface="Montserrat Black"/>
            </a:endParaRPr>
          </a:p>
        </p:txBody>
      </p:sp>
      <p:sp>
        <p:nvSpPr>
          <p:cNvPr id="539" name="Google Shape;539;p42"/>
          <p:cNvSpPr txBox="1"/>
          <p:nvPr/>
        </p:nvSpPr>
        <p:spPr>
          <a:xfrm>
            <a:off x="485154" y="3798830"/>
            <a:ext cx="2362492" cy="538200"/>
          </a:xfrm>
          <a:prstGeom prst="rect">
            <a:avLst/>
          </a:prstGeom>
          <a:noFill/>
          <a:ln>
            <a:noFill/>
          </a:ln>
        </p:spPr>
        <p:txBody>
          <a:bodyPr spcFirstLastPara="1" wrap="square" lIns="91425" tIns="91425" rIns="91425" bIns="91425" anchor="t" anchorCtr="0">
            <a:noAutofit/>
          </a:bodyPr>
          <a:lstStyle/>
          <a:p>
            <a:pPr algn="ctr"/>
            <a:r>
              <a:rPr lang="en-US" sz="1200" dirty="0">
                <a:solidFill>
                  <a:schemeClr val="dk2"/>
                </a:solidFill>
                <a:latin typeface="Questrial"/>
                <a:ea typeface="Questrial"/>
                <a:cs typeface="Questrial"/>
              </a:rPr>
              <a:t>Wastewater discharged reduction: 9 0%</a:t>
            </a:r>
          </a:p>
          <a:p>
            <a:pPr algn="ctr"/>
            <a:r>
              <a:rPr lang="en-US" sz="1200" dirty="0">
                <a:solidFill>
                  <a:schemeClr val="dk2"/>
                </a:solidFill>
                <a:latin typeface="Questrial"/>
                <a:ea typeface="Questrial"/>
                <a:cs typeface="Questrial"/>
              </a:rPr>
              <a:t>Fresh water savings: 20-40% in the meat industry</a:t>
            </a:r>
          </a:p>
          <a:p>
            <a:pPr algn="ctr"/>
            <a:r>
              <a:rPr lang="en-US" sz="1200" dirty="0">
                <a:solidFill>
                  <a:schemeClr val="dk2"/>
                </a:solidFill>
                <a:latin typeface="Questrial"/>
                <a:ea typeface="Questrial"/>
                <a:cs typeface="Questrial"/>
              </a:rPr>
              <a:t>Nutrients recovery: 90-95%</a:t>
            </a:r>
            <a:endParaRPr lang="es-ES" sz="1200" dirty="0">
              <a:solidFill>
                <a:schemeClr val="dk2"/>
              </a:solidFill>
              <a:latin typeface="Questrial"/>
              <a:ea typeface="Questrial"/>
              <a:cs typeface="Questrial"/>
              <a:sym typeface="Questrial"/>
            </a:endParaRPr>
          </a:p>
        </p:txBody>
      </p:sp>
      <p:sp>
        <p:nvSpPr>
          <p:cNvPr id="540" name="Google Shape;540;p42"/>
          <p:cNvSpPr txBox="1"/>
          <p:nvPr/>
        </p:nvSpPr>
        <p:spPr>
          <a:xfrm>
            <a:off x="6167415" y="1283210"/>
            <a:ext cx="2032500" cy="42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latin typeface="Montserrat Black"/>
                <a:ea typeface="Montserrat Black"/>
                <a:cs typeface="Montserrat Black"/>
                <a:sym typeface="Montserrat Black"/>
              </a:rPr>
              <a:t>Value proposition</a:t>
            </a:r>
            <a:endParaRPr sz="1600" dirty="0">
              <a:solidFill>
                <a:srgbClr val="000000"/>
              </a:solidFill>
              <a:latin typeface="Montserrat Black"/>
              <a:ea typeface="Montserrat Black"/>
              <a:cs typeface="Montserrat Black"/>
              <a:sym typeface="Montserrat Black"/>
            </a:endParaRPr>
          </a:p>
        </p:txBody>
      </p:sp>
      <p:sp>
        <p:nvSpPr>
          <p:cNvPr id="541" name="Google Shape;541;p42"/>
          <p:cNvSpPr txBox="1"/>
          <p:nvPr/>
        </p:nvSpPr>
        <p:spPr>
          <a:xfrm>
            <a:off x="6104028" y="3087788"/>
            <a:ext cx="2032500" cy="420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600" dirty="0">
                <a:latin typeface="Montserrat Black"/>
                <a:ea typeface="Montserrat Black"/>
                <a:cs typeface="Montserrat Black"/>
                <a:sym typeface="Montserrat Black"/>
              </a:rPr>
              <a:t>Description</a:t>
            </a:r>
            <a:endParaRPr sz="1600" dirty="0">
              <a:solidFill>
                <a:srgbClr val="000000"/>
              </a:solidFill>
              <a:latin typeface="Montserrat Black"/>
              <a:ea typeface="Montserrat Black"/>
              <a:cs typeface="Montserrat Black"/>
              <a:sym typeface="Montserrat Black"/>
            </a:endParaRPr>
          </a:p>
        </p:txBody>
      </p:sp>
      <p:sp>
        <p:nvSpPr>
          <p:cNvPr id="542" name="Google Shape;542;p42"/>
          <p:cNvSpPr txBox="1"/>
          <p:nvPr/>
        </p:nvSpPr>
        <p:spPr>
          <a:xfrm>
            <a:off x="6033820" y="3489850"/>
            <a:ext cx="2734494" cy="811216"/>
          </a:xfrm>
          <a:prstGeom prst="rect">
            <a:avLst/>
          </a:prstGeom>
          <a:noFill/>
          <a:ln>
            <a:noFill/>
          </a:ln>
        </p:spPr>
        <p:txBody>
          <a:bodyPr spcFirstLastPara="1" wrap="square" lIns="91425" tIns="91425" rIns="91425" bIns="91425" anchor="t" anchorCtr="0">
            <a:noAutofit/>
          </a:bodyPr>
          <a:lstStyle/>
          <a:p>
            <a:pPr marL="20955" algn="ctr"/>
            <a:r>
              <a:rPr lang="en-US" sz="1200" dirty="0">
                <a:solidFill>
                  <a:schemeClr val="dk2"/>
                </a:solidFill>
                <a:latin typeface="Questrial"/>
                <a:ea typeface="Questrial"/>
                <a:cs typeface="Questrial"/>
              </a:rPr>
              <a:t>W2R proposes a process using biochemical and physical technologies and a positive balance in energy footprint to be implemented in a real case study, the slaughterhouse “</a:t>
            </a:r>
            <a:r>
              <a:rPr lang="en-US" sz="1200" dirty="0" err="1">
                <a:solidFill>
                  <a:schemeClr val="dk2"/>
                </a:solidFill>
                <a:latin typeface="Questrial"/>
                <a:ea typeface="Questrial"/>
                <a:cs typeface="Questrial"/>
              </a:rPr>
              <a:t>Matadero</a:t>
            </a:r>
            <a:r>
              <a:rPr lang="en-US" sz="1200" dirty="0">
                <a:solidFill>
                  <a:schemeClr val="dk2"/>
                </a:solidFill>
                <a:latin typeface="Questrial"/>
                <a:ea typeface="Questrial"/>
                <a:cs typeface="Questrial"/>
              </a:rPr>
              <a:t> del Sur” (</a:t>
            </a:r>
            <a:r>
              <a:rPr lang="en-US" sz="1200" dirty="0" err="1">
                <a:solidFill>
                  <a:schemeClr val="dk2"/>
                </a:solidFill>
                <a:latin typeface="Questrial"/>
                <a:ea typeface="Questrial"/>
                <a:cs typeface="Questrial"/>
              </a:rPr>
              <a:t>Salteras</a:t>
            </a:r>
            <a:r>
              <a:rPr lang="en-US" sz="1200" dirty="0">
                <a:solidFill>
                  <a:schemeClr val="dk2"/>
                </a:solidFill>
                <a:latin typeface="Questrial"/>
                <a:ea typeface="Questrial"/>
                <a:cs typeface="Questrial"/>
              </a:rPr>
              <a:t>, Spain). </a:t>
            </a:r>
          </a:p>
          <a:p>
            <a:endParaRPr lang="en-US" sz="1100" dirty="0">
              <a:solidFill>
                <a:srgbClr val="474747"/>
              </a:solidFill>
              <a:latin typeface="Questrial"/>
              <a:ea typeface="Questrial"/>
              <a:cs typeface="Questrial"/>
            </a:endParaRPr>
          </a:p>
        </p:txBody>
      </p:sp>
      <p:grpSp>
        <p:nvGrpSpPr>
          <p:cNvPr id="543" name="Google Shape;543;p42"/>
          <p:cNvGrpSpPr/>
          <p:nvPr/>
        </p:nvGrpSpPr>
        <p:grpSpPr>
          <a:xfrm>
            <a:off x="3088849" y="2207743"/>
            <a:ext cx="487394" cy="255828"/>
            <a:chOff x="2084325" y="363300"/>
            <a:chExt cx="484150" cy="254100"/>
          </a:xfrm>
        </p:grpSpPr>
        <p:sp>
          <p:nvSpPr>
            <p:cNvPr id="544" name="Google Shape;544;p42"/>
            <p:cNvSpPr/>
            <p:nvPr/>
          </p:nvSpPr>
          <p:spPr>
            <a:xfrm>
              <a:off x="2084325" y="363300"/>
              <a:ext cx="484150" cy="254100"/>
            </a:xfrm>
            <a:custGeom>
              <a:avLst/>
              <a:gdLst/>
              <a:ahLst/>
              <a:cxnLst/>
              <a:rect l="l" t="t" r="r" b="b"/>
              <a:pathLst>
                <a:path w="19366" h="10164" extrusionOk="0">
                  <a:moveTo>
                    <a:pt x="9686" y="1128"/>
                  </a:moveTo>
                  <a:cubicBezTo>
                    <a:pt x="10195" y="1128"/>
                    <a:pt x="10707" y="1226"/>
                    <a:pt x="11196" y="1428"/>
                  </a:cubicBezTo>
                  <a:cubicBezTo>
                    <a:pt x="12671" y="2042"/>
                    <a:pt x="13635" y="3482"/>
                    <a:pt x="13635" y="5081"/>
                  </a:cubicBezTo>
                  <a:cubicBezTo>
                    <a:pt x="13632" y="7264"/>
                    <a:pt x="11864" y="9031"/>
                    <a:pt x="9684" y="9034"/>
                  </a:cubicBezTo>
                  <a:cubicBezTo>
                    <a:pt x="8085" y="9034"/>
                    <a:pt x="6643" y="8071"/>
                    <a:pt x="6032" y="6592"/>
                  </a:cubicBezTo>
                  <a:cubicBezTo>
                    <a:pt x="5420" y="5117"/>
                    <a:pt x="5758" y="3415"/>
                    <a:pt x="6887" y="2286"/>
                  </a:cubicBezTo>
                  <a:cubicBezTo>
                    <a:pt x="7645" y="1530"/>
                    <a:pt x="8657" y="1128"/>
                    <a:pt x="9686" y="1128"/>
                  </a:cubicBezTo>
                  <a:close/>
                  <a:moveTo>
                    <a:pt x="9684" y="1"/>
                  </a:moveTo>
                  <a:cubicBezTo>
                    <a:pt x="4502" y="1"/>
                    <a:pt x="361" y="4512"/>
                    <a:pt x="190" y="4704"/>
                  </a:cubicBezTo>
                  <a:cubicBezTo>
                    <a:pt x="0" y="4918"/>
                    <a:pt x="0" y="5243"/>
                    <a:pt x="190" y="5457"/>
                  </a:cubicBezTo>
                  <a:cubicBezTo>
                    <a:pt x="361" y="5650"/>
                    <a:pt x="4502" y="10164"/>
                    <a:pt x="9684" y="10164"/>
                  </a:cubicBezTo>
                  <a:cubicBezTo>
                    <a:pt x="14867" y="10164"/>
                    <a:pt x="19004" y="5650"/>
                    <a:pt x="19176" y="5457"/>
                  </a:cubicBezTo>
                  <a:cubicBezTo>
                    <a:pt x="19365" y="5243"/>
                    <a:pt x="19365" y="4918"/>
                    <a:pt x="19176" y="4704"/>
                  </a:cubicBezTo>
                  <a:cubicBezTo>
                    <a:pt x="19004" y="4512"/>
                    <a:pt x="14867" y="1"/>
                    <a:pt x="9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5" name="Google Shape;545;p42"/>
            <p:cNvSpPr/>
            <p:nvPr/>
          </p:nvSpPr>
          <p:spPr>
            <a:xfrm>
              <a:off x="2250600" y="419775"/>
              <a:ext cx="145175" cy="141125"/>
            </a:xfrm>
            <a:custGeom>
              <a:avLst/>
              <a:gdLst/>
              <a:ahLst/>
              <a:cxnLst/>
              <a:rect l="l" t="t" r="r" b="b"/>
              <a:pathLst>
                <a:path w="5807" h="5645" extrusionOk="0">
                  <a:moveTo>
                    <a:pt x="3018" y="0"/>
                  </a:moveTo>
                  <a:cubicBezTo>
                    <a:pt x="1922" y="0"/>
                    <a:pt x="929" y="634"/>
                    <a:pt x="468" y="1626"/>
                  </a:cubicBezTo>
                  <a:cubicBezTo>
                    <a:pt x="1" y="2623"/>
                    <a:pt x="158" y="3797"/>
                    <a:pt x="862" y="4637"/>
                  </a:cubicBezTo>
                  <a:cubicBezTo>
                    <a:pt x="1407" y="5287"/>
                    <a:pt x="2203" y="5645"/>
                    <a:pt x="3025" y="5645"/>
                  </a:cubicBezTo>
                  <a:cubicBezTo>
                    <a:pt x="3270" y="5645"/>
                    <a:pt x="3518" y="5613"/>
                    <a:pt x="3762" y="5547"/>
                  </a:cubicBezTo>
                  <a:cubicBezTo>
                    <a:pt x="4825" y="5258"/>
                    <a:pt x="5620" y="4382"/>
                    <a:pt x="5807" y="3297"/>
                  </a:cubicBezTo>
                  <a:lnTo>
                    <a:pt x="5807" y="3297"/>
                  </a:lnTo>
                  <a:cubicBezTo>
                    <a:pt x="5625" y="3356"/>
                    <a:pt x="5446" y="3383"/>
                    <a:pt x="5272" y="3383"/>
                  </a:cubicBezTo>
                  <a:cubicBezTo>
                    <a:pt x="4356" y="3383"/>
                    <a:pt x="3596" y="2626"/>
                    <a:pt x="3596" y="1692"/>
                  </a:cubicBezTo>
                  <a:cubicBezTo>
                    <a:pt x="3596" y="1147"/>
                    <a:pt x="3861" y="633"/>
                    <a:pt x="4307" y="316"/>
                  </a:cubicBezTo>
                  <a:cubicBezTo>
                    <a:pt x="3913" y="112"/>
                    <a:pt x="3476" y="3"/>
                    <a:pt x="3033" y="0"/>
                  </a:cubicBezTo>
                  <a:cubicBezTo>
                    <a:pt x="3028" y="0"/>
                    <a:pt x="3023" y="0"/>
                    <a:pt x="3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46" name="Google Shape;546;p42"/>
          <p:cNvSpPr/>
          <p:nvPr/>
        </p:nvSpPr>
        <p:spPr>
          <a:xfrm>
            <a:off x="3099747" y="3412530"/>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547" name="Google Shape;547;p42"/>
          <p:cNvGrpSpPr/>
          <p:nvPr/>
        </p:nvGrpSpPr>
        <p:grpSpPr>
          <a:xfrm>
            <a:off x="5556062" y="2120663"/>
            <a:ext cx="499025" cy="489519"/>
            <a:chOff x="-1183550" y="3586525"/>
            <a:chExt cx="296175" cy="290550"/>
          </a:xfrm>
        </p:grpSpPr>
        <p:sp>
          <p:nvSpPr>
            <p:cNvPr id="548" name="Google Shape;548;p42"/>
            <p:cNvSpPr/>
            <p:nvPr/>
          </p:nvSpPr>
          <p:spPr>
            <a:xfrm>
              <a:off x="-927575" y="3671500"/>
              <a:ext cx="40200" cy="16575"/>
            </a:xfrm>
            <a:custGeom>
              <a:avLst/>
              <a:gdLst/>
              <a:ahLst/>
              <a:cxnLst/>
              <a:rect l="l" t="t" r="r" b="b"/>
              <a:pathLst>
                <a:path w="1608" h="663" extrusionOk="0">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2"/>
            <p:cNvSpPr/>
            <p:nvPr/>
          </p:nvSpPr>
          <p:spPr>
            <a:xfrm>
              <a:off x="-1183550" y="3671500"/>
              <a:ext cx="39400" cy="16575"/>
            </a:xfrm>
            <a:custGeom>
              <a:avLst/>
              <a:gdLst/>
              <a:ahLst/>
              <a:cxnLst/>
              <a:rect l="l" t="t" r="r" b="b"/>
              <a:pathLst>
                <a:path w="1576" h="663" extrusionOk="0">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2"/>
            <p:cNvSpPr/>
            <p:nvPr/>
          </p:nvSpPr>
          <p:spPr>
            <a:xfrm>
              <a:off x="-944250" y="3603025"/>
              <a:ext cx="39525" cy="26375"/>
            </a:xfrm>
            <a:custGeom>
              <a:avLst/>
              <a:gdLst/>
              <a:ahLst/>
              <a:cxnLst/>
              <a:rect l="l" t="t" r="r" b="b"/>
              <a:pathLst>
                <a:path w="1581" h="1055" extrusionOk="0">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2"/>
            <p:cNvSpPr/>
            <p:nvPr/>
          </p:nvSpPr>
          <p:spPr>
            <a:xfrm>
              <a:off x="-1166200" y="3731225"/>
              <a:ext cx="39700" cy="26075"/>
            </a:xfrm>
            <a:custGeom>
              <a:avLst/>
              <a:gdLst/>
              <a:ahLst/>
              <a:cxnLst/>
              <a:rect l="l" t="t" r="r" b="b"/>
              <a:pathLst>
                <a:path w="1588" h="1043" extrusionOk="0">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p:cNvSpPr/>
            <p:nvPr/>
          </p:nvSpPr>
          <p:spPr>
            <a:xfrm>
              <a:off x="-944925" y="3730950"/>
              <a:ext cx="40200" cy="26375"/>
            </a:xfrm>
            <a:custGeom>
              <a:avLst/>
              <a:gdLst/>
              <a:ahLst/>
              <a:cxnLst/>
              <a:rect l="l" t="t" r="r" b="b"/>
              <a:pathLst>
                <a:path w="1608" h="1055" extrusionOk="0">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2"/>
            <p:cNvSpPr/>
            <p:nvPr/>
          </p:nvSpPr>
          <p:spPr>
            <a:xfrm>
              <a:off x="-1167000" y="3603025"/>
              <a:ext cx="40200" cy="26375"/>
            </a:xfrm>
            <a:custGeom>
              <a:avLst/>
              <a:gdLst/>
              <a:ahLst/>
              <a:cxnLst/>
              <a:rect l="l" t="t" r="r" b="b"/>
              <a:pathLst>
                <a:path w="1608" h="1055" extrusionOk="0">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2"/>
            <p:cNvSpPr/>
            <p:nvPr/>
          </p:nvSpPr>
          <p:spPr>
            <a:xfrm>
              <a:off x="-1065400" y="3658900"/>
              <a:ext cx="59875" cy="77200"/>
            </a:xfrm>
            <a:custGeom>
              <a:avLst/>
              <a:gdLst/>
              <a:ahLst/>
              <a:cxnLst/>
              <a:rect l="l" t="t" r="r" b="b"/>
              <a:pathLst>
                <a:path w="2395" h="3088" extrusionOk="0">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2"/>
            <p:cNvSpPr/>
            <p:nvPr/>
          </p:nvSpPr>
          <p:spPr>
            <a:xfrm>
              <a:off x="-1078000" y="3809325"/>
              <a:ext cx="85075" cy="67750"/>
            </a:xfrm>
            <a:custGeom>
              <a:avLst/>
              <a:gdLst/>
              <a:ahLst/>
              <a:cxnLst/>
              <a:rect l="l" t="t" r="r" b="b"/>
              <a:pathLst>
                <a:path w="3403" h="2710" extrusionOk="0">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2"/>
            <p:cNvSpPr/>
            <p:nvPr/>
          </p:nvSpPr>
          <p:spPr>
            <a:xfrm>
              <a:off x="-1135500" y="3586525"/>
              <a:ext cx="193775" cy="204700"/>
            </a:xfrm>
            <a:custGeom>
              <a:avLst/>
              <a:gdLst/>
              <a:ahLst/>
              <a:cxnLst/>
              <a:rect l="l" t="t" r="r" b="b"/>
              <a:pathLst>
                <a:path w="7751" h="8188" extrusionOk="0">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2"/>
          <p:cNvGrpSpPr/>
          <p:nvPr/>
        </p:nvGrpSpPr>
        <p:grpSpPr>
          <a:xfrm>
            <a:off x="5586536" y="3426643"/>
            <a:ext cx="478363" cy="468815"/>
            <a:chOff x="-60988625" y="3740800"/>
            <a:chExt cx="316650" cy="310350"/>
          </a:xfrm>
        </p:grpSpPr>
        <p:sp>
          <p:nvSpPr>
            <p:cNvPr id="558" name="Google Shape;558;p42"/>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2"/>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2"/>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542;p42">
            <a:extLst>
              <a:ext uri="{FF2B5EF4-FFF2-40B4-BE49-F238E27FC236}">
                <a16:creationId xmlns:a16="http://schemas.microsoft.com/office/drawing/2014/main" id="{AFF2083D-9E2C-42D8-BDCA-45A8C2117D09}"/>
              </a:ext>
            </a:extLst>
          </p:cNvPr>
          <p:cNvSpPr txBox="1"/>
          <p:nvPr/>
        </p:nvSpPr>
        <p:spPr>
          <a:xfrm>
            <a:off x="6305267" y="1903190"/>
            <a:ext cx="2309344" cy="938953"/>
          </a:xfrm>
          <a:prstGeom prst="rect">
            <a:avLst/>
          </a:prstGeom>
          <a:noFill/>
          <a:ln>
            <a:noFill/>
          </a:ln>
        </p:spPr>
        <p:txBody>
          <a:bodyPr spcFirstLastPara="1" wrap="square" lIns="91425" tIns="91425" rIns="91425" bIns="91425" anchor="t" anchorCtr="0">
            <a:noAutofit/>
          </a:bodyPr>
          <a:lstStyle/>
          <a:p>
            <a:pPr marL="20955" algn="ctr"/>
            <a:r>
              <a:rPr lang="en-US" sz="1200" b="0" i="0" u="none" strike="noStrike" cap="none" dirty="0">
                <a:solidFill>
                  <a:schemeClr val="dk2"/>
                </a:solidFill>
                <a:latin typeface="Questrial"/>
                <a:ea typeface="Questrial"/>
                <a:cs typeface="Questrial"/>
                <a:sym typeface="Arial"/>
              </a:rPr>
              <a:t>A circular economy approach to turn wastewater treatment facilities in slaughterhouses into “bio-refineries” to recover valuable nutrients and water</a:t>
            </a:r>
          </a:p>
          <a:p>
            <a:pPr marL="20955" marR="0" algn="ctr" rtl="0">
              <a:lnSpc>
                <a:spcPct val="100000"/>
              </a:lnSpc>
              <a:spcBef>
                <a:spcPts val="0"/>
              </a:spcBef>
              <a:spcAft>
                <a:spcPts val="0"/>
              </a:spcAft>
              <a:buClr>
                <a:srgbClr val="000000"/>
              </a:buClr>
              <a:buFont typeface="Arial"/>
            </a:pPr>
            <a:endParaRPr lang="en-US" sz="1200" b="0" i="0" u="none" strike="noStrike" cap="none" dirty="0">
              <a:solidFill>
                <a:schemeClr val="dk2"/>
              </a:solidFill>
              <a:latin typeface="Questrial"/>
              <a:ea typeface="Questrial"/>
              <a:cs typeface="Questrial"/>
              <a:sym typeface="Arial"/>
            </a:endParaRPr>
          </a:p>
          <a:p>
            <a:endParaRPr lang="en-US" sz="1100" dirty="0">
              <a:solidFill>
                <a:srgbClr val="474747"/>
              </a:solidFill>
              <a:latin typeface="Questrial"/>
              <a:ea typeface="Questrial"/>
              <a:cs typeface="Quest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367"/>
        <p:cNvGrpSpPr/>
        <p:nvPr/>
      </p:nvGrpSpPr>
      <p:grpSpPr>
        <a:xfrm>
          <a:off x="0" y="0"/>
          <a:ext cx="0" cy="0"/>
          <a:chOff x="0" y="0"/>
          <a:chExt cx="0" cy="0"/>
        </a:xfrm>
      </p:grpSpPr>
      <p:sp>
        <p:nvSpPr>
          <p:cNvPr id="369" name="Google Shape;369;p3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dirty="0" err="1"/>
              <a:t>Description</a:t>
            </a:r>
            <a:r>
              <a:rPr lang="es-ES" dirty="0"/>
              <a:t> </a:t>
            </a:r>
            <a:r>
              <a:rPr lang="es-ES" dirty="0" err="1"/>
              <a:t>of</a:t>
            </a:r>
            <a:r>
              <a:rPr lang="es-ES" dirty="0"/>
              <a:t> </a:t>
            </a:r>
            <a:r>
              <a:rPr lang="en" dirty="0"/>
              <a:t>Water2Return</a:t>
            </a:r>
            <a:endParaRPr dirty="0"/>
          </a:p>
        </p:txBody>
      </p:sp>
      <p:sp>
        <p:nvSpPr>
          <p:cNvPr id="368" name="Google Shape;368;p33"/>
          <p:cNvSpPr txBox="1">
            <a:spLocks noGrp="1"/>
          </p:cNvSpPr>
          <p:nvPr>
            <p:ph type="body" idx="1"/>
          </p:nvPr>
        </p:nvSpPr>
        <p:spPr>
          <a:xfrm>
            <a:off x="4903596" y="2204631"/>
            <a:ext cx="3205424" cy="2487884"/>
          </a:xfrm>
          <a:prstGeom prst="rect">
            <a:avLst/>
          </a:prstGeom>
        </p:spPr>
        <p:txBody>
          <a:bodyPr spcFirstLastPara="1" wrap="square" lIns="91425" tIns="91425" rIns="91425" bIns="91425" anchor="t" anchorCtr="0">
            <a:noAutofit/>
          </a:bodyPr>
          <a:lstStyle/>
          <a:p>
            <a:pPr marL="152400" indent="0" algn="just">
              <a:buNone/>
            </a:pPr>
            <a:endParaRPr lang="en-US" sz="1400" dirty="0"/>
          </a:p>
          <a:p>
            <a:pPr marL="152400" indent="0" algn="just">
              <a:buNone/>
            </a:pPr>
            <a:r>
              <a:rPr lang="en-US" sz="1400" dirty="0">
                <a:latin typeface="Questrial"/>
              </a:rPr>
              <a:t>W2R proposes an integrated full-scale demonstration process (treatment capacity: 50 m3  wastewater/day) in cascade using biochemical and physical technologies and a positive balance in energy footprint to be implemented in a real case study, the slaughterhouse “</a:t>
            </a:r>
            <a:r>
              <a:rPr lang="en-US" sz="1400" dirty="0" err="1">
                <a:latin typeface="Questrial"/>
              </a:rPr>
              <a:t>Matadero</a:t>
            </a:r>
            <a:r>
              <a:rPr lang="en-US" sz="1400" dirty="0">
                <a:latin typeface="Questrial"/>
              </a:rPr>
              <a:t> del Sur” (</a:t>
            </a:r>
            <a:r>
              <a:rPr lang="en-US" sz="1400" dirty="0" err="1">
                <a:latin typeface="Questrial"/>
              </a:rPr>
              <a:t>Salteras</a:t>
            </a:r>
            <a:r>
              <a:rPr lang="en-US" sz="1400" dirty="0">
                <a:latin typeface="Questrial"/>
              </a:rPr>
              <a:t>, Spain). </a:t>
            </a:r>
          </a:p>
        </p:txBody>
      </p:sp>
      <p:pic>
        <p:nvPicPr>
          <p:cNvPr id="1026" name="Picture 2">
            <a:extLst>
              <a:ext uri="{FF2B5EF4-FFF2-40B4-BE49-F238E27FC236}">
                <a16:creationId xmlns:a16="http://schemas.microsoft.com/office/drawing/2014/main" id="{1E176732-0602-41DA-AC8C-107C0F81C7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33" t="400" r="7172" b="16721"/>
          <a:stretch/>
        </p:blipFill>
        <p:spPr bwMode="auto">
          <a:xfrm>
            <a:off x="470593" y="2571750"/>
            <a:ext cx="4433003" cy="1753646"/>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368;p33">
            <a:extLst>
              <a:ext uri="{FF2B5EF4-FFF2-40B4-BE49-F238E27FC236}">
                <a16:creationId xmlns:a16="http://schemas.microsoft.com/office/drawing/2014/main" id="{14DE7CD9-0A1D-451F-BAFF-460BA973DF28}"/>
              </a:ext>
            </a:extLst>
          </p:cNvPr>
          <p:cNvSpPr txBox="1">
            <a:spLocks/>
          </p:cNvSpPr>
          <p:nvPr/>
        </p:nvSpPr>
        <p:spPr>
          <a:xfrm>
            <a:off x="219976" y="1182715"/>
            <a:ext cx="7889044" cy="12376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1pPr>
            <a:lvl2pPr marL="914400" marR="0" lvl="1"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2pPr>
            <a:lvl3pPr marL="1371600" marR="0" lvl="2"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3pPr>
            <a:lvl4pPr marL="1828800" marR="0" lvl="3"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4pPr>
            <a:lvl5pPr marL="2286000" marR="0" lvl="4"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5pPr>
            <a:lvl6pPr marL="2743200" marR="0" lvl="5"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6pPr>
            <a:lvl7pPr marL="3200400" marR="0" lvl="6"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7pPr>
            <a:lvl8pPr marL="3657600" marR="0" lvl="7"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8pPr>
            <a:lvl9pPr marL="4114800" marR="0" lvl="8" indent="-304800" algn="l" rtl="0">
              <a:lnSpc>
                <a:spcPct val="100000"/>
              </a:lnSpc>
              <a:spcBef>
                <a:spcPts val="1600"/>
              </a:spcBef>
              <a:spcAft>
                <a:spcPts val="160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9pPr>
          </a:lstStyle>
          <a:p>
            <a:pPr marL="152400" indent="0" algn="just">
              <a:buFont typeface="Questrial"/>
              <a:buNone/>
            </a:pPr>
            <a:r>
              <a:rPr lang="en-US" sz="1400" dirty="0"/>
              <a:t>Water2Return is a real technological breakthrough based on a Circular Economy approach. It aims to treat slaughterhouses’ wastewaters and recover nutrients with high market value that can be injected back into the economy as new raw materials, becoming a resource and not a waste anymore. Thus, maximum value from slaughterhouse waste extraction, supply security increase and landfilling/emissions avoidance are achieved.</a:t>
            </a:r>
          </a:p>
          <a:p>
            <a:pPr marL="152400" indent="0" algn="just">
              <a:buFont typeface="Questrial"/>
              <a:buNone/>
            </a:pPr>
            <a:endParaRPr lang="en-US" sz="1400" dirty="0"/>
          </a:p>
        </p:txBody>
      </p:sp>
      <p:sp>
        <p:nvSpPr>
          <p:cNvPr id="7" name="CasellaDiTesto 1">
            <a:extLst>
              <a:ext uri="{FF2B5EF4-FFF2-40B4-BE49-F238E27FC236}">
                <a16:creationId xmlns:a16="http://schemas.microsoft.com/office/drawing/2014/main" id="{5CC3B89F-9AEE-4CE3-88C6-CA696110BDCD}"/>
              </a:ext>
            </a:extLst>
          </p:cNvPr>
          <p:cNvSpPr txBox="1"/>
          <p:nvPr/>
        </p:nvSpPr>
        <p:spPr>
          <a:xfrm>
            <a:off x="470593" y="4401233"/>
            <a:ext cx="3591883" cy="21544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800" dirty="0">
                <a:solidFill>
                  <a:schemeClr val="dk2"/>
                </a:solidFill>
                <a:latin typeface="Questrial"/>
              </a:rPr>
              <a:t>Fig 1. W2R pilot  plant at “</a:t>
            </a:r>
            <a:r>
              <a:rPr lang="en-US" sz="800" dirty="0" err="1">
                <a:solidFill>
                  <a:schemeClr val="dk2"/>
                </a:solidFill>
                <a:latin typeface="Questrial"/>
              </a:rPr>
              <a:t>Matadero</a:t>
            </a:r>
            <a:r>
              <a:rPr lang="en-US" sz="800" dirty="0">
                <a:solidFill>
                  <a:schemeClr val="dk2"/>
                </a:solidFill>
                <a:latin typeface="Questrial"/>
              </a:rPr>
              <a:t> del Sur”</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367"/>
        <p:cNvGrpSpPr/>
        <p:nvPr/>
      </p:nvGrpSpPr>
      <p:grpSpPr>
        <a:xfrm>
          <a:off x="0" y="0"/>
          <a:ext cx="0" cy="0"/>
          <a:chOff x="0" y="0"/>
          <a:chExt cx="0" cy="0"/>
        </a:xfrm>
      </p:grpSpPr>
      <p:sp>
        <p:nvSpPr>
          <p:cNvPr id="2" name="1 CuadroTexto"/>
          <p:cNvSpPr txBox="1"/>
          <p:nvPr/>
        </p:nvSpPr>
        <p:spPr>
          <a:xfrm>
            <a:off x="538453" y="886456"/>
            <a:ext cx="7246625" cy="3600986"/>
          </a:xfrm>
          <a:prstGeom prst="rect">
            <a:avLst/>
          </a:prstGeom>
          <a:noFill/>
        </p:spPr>
        <p:txBody>
          <a:bodyPr wrap="square" rtlCol="0">
            <a:spAutoFit/>
          </a:bodyPr>
          <a:lstStyle/>
          <a:p>
            <a:pPr algn="just"/>
            <a:r>
              <a:rPr lang="es-ES" sz="2000" b="1" dirty="0" err="1">
                <a:solidFill>
                  <a:schemeClr val="accent2">
                    <a:lumMod val="75000"/>
                  </a:schemeClr>
                </a:solidFill>
                <a:latin typeface="Questrial"/>
                <a:ea typeface="Questrial"/>
                <a:cs typeface="Questrial"/>
                <a:sym typeface="Questrial"/>
              </a:rPr>
              <a:t>Outcomes</a:t>
            </a:r>
            <a:r>
              <a:rPr lang="es-ES" sz="2000" b="1" dirty="0">
                <a:solidFill>
                  <a:schemeClr val="accent2">
                    <a:lumMod val="75000"/>
                  </a:schemeClr>
                </a:solidFill>
                <a:latin typeface="Questrial"/>
                <a:ea typeface="Questrial"/>
                <a:cs typeface="Questrial"/>
                <a:sym typeface="Questrial"/>
              </a:rPr>
              <a:t> </a:t>
            </a:r>
            <a:r>
              <a:rPr lang="es-ES" sz="2000" b="1" dirty="0" err="1">
                <a:solidFill>
                  <a:schemeClr val="accent2">
                    <a:lumMod val="75000"/>
                  </a:schemeClr>
                </a:solidFill>
                <a:latin typeface="Questrial"/>
                <a:ea typeface="Questrial"/>
                <a:cs typeface="Questrial"/>
                <a:sym typeface="Questrial"/>
              </a:rPr>
              <a:t>of</a:t>
            </a:r>
            <a:r>
              <a:rPr lang="es-ES" sz="2000" b="1" dirty="0">
                <a:solidFill>
                  <a:schemeClr val="accent2">
                    <a:lumMod val="75000"/>
                  </a:schemeClr>
                </a:solidFill>
                <a:latin typeface="Questrial"/>
                <a:ea typeface="Questrial"/>
                <a:cs typeface="Questrial"/>
                <a:sym typeface="Questrial"/>
              </a:rPr>
              <a:t> </a:t>
            </a:r>
            <a:r>
              <a:rPr lang="es-ES" sz="2000" b="1" dirty="0" err="1">
                <a:solidFill>
                  <a:schemeClr val="accent2">
                    <a:lumMod val="75000"/>
                  </a:schemeClr>
                </a:solidFill>
                <a:latin typeface="Questrial"/>
                <a:ea typeface="Questrial"/>
                <a:cs typeface="Questrial"/>
                <a:sym typeface="Questrial"/>
              </a:rPr>
              <a:t>the</a:t>
            </a:r>
            <a:r>
              <a:rPr lang="es-ES" sz="2000" b="1" dirty="0">
                <a:solidFill>
                  <a:schemeClr val="accent2">
                    <a:lumMod val="75000"/>
                  </a:schemeClr>
                </a:solidFill>
                <a:latin typeface="Questrial"/>
                <a:ea typeface="Questrial"/>
                <a:cs typeface="Questrial"/>
                <a:sym typeface="Questrial"/>
              </a:rPr>
              <a:t> Project Water2Return</a:t>
            </a:r>
            <a:r>
              <a:rPr lang="es-ES" sz="2000" dirty="0">
                <a:solidFill>
                  <a:schemeClr val="accent2">
                    <a:lumMod val="75000"/>
                  </a:schemeClr>
                </a:solidFill>
                <a:latin typeface="Questrial"/>
                <a:ea typeface="Questrial"/>
                <a:cs typeface="Questrial"/>
              </a:rPr>
              <a:t>:</a:t>
            </a:r>
          </a:p>
          <a:p>
            <a:pPr marL="0" indent="0" algn="l">
              <a:spcAft>
                <a:spcPts val="600"/>
              </a:spcAft>
              <a:buClr>
                <a:schemeClr val="dk1"/>
              </a:buClr>
              <a:buSzPts val="1100"/>
            </a:pPr>
            <a:endParaRPr lang="es-ES" sz="1000" dirty="0">
              <a:solidFill>
                <a:schemeClr val="accent2">
                  <a:lumMod val="75000"/>
                </a:schemeClr>
              </a:solidFill>
              <a:uFill>
                <a:noFill/>
              </a:uFill>
            </a:endParaRPr>
          </a:p>
          <a:p>
            <a:pPr marL="0" indent="0" algn="l">
              <a:spcAft>
                <a:spcPts val="600"/>
              </a:spcAft>
              <a:buClr>
                <a:schemeClr val="dk1"/>
              </a:buClr>
              <a:buSzPts val="1100"/>
            </a:pPr>
            <a:endParaRPr lang="es-ES" sz="1000" dirty="0">
              <a:solidFill>
                <a:schemeClr val="accent2">
                  <a:lumMod val="75000"/>
                </a:schemeClr>
              </a:solidFill>
              <a:uFill>
                <a:noFill/>
              </a:uFill>
            </a:endParaRPr>
          </a:p>
          <a:p>
            <a:pPr marL="228600" algn="l">
              <a:spcAft>
                <a:spcPts val="600"/>
              </a:spcAft>
              <a:buClr>
                <a:schemeClr val="accent4"/>
              </a:buClr>
              <a:buSzPts val="1400"/>
              <a:buFont typeface="Questrial"/>
              <a:buChar char="●"/>
            </a:pPr>
            <a:r>
              <a:rPr lang="es-ES" dirty="0">
                <a:solidFill>
                  <a:schemeClr val="dk2"/>
                </a:solidFill>
                <a:latin typeface="Questrial"/>
                <a:ea typeface="Questrial"/>
                <a:cs typeface="Questrial"/>
              </a:rPr>
              <a:t> I</a:t>
            </a:r>
            <a:r>
              <a:rPr lang="en-US" dirty="0" err="1">
                <a:solidFill>
                  <a:schemeClr val="dk2"/>
                </a:solidFill>
                <a:latin typeface="Questrial"/>
                <a:ea typeface="Questrial"/>
                <a:cs typeface="Questrial"/>
              </a:rPr>
              <a:t>ntegrated</a:t>
            </a:r>
            <a:r>
              <a:rPr lang="en-US" dirty="0">
                <a:solidFill>
                  <a:schemeClr val="dk2"/>
                </a:solidFill>
                <a:latin typeface="Questrial"/>
                <a:ea typeface="Questrial"/>
                <a:cs typeface="Questrial"/>
              </a:rPr>
              <a:t> system to </a:t>
            </a:r>
            <a:r>
              <a:rPr lang="en-US" b="1" dirty="0">
                <a:solidFill>
                  <a:schemeClr val="dk2"/>
                </a:solidFill>
                <a:latin typeface="Questrial"/>
                <a:ea typeface="Questrial"/>
                <a:cs typeface="Questrial"/>
              </a:rPr>
              <a:t>treat wastewater </a:t>
            </a:r>
            <a:r>
              <a:rPr lang="en-US" dirty="0">
                <a:solidFill>
                  <a:schemeClr val="dk2"/>
                </a:solidFill>
                <a:latin typeface="Questrial"/>
                <a:ea typeface="Questrial"/>
                <a:cs typeface="Questrial"/>
              </a:rPr>
              <a:t>while recovering nutrients consisting of a novel combination of technologies and processes in cascade </a:t>
            </a:r>
            <a:r>
              <a:rPr lang="en-US" dirty="0" err="1">
                <a:solidFill>
                  <a:schemeClr val="dk2"/>
                </a:solidFill>
                <a:latin typeface="Questrial"/>
                <a:ea typeface="Questrial"/>
                <a:cs typeface="Questrial"/>
              </a:rPr>
              <a:t>maximising</a:t>
            </a:r>
            <a:r>
              <a:rPr lang="en-US" dirty="0">
                <a:solidFill>
                  <a:schemeClr val="dk2"/>
                </a:solidFill>
                <a:latin typeface="Questrial"/>
                <a:ea typeface="Questrial"/>
                <a:cs typeface="Questrial"/>
              </a:rPr>
              <a:t> the extraction of valuable products. The system can be </a:t>
            </a:r>
            <a:r>
              <a:rPr lang="en-US" dirty="0" err="1">
                <a:solidFill>
                  <a:schemeClr val="dk2"/>
                </a:solidFill>
                <a:latin typeface="Questrial"/>
                <a:ea typeface="Questrial"/>
                <a:cs typeface="Questrial"/>
              </a:rPr>
              <a:t>customised</a:t>
            </a:r>
            <a:r>
              <a:rPr lang="en-US" dirty="0">
                <a:solidFill>
                  <a:schemeClr val="dk2"/>
                </a:solidFill>
                <a:latin typeface="Questrial"/>
                <a:ea typeface="Questrial"/>
                <a:cs typeface="Questrial"/>
              </a:rPr>
              <a:t> according to the needs of the end user.</a:t>
            </a:r>
          </a:p>
          <a:p>
            <a:pPr marL="228600" algn="l">
              <a:spcAft>
                <a:spcPts val="600"/>
              </a:spcAft>
              <a:buClr>
                <a:schemeClr val="accent4"/>
              </a:buClr>
              <a:buSzPts val="1400"/>
              <a:buFont typeface="Questrial"/>
              <a:buChar char="●"/>
            </a:pPr>
            <a:r>
              <a:rPr lang="en-US" dirty="0">
                <a:solidFill>
                  <a:schemeClr val="dk2"/>
                </a:solidFill>
                <a:latin typeface="Questrial"/>
                <a:ea typeface="Questrial"/>
                <a:cs typeface="Questrial"/>
              </a:rPr>
              <a:t> </a:t>
            </a:r>
            <a:r>
              <a:rPr lang="en-US" b="1" dirty="0">
                <a:solidFill>
                  <a:schemeClr val="dk2"/>
                </a:solidFill>
                <a:latin typeface="Questrial"/>
                <a:ea typeface="Questrial"/>
                <a:cs typeface="Questrial"/>
              </a:rPr>
              <a:t>3 different raw materials </a:t>
            </a:r>
            <a:r>
              <a:rPr lang="en-US" dirty="0">
                <a:solidFill>
                  <a:schemeClr val="dk2"/>
                </a:solidFill>
                <a:latin typeface="Questrial"/>
                <a:ea typeface="Questrial"/>
                <a:cs typeface="Questrial"/>
              </a:rPr>
              <a:t>which will be the basis for further manufacturing the agronomic products. These raw materials, concretely nitrate and phosphate concentrate, </a:t>
            </a:r>
            <a:r>
              <a:rPr lang="en-US" dirty="0" err="1">
                <a:solidFill>
                  <a:schemeClr val="dk2"/>
                </a:solidFill>
                <a:latin typeface="Questrial"/>
                <a:ea typeface="Questrial"/>
                <a:cs typeface="Questrial"/>
              </a:rPr>
              <a:t>hydrolysed</a:t>
            </a:r>
            <a:r>
              <a:rPr lang="en-US" dirty="0">
                <a:solidFill>
                  <a:schemeClr val="dk2"/>
                </a:solidFill>
                <a:latin typeface="Questrial"/>
                <a:ea typeface="Questrial"/>
                <a:cs typeface="Questrial"/>
              </a:rPr>
              <a:t> sludge and algal biomass, will be obtained at different stages of the process.</a:t>
            </a:r>
          </a:p>
          <a:p>
            <a:pPr marL="228600" algn="l">
              <a:spcAft>
                <a:spcPts val="600"/>
              </a:spcAft>
              <a:buClr>
                <a:schemeClr val="accent4"/>
              </a:buClr>
              <a:buSzPts val="1400"/>
              <a:buFont typeface="Questrial"/>
              <a:buChar char="●"/>
            </a:pPr>
            <a:r>
              <a:rPr lang="en-US" dirty="0">
                <a:solidFill>
                  <a:schemeClr val="dk2"/>
                </a:solidFill>
                <a:latin typeface="Questrial"/>
                <a:ea typeface="Questrial"/>
                <a:cs typeface="Questrial"/>
              </a:rPr>
              <a:t> </a:t>
            </a:r>
            <a:r>
              <a:rPr lang="en-US" b="1" dirty="0">
                <a:solidFill>
                  <a:schemeClr val="dk2"/>
                </a:solidFill>
                <a:latin typeface="Questrial"/>
                <a:ea typeface="Questrial"/>
                <a:cs typeface="Questrial"/>
              </a:rPr>
              <a:t>3 agronomic products </a:t>
            </a:r>
            <a:r>
              <a:rPr lang="en-US" dirty="0">
                <a:solidFill>
                  <a:schemeClr val="dk2"/>
                </a:solidFill>
                <a:latin typeface="Questrial"/>
                <a:ea typeface="Questrial"/>
                <a:cs typeface="Questrial"/>
              </a:rPr>
              <a:t>manufactured in production lines built up within the Water2REturn project, free of pathogens and pollutants and ready to be </a:t>
            </a:r>
            <a:r>
              <a:rPr lang="en-US" dirty="0" err="1">
                <a:solidFill>
                  <a:schemeClr val="dk2"/>
                </a:solidFill>
                <a:latin typeface="Questrial"/>
                <a:ea typeface="Questrial"/>
                <a:cs typeface="Questrial"/>
              </a:rPr>
              <a:t>commercialised</a:t>
            </a:r>
            <a:r>
              <a:rPr lang="en-US" dirty="0">
                <a:solidFill>
                  <a:schemeClr val="dk2"/>
                </a:solidFill>
                <a:latin typeface="Questrial"/>
                <a:ea typeface="Questrial"/>
                <a:cs typeface="Questrial"/>
              </a:rPr>
              <a:t>: 1 organic </a:t>
            </a:r>
            <a:r>
              <a:rPr lang="en-US" dirty="0" err="1">
                <a:solidFill>
                  <a:schemeClr val="dk2"/>
                </a:solidFill>
                <a:latin typeface="Questrial"/>
                <a:ea typeface="Questrial"/>
                <a:cs typeface="Questrial"/>
              </a:rPr>
              <a:t>fertiliser</a:t>
            </a:r>
            <a:r>
              <a:rPr lang="en-US" dirty="0">
                <a:solidFill>
                  <a:schemeClr val="dk2"/>
                </a:solidFill>
                <a:latin typeface="Questrial"/>
                <a:ea typeface="Questrial"/>
                <a:cs typeface="Questrial"/>
              </a:rPr>
              <a:t> and 2 </a:t>
            </a:r>
            <a:r>
              <a:rPr lang="en-US" dirty="0" err="1">
                <a:solidFill>
                  <a:schemeClr val="dk2"/>
                </a:solidFill>
                <a:latin typeface="Questrial"/>
                <a:ea typeface="Questrial"/>
                <a:cs typeface="Questrial"/>
              </a:rPr>
              <a:t>biostimulants</a:t>
            </a:r>
            <a:r>
              <a:rPr lang="en-US" dirty="0">
                <a:solidFill>
                  <a:schemeClr val="dk2"/>
                </a:solidFill>
                <a:latin typeface="Questrial"/>
                <a:ea typeface="Questrial"/>
                <a:cs typeface="Questrial"/>
              </a:rPr>
              <a:t>, that will enhance nutrition efficiency, abiotic stress tolerance and/or crop quality traits.</a:t>
            </a:r>
            <a:r>
              <a:rPr lang="es-ES" dirty="0">
                <a:solidFill>
                  <a:schemeClr val="dk2"/>
                </a:solidFill>
                <a:latin typeface="Questrial"/>
                <a:ea typeface="Questrial"/>
                <a:cs typeface="Questrial"/>
              </a:rPr>
              <a:t> </a:t>
            </a:r>
            <a:endParaRPr lang="en-US" dirty="0">
              <a:solidFill>
                <a:schemeClr val="dk2"/>
              </a:solidFill>
              <a:latin typeface="Questrial"/>
              <a:ea typeface="Questrial"/>
              <a:cs typeface="Questrial"/>
            </a:endParaRPr>
          </a:p>
        </p:txBody>
      </p:sp>
    </p:spTree>
    <p:extLst>
      <p:ext uri="{BB962C8B-B14F-4D97-AF65-F5344CB8AC3E}">
        <p14:creationId xmlns:p14="http://schemas.microsoft.com/office/powerpoint/2010/main" val="542047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394"/>
        <p:cNvGrpSpPr/>
        <p:nvPr/>
      </p:nvGrpSpPr>
      <p:grpSpPr>
        <a:xfrm>
          <a:off x="0" y="0"/>
          <a:ext cx="0" cy="0"/>
          <a:chOff x="0" y="0"/>
          <a:chExt cx="0" cy="0"/>
        </a:xfrm>
      </p:grpSpPr>
      <p:sp>
        <p:nvSpPr>
          <p:cNvPr id="395" name="Google Shape;395;p35"/>
          <p:cNvSpPr txBox="1">
            <a:spLocks noGrp="1"/>
          </p:cNvSpPr>
          <p:nvPr>
            <p:ph type="title"/>
          </p:nvPr>
        </p:nvSpPr>
        <p:spPr>
          <a:xfrm>
            <a:off x="2439924" y="658728"/>
            <a:ext cx="4264150" cy="532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Value proposition</a:t>
            </a:r>
            <a:endParaRPr dirty="0"/>
          </a:p>
        </p:txBody>
      </p:sp>
      <p:sp>
        <p:nvSpPr>
          <p:cNvPr id="396" name="Google Shape;396;p35"/>
          <p:cNvSpPr txBox="1">
            <a:spLocks noGrp="1"/>
          </p:cNvSpPr>
          <p:nvPr>
            <p:ph type="subTitle" idx="1"/>
          </p:nvPr>
        </p:nvSpPr>
        <p:spPr>
          <a:xfrm>
            <a:off x="2081462" y="1957137"/>
            <a:ext cx="4993106" cy="2057072"/>
          </a:xfrm>
          <a:prstGeom prst="rect">
            <a:avLst/>
          </a:prstGeom>
        </p:spPr>
        <p:txBody>
          <a:bodyPr spcFirstLastPara="1" wrap="square" lIns="91425" tIns="91425" rIns="91425" bIns="91425" anchor="t" anchorCtr="0">
            <a:noAutofit/>
          </a:bodyPr>
          <a:lstStyle/>
          <a:p>
            <a:pPr marL="0" indent="0">
              <a:spcAft>
                <a:spcPts val="1600"/>
              </a:spcAft>
              <a:buClr>
                <a:schemeClr val="dk1"/>
              </a:buClr>
              <a:buSzPts val="1100"/>
            </a:pPr>
            <a:r>
              <a:rPr lang="en-US" sz="1800" dirty="0"/>
              <a:t>Water2Return offers a circular economy approach to turn wastewater treatment facilities in slaughterhouses into “bio-refineries”, addressing </a:t>
            </a:r>
            <a:r>
              <a:rPr lang="en-US" sz="1800" b="1" dirty="0"/>
              <a:t>water scarcity </a:t>
            </a:r>
            <a:r>
              <a:rPr lang="en-US" sz="1800" dirty="0"/>
              <a:t>while simultaneously </a:t>
            </a:r>
            <a:r>
              <a:rPr lang="en-US" sz="1800" b="1" dirty="0"/>
              <a:t>recovering valuable resources</a:t>
            </a:r>
            <a:r>
              <a:rPr lang="en-US" sz="1800" dirty="0"/>
              <a:t>.</a:t>
            </a:r>
            <a:endParaRPr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437"/>
        <p:cNvGrpSpPr/>
        <p:nvPr/>
      </p:nvGrpSpPr>
      <p:grpSpPr>
        <a:xfrm>
          <a:off x="0" y="0"/>
          <a:ext cx="0" cy="0"/>
          <a:chOff x="0" y="0"/>
          <a:chExt cx="0" cy="0"/>
        </a:xfrm>
      </p:grpSpPr>
      <p:sp>
        <p:nvSpPr>
          <p:cNvPr id="8" name="Google Shape;395;p35">
            <a:extLst>
              <a:ext uri="{FF2B5EF4-FFF2-40B4-BE49-F238E27FC236}">
                <a16:creationId xmlns:a16="http://schemas.microsoft.com/office/drawing/2014/main" id="{16797879-16EA-4463-B8C3-32C67157B3BB}"/>
              </a:ext>
            </a:extLst>
          </p:cNvPr>
          <p:cNvSpPr txBox="1">
            <a:spLocks noGrp="1"/>
          </p:cNvSpPr>
          <p:nvPr>
            <p:ph type="title"/>
          </p:nvPr>
        </p:nvSpPr>
        <p:spPr>
          <a:xfrm>
            <a:off x="2439925" y="273718"/>
            <a:ext cx="4264150" cy="532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t>What makes it circular?</a:t>
            </a:r>
            <a:endParaRPr sz="3000" dirty="0"/>
          </a:p>
        </p:txBody>
      </p:sp>
      <p:sp>
        <p:nvSpPr>
          <p:cNvPr id="9" name="Google Shape;396;p35">
            <a:extLst>
              <a:ext uri="{FF2B5EF4-FFF2-40B4-BE49-F238E27FC236}">
                <a16:creationId xmlns:a16="http://schemas.microsoft.com/office/drawing/2014/main" id="{F6990455-BD15-4A40-8B22-33D6C321F7FB}"/>
              </a:ext>
            </a:extLst>
          </p:cNvPr>
          <p:cNvSpPr txBox="1">
            <a:spLocks noGrp="1"/>
          </p:cNvSpPr>
          <p:nvPr>
            <p:ph type="subTitle" idx="1"/>
          </p:nvPr>
        </p:nvSpPr>
        <p:spPr>
          <a:xfrm>
            <a:off x="1321533" y="1194636"/>
            <a:ext cx="6500934" cy="3675146"/>
          </a:xfrm>
          <a:prstGeom prst="rect">
            <a:avLst/>
          </a:prstGeom>
        </p:spPr>
        <p:txBody>
          <a:bodyPr spcFirstLastPara="1" wrap="square" lIns="91425" tIns="91425" rIns="91425" bIns="91425" anchor="t" anchorCtr="0">
            <a:noAutofit/>
          </a:bodyPr>
          <a:lstStyle/>
          <a:p>
            <a:pPr marL="0" indent="0" algn="l">
              <a:spcAft>
                <a:spcPts val="600"/>
              </a:spcAft>
              <a:buClr>
                <a:schemeClr val="dk1"/>
              </a:buClr>
              <a:buSzPts val="1100"/>
            </a:pPr>
            <a:r>
              <a:rPr lang="en-GB" sz="2000" b="1" dirty="0">
                <a:solidFill>
                  <a:schemeClr val="accent2">
                    <a:lumMod val="75000"/>
                  </a:schemeClr>
                </a:solidFill>
              </a:rPr>
              <a:t>Resource recovery</a:t>
            </a:r>
          </a:p>
          <a:p>
            <a:pPr marL="0" indent="0" algn="l">
              <a:spcAft>
                <a:spcPts val="600"/>
              </a:spcAft>
              <a:buClr>
                <a:schemeClr val="dk1"/>
              </a:buClr>
              <a:buSzPts val="1100"/>
            </a:pPr>
            <a:endParaRPr lang="en-GB" sz="2000" b="1" dirty="0">
              <a:solidFill>
                <a:schemeClr val="accent2">
                  <a:lumMod val="75000"/>
                </a:schemeClr>
              </a:solidFill>
            </a:endParaRPr>
          </a:p>
          <a:p>
            <a:pPr marL="228600" algn="l">
              <a:spcAft>
                <a:spcPts val="600"/>
              </a:spcAft>
              <a:buClr>
                <a:schemeClr val="accent4"/>
              </a:buClr>
              <a:buSzPts val="1400"/>
              <a:buFont typeface="Questrial"/>
              <a:buChar char="●"/>
            </a:pPr>
            <a:r>
              <a:rPr lang="en-US" sz="1400" dirty="0"/>
              <a:t>Water2Return is built on a bottom-up approach based on a current market demand. It constitutes a real technological breakthrough conceived to </a:t>
            </a:r>
            <a:r>
              <a:rPr lang="en-US" sz="1400" b="1" dirty="0"/>
              <a:t>recover and recycle nutrients </a:t>
            </a:r>
            <a:r>
              <a:rPr lang="en-US" sz="1400" dirty="0"/>
              <a:t>from slaughterhouse wastewater in the framework of a Circular Economy model.</a:t>
            </a:r>
          </a:p>
          <a:p>
            <a:pPr marL="228600" algn="l">
              <a:spcAft>
                <a:spcPts val="600"/>
              </a:spcAft>
              <a:buClr>
                <a:schemeClr val="accent4"/>
              </a:buClr>
              <a:buSzPts val="1400"/>
              <a:buFont typeface="Questrial"/>
              <a:buChar char="●"/>
            </a:pPr>
            <a:r>
              <a:rPr lang="en-US" sz="1400" dirty="0"/>
              <a:t>Nutrients recovered are turned into </a:t>
            </a:r>
            <a:r>
              <a:rPr lang="en-US" sz="1400" b="1" dirty="0"/>
              <a:t>value added products </a:t>
            </a:r>
            <a:r>
              <a:rPr lang="en-US" sz="1400" dirty="0"/>
              <a:t>for the agro-chemical industry and, consequently, for the agricultural sector, that seeks more sustainable products fulfilling the increasingly restrictive legislation requirements.</a:t>
            </a:r>
          </a:p>
          <a:p>
            <a:pPr marL="228600" algn="l">
              <a:spcAft>
                <a:spcPts val="600"/>
              </a:spcAft>
              <a:buClr>
                <a:schemeClr val="accent4"/>
              </a:buClr>
              <a:buSzPts val="1400"/>
              <a:buFont typeface="Questrial"/>
              <a:buChar char="●"/>
            </a:pPr>
            <a:r>
              <a:rPr lang="en-US" sz="1400" dirty="0"/>
              <a:t>At the same time, slaughterhouses solve their </a:t>
            </a:r>
            <a:r>
              <a:rPr lang="en-US" sz="1400" b="1" dirty="0"/>
              <a:t>wastewater management </a:t>
            </a:r>
            <a:r>
              <a:rPr lang="en-US" sz="1400" dirty="0"/>
              <a:t>problems, and reduced costs related to water consumption by reusing the water.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lumMod val="90000"/>
          </a:schemeClr>
        </a:solidFill>
        <a:effectLst/>
      </p:bgPr>
    </p:bg>
    <p:spTree>
      <p:nvGrpSpPr>
        <p:cNvPr id="1" name="Shape 400"/>
        <p:cNvGrpSpPr/>
        <p:nvPr/>
      </p:nvGrpSpPr>
      <p:grpSpPr>
        <a:xfrm>
          <a:off x="0" y="0"/>
          <a:ext cx="0" cy="0"/>
          <a:chOff x="0" y="0"/>
          <a:chExt cx="0" cy="0"/>
        </a:xfrm>
      </p:grpSpPr>
      <p:sp>
        <p:nvSpPr>
          <p:cNvPr id="404" name="Google Shape;404;p36"/>
          <p:cNvSpPr txBox="1">
            <a:spLocks noGrp="1"/>
          </p:cNvSpPr>
          <p:nvPr>
            <p:ph type="title"/>
          </p:nvPr>
        </p:nvSpPr>
        <p:spPr>
          <a:xfrm>
            <a:off x="1390547" y="445025"/>
            <a:ext cx="6563266"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Environmental and economic impact</a:t>
            </a:r>
            <a:endParaRPr dirty="0"/>
          </a:p>
        </p:txBody>
      </p:sp>
      <p:sp>
        <p:nvSpPr>
          <p:cNvPr id="402" name="Google Shape;402;p36"/>
          <p:cNvSpPr txBox="1">
            <a:spLocks noGrp="1"/>
          </p:cNvSpPr>
          <p:nvPr>
            <p:ph type="subTitle" idx="2"/>
          </p:nvPr>
        </p:nvSpPr>
        <p:spPr>
          <a:xfrm>
            <a:off x="449233" y="3009461"/>
            <a:ext cx="2052299" cy="1595204"/>
          </a:xfrm>
          <a:prstGeom prst="rect">
            <a:avLst/>
          </a:prstGeom>
        </p:spPr>
        <p:txBody>
          <a:bodyPr spcFirstLastPara="1" wrap="square" lIns="91425" tIns="91425" rIns="91425" bIns="91425" anchor="ctr" anchorCtr="0">
            <a:noAutofit/>
          </a:bodyPr>
          <a:lstStyle/>
          <a:p>
            <a:r>
              <a:rPr lang="en-US" sz="1200" dirty="0"/>
              <a:t>	Wastewater discharged reduction: 90%</a:t>
            </a:r>
          </a:p>
          <a:p>
            <a:r>
              <a:rPr lang="en-US" sz="1200" dirty="0"/>
              <a:t>	Fresh water savings: 20-40% in the meat industry</a:t>
            </a:r>
            <a:endParaRPr lang="es-ES" sz="1200" dirty="0"/>
          </a:p>
          <a:p>
            <a:r>
              <a:rPr lang="en-US" sz="1200" dirty="0"/>
              <a:t>	Nutrients recovery: 90-95%</a:t>
            </a:r>
          </a:p>
          <a:p>
            <a:pPr algn="just"/>
            <a:endParaRPr lang="en-US" sz="1200" dirty="0"/>
          </a:p>
          <a:p>
            <a:pPr algn="just"/>
            <a:endParaRPr lang="en-US" sz="1200" dirty="0"/>
          </a:p>
          <a:p>
            <a:pPr marL="0" lvl="0" indent="0"/>
            <a:endParaRPr sz="1200" dirty="0"/>
          </a:p>
        </p:txBody>
      </p:sp>
      <p:sp>
        <p:nvSpPr>
          <p:cNvPr id="408" name="Google Shape;408;p36"/>
          <p:cNvSpPr/>
          <p:nvPr/>
        </p:nvSpPr>
        <p:spPr>
          <a:xfrm>
            <a:off x="5006327" y="156682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6"/>
          <p:cNvSpPr/>
          <p:nvPr/>
        </p:nvSpPr>
        <p:spPr>
          <a:xfrm>
            <a:off x="3181581" y="1577528"/>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6"/>
          <p:cNvSpPr/>
          <p:nvPr/>
        </p:nvSpPr>
        <p:spPr>
          <a:xfrm>
            <a:off x="7076568" y="156909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1" name="Google Shape;411;p36"/>
          <p:cNvGrpSpPr/>
          <p:nvPr/>
        </p:nvGrpSpPr>
        <p:grpSpPr>
          <a:xfrm>
            <a:off x="5156722" y="1715766"/>
            <a:ext cx="499833" cy="495005"/>
            <a:chOff x="5049725" y="1435050"/>
            <a:chExt cx="486550" cy="481850"/>
          </a:xfrm>
        </p:grpSpPr>
        <p:sp>
          <p:nvSpPr>
            <p:cNvPr id="412" name="Google Shape;412;p36"/>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3" name="Google Shape;413;p36"/>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4" name="Google Shape;414;p36"/>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5" name="Google Shape;415;p36"/>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16" name="Google Shape;416;p36"/>
          <p:cNvGrpSpPr/>
          <p:nvPr/>
        </p:nvGrpSpPr>
        <p:grpSpPr>
          <a:xfrm>
            <a:off x="3335328" y="1730070"/>
            <a:ext cx="494902" cy="495005"/>
            <a:chOff x="5049725" y="2027900"/>
            <a:chExt cx="481750" cy="481850"/>
          </a:xfrm>
        </p:grpSpPr>
        <p:sp>
          <p:nvSpPr>
            <p:cNvPr id="417" name="Google Shape;417;p36"/>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8" name="Google Shape;418;p36"/>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9" name="Google Shape;419;p36"/>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 name="Google Shape;420;p36"/>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1" name="Google Shape;421;p36"/>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2" name="Google Shape;422;p36"/>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3" name="Google Shape;423;p36"/>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 name="Google Shape;424;p36"/>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25" name="Google Shape;425;p36"/>
          <p:cNvGrpSpPr/>
          <p:nvPr/>
        </p:nvGrpSpPr>
        <p:grpSpPr>
          <a:xfrm>
            <a:off x="7228307" y="1721587"/>
            <a:ext cx="496905" cy="495005"/>
            <a:chOff x="898875" y="4399275"/>
            <a:chExt cx="483700" cy="481850"/>
          </a:xfrm>
        </p:grpSpPr>
        <p:sp>
          <p:nvSpPr>
            <p:cNvPr id="426" name="Google Shape;426;p36"/>
            <p:cNvSpPr/>
            <p:nvPr/>
          </p:nvSpPr>
          <p:spPr>
            <a:xfrm>
              <a:off x="992750" y="4642900"/>
              <a:ext cx="145300" cy="144100"/>
            </a:xfrm>
            <a:custGeom>
              <a:avLst/>
              <a:gdLst/>
              <a:ahLst/>
              <a:cxnLst/>
              <a:rect l="l" t="t" r="r" b="b"/>
              <a:pathLst>
                <a:path w="5812" h="5764" extrusionOk="0">
                  <a:moveTo>
                    <a:pt x="994" y="0"/>
                  </a:moveTo>
                  <a:lnTo>
                    <a:pt x="988" y="12"/>
                  </a:lnTo>
                  <a:cubicBezTo>
                    <a:pt x="988" y="9"/>
                    <a:pt x="991" y="6"/>
                    <a:pt x="991" y="3"/>
                  </a:cubicBezTo>
                  <a:lnTo>
                    <a:pt x="991" y="3"/>
                  </a:lnTo>
                  <a:lnTo>
                    <a:pt x="979" y="27"/>
                  </a:lnTo>
                  <a:lnTo>
                    <a:pt x="108" y="1759"/>
                  </a:lnTo>
                  <a:cubicBezTo>
                    <a:pt x="0" y="1976"/>
                    <a:pt x="42" y="2241"/>
                    <a:pt x="214" y="2415"/>
                  </a:cubicBezTo>
                  <a:lnTo>
                    <a:pt x="3397" y="5598"/>
                  </a:lnTo>
                  <a:cubicBezTo>
                    <a:pt x="3506" y="5707"/>
                    <a:pt x="3649" y="5763"/>
                    <a:pt x="3795" y="5763"/>
                  </a:cubicBezTo>
                  <a:cubicBezTo>
                    <a:pt x="3883" y="5763"/>
                    <a:pt x="3971" y="5743"/>
                    <a:pt x="4053" y="5701"/>
                  </a:cubicBezTo>
                  <a:lnTo>
                    <a:pt x="5797" y="4827"/>
                  </a:lnTo>
                  <a:lnTo>
                    <a:pt x="5800" y="4824"/>
                  </a:lnTo>
                  <a:lnTo>
                    <a:pt x="5812" y="4818"/>
                  </a:lnTo>
                  <a:lnTo>
                    <a:pt x="9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7" name="Google Shape;427;p36"/>
            <p:cNvSpPr/>
            <p:nvPr/>
          </p:nvSpPr>
          <p:spPr>
            <a:xfrm>
              <a:off x="1138025" y="4763350"/>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8" name="Google Shape;428;p36"/>
            <p:cNvSpPr/>
            <p:nvPr/>
          </p:nvSpPr>
          <p:spPr>
            <a:xfrm>
              <a:off x="1269550" y="4399275"/>
              <a:ext cx="113025" cy="112125"/>
            </a:xfrm>
            <a:custGeom>
              <a:avLst/>
              <a:gdLst/>
              <a:ahLst/>
              <a:cxnLst/>
              <a:rect l="l" t="t" r="r" b="b"/>
              <a:pathLst>
                <a:path w="4521" h="4485" extrusionOk="0">
                  <a:moveTo>
                    <a:pt x="3066" y="1"/>
                  </a:moveTo>
                  <a:cubicBezTo>
                    <a:pt x="1947" y="1"/>
                    <a:pt x="938" y="82"/>
                    <a:pt x="0" y="239"/>
                  </a:cubicBezTo>
                  <a:lnTo>
                    <a:pt x="9" y="895"/>
                  </a:lnTo>
                  <a:cubicBezTo>
                    <a:pt x="34" y="2862"/>
                    <a:pt x="1623" y="4452"/>
                    <a:pt x="3590" y="4476"/>
                  </a:cubicBezTo>
                  <a:lnTo>
                    <a:pt x="4243" y="4485"/>
                  </a:lnTo>
                  <a:cubicBezTo>
                    <a:pt x="4439" y="3313"/>
                    <a:pt x="4520" y="2028"/>
                    <a:pt x="4469" y="561"/>
                  </a:cubicBezTo>
                  <a:cubicBezTo>
                    <a:pt x="4457" y="266"/>
                    <a:pt x="4219" y="28"/>
                    <a:pt x="3924" y="16"/>
                  </a:cubicBezTo>
                  <a:cubicBezTo>
                    <a:pt x="3631" y="6"/>
                    <a:pt x="3345" y="1"/>
                    <a:pt x="3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9" name="Google Shape;429;p36"/>
            <p:cNvSpPr/>
            <p:nvPr/>
          </p:nvSpPr>
          <p:spPr>
            <a:xfrm>
              <a:off x="1161975" y="4531175"/>
              <a:ext cx="91400" cy="84350"/>
            </a:xfrm>
            <a:custGeom>
              <a:avLst/>
              <a:gdLst/>
              <a:ahLst/>
              <a:cxnLst/>
              <a:rect l="l" t="t" r="r" b="b"/>
              <a:pathLst>
                <a:path w="3656" h="3374" extrusionOk="0">
                  <a:moveTo>
                    <a:pt x="1821" y="1"/>
                  </a:moveTo>
                  <a:cubicBezTo>
                    <a:pt x="1137" y="1"/>
                    <a:pt x="523" y="415"/>
                    <a:pt x="262" y="1046"/>
                  </a:cubicBezTo>
                  <a:cubicBezTo>
                    <a:pt x="0" y="1678"/>
                    <a:pt x="145" y="2410"/>
                    <a:pt x="633" y="2894"/>
                  </a:cubicBezTo>
                  <a:cubicBezTo>
                    <a:pt x="952" y="3214"/>
                    <a:pt x="1391" y="3373"/>
                    <a:pt x="1830" y="3373"/>
                  </a:cubicBezTo>
                  <a:cubicBezTo>
                    <a:pt x="2269" y="3373"/>
                    <a:pt x="2707" y="3214"/>
                    <a:pt x="3027" y="2894"/>
                  </a:cubicBezTo>
                  <a:cubicBezTo>
                    <a:pt x="3511" y="2410"/>
                    <a:pt x="3656" y="1681"/>
                    <a:pt x="3394" y="1046"/>
                  </a:cubicBezTo>
                  <a:cubicBezTo>
                    <a:pt x="3132" y="413"/>
                    <a:pt x="2515" y="1"/>
                    <a:pt x="1828" y="1"/>
                  </a:cubicBezTo>
                  <a:cubicBezTo>
                    <a:pt x="1826" y="1"/>
                    <a:pt x="1823" y="1"/>
                    <a:pt x="1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0" name="Google Shape;430;p36"/>
            <p:cNvSpPr/>
            <p:nvPr/>
          </p:nvSpPr>
          <p:spPr>
            <a:xfrm>
              <a:off x="1031050" y="4411100"/>
              <a:ext cx="338650" cy="338725"/>
            </a:xfrm>
            <a:custGeom>
              <a:avLst/>
              <a:gdLst/>
              <a:ahLst/>
              <a:cxnLst/>
              <a:rect l="l" t="t" r="r" b="b"/>
              <a:pathLst>
                <a:path w="13546" h="13549" extrusionOk="0">
                  <a:moveTo>
                    <a:pt x="7066" y="3673"/>
                  </a:moveTo>
                  <a:cubicBezTo>
                    <a:pt x="7800" y="3673"/>
                    <a:pt x="8522" y="3960"/>
                    <a:pt x="9062" y="4500"/>
                  </a:cubicBezTo>
                  <a:cubicBezTo>
                    <a:pt x="10170" y="5602"/>
                    <a:pt x="10170" y="7393"/>
                    <a:pt x="9062" y="8492"/>
                  </a:cubicBezTo>
                  <a:cubicBezTo>
                    <a:pt x="8522" y="9032"/>
                    <a:pt x="7800" y="9319"/>
                    <a:pt x="7066" y="9319"/>
                  </a:cubicBezTo>
                  <a:cubicBezTo>
                    <a:pt x="6702" y="9319"/>
                    <a:pt x="6334" y="9248"/>
                    <a:pt x="5984" y="9104"/>
                  </a:cubicBezTo>
                  <a:cubicBezTo>
                    <a:pt x="4930" y="8667"/>
                    <a:pt x="4244" y="7637"/>
                    <a:pt x="4244" y="6496"/>
                  </a:cubicBezTo>
                  <a:cubicBezTo>
                    <a:pt x="4244" y="5355"/>
                    <a:pt x="4930" y="4325"/>
                    <a:pt x="5984" y="3888"/>
                  </a:cubicBezTo>
                  <a:cubicBezTo>
                    <a:pt x="6334" y="3744"/>
                    <a:pt x="6702" y="3673"/>
                    <a:pt x="7066" y="3673"/>
                  </a:cubicBezTo>
                  <a:close/>
                  <a:moveTo>
                    <a:pt x="3868" y="9124"/>
                  </a:moveTo>
                  <a:cubicBezTo>
                    <a:pt x="4006" y="9124"/>
                    <a:pt x="4147" y="9176"/>
                    <a:pt x="4262" y="9290"/>
                  </a:cubicBezTo>
                  <a:cubicBezTo>
                    <a:pt x="4481" y="9510"/>
                    <a:pt x="4481" y="9869"/>
                    <a:pt x="4262" y="10088"/>
                  </a:cubicBezTo>
                  <a:cubicBezTo>
                    <a:pt x="4147" y="10204"/>
                    <a:pt x="4005" y="10255"/>
                    <a:pt x="3866" y="10255"/>
                  </a:cubicBezTo>
                  <a:cubicBezTo>
                    <a:pt x="3576" y="10255"/>
                    <a:pt x="3298" y="10031"/>
                    <a:pt x="3298" y="9691"/>
                  </a:cubicBezTo>
                  <a:cubicBezTo>
                    <a:pt x="3298" y="9350"/>
                    <a:pt x="3577" y="9124"/>
                    <a:pt x="3868" y="9124"/>
                  </a:cubicBezTo>
                  <a:close/>
                  <a:moveTo>
                    <a:pt x="8414" y="1"/>
                  </a:moveTo>
                  <a:cubicBezTo>
                    <a:pt x="6466" y="507"/>
                    <a:pt x="4888" y="1425"/>
                    <a:pt x="3518" y="2846"/>
                  </a:cubicBezTo>
                  <a:cubicBezTo>
                    <a:pt x="2169" y="4244"/>
                    <a:pt x="1000" y="6282"/>
                    <a:pt x="1" y="8212"/>
                  </a:cubicBezTo>
                  <a:lnTo>
                    <a:pt x="5337" y="13548"/>
                  </a:lnTo>
                  <a:cubicBezTo>
                    <a:pt x="7267" y="12549"/>
                    <a:pt x="9309" y="11380"/>
                    <a:pt x="10706" y="10031"/>
                  </a:cubicBezTo>
                  <a:cubicBezTo>
                    <a:pt x="12124" y="8664"/>
                    <a:pt x="13039" y="7086"/>
                    <a:pt x="13545" y="5138"/>
                  </a:cubicBezTo>
                  <a:lnTo>
                    <a:pt x="13112" y="5129"/>
                  </a:lnTo>
                  <a:cubicBezTo>
                    <a:pt x="10534" y="5099"/>
                    <a:pt x="8453" y="3015"/>
                    <a:pt x="8420" y="440"/>
                  </a:cubicBezTo>
                  <a:lnTo>
                    <a:pt x="84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1" name="Google Shape;431;p36"/>
            <p:cNvSpPr/>
            <p:nvPr/>
          </p:nvSpPr>
          <p:spPr>
            <a:xfrm>
              <a:off x="1130500" y="4740450"/>
              <a:ext cx="108950" cy="111250"/>
            </a:xfrm>
            <a:custGeom>
              <a:avLst/>
              <a:gdLst/>
              <a:ahLst/>
              <a:cxnLst/>
              <a:rect l="l" t="t" r="r" b="b"/>
              <a:pathLst>
                <a:path w="4358" h="4450" extrusionOk="0">
                  <a:moveTo>
                    <a:pt x="4358" y="1"/>
                  </a:moveTo>
                  <a:lnTo>
                    <a:pt x="4358" y="1"/>
                  </a:lnTo>
                  <a:cubicBezTo>
                    <a:pt x="2906" y="877"/>
                    <a:pt x="1437" y="1609"/>
                    <a:pt x="1" y="2332"/>
                  </a:cubicBezTo>
                  <a:cubicBezTo>
                    <a:pt x="58" y="3090"/>
                    <a:pt x="112" y="3789"/>
                    <a:pt x="118" y="3882"/>
                  </a:cubicBezTo>
                  <a:cubicBezTo>
                    <a:pt x="118" y="4211"/>
                    <a:pt x="387" y="4450"/>
                    <a:pt x="683" y="4450"/>
                  </a:cubicBezTo>
                  <a:cubicBezTo>
                    <a:pt x="767" y="4450"/>
                    <a:pt x="854" y="4430"/>
                    <a:pt x="937" y="4388"/>
                  </a:cubicBezTo>
                  <a:cubicBezTo>
                    <a:pt x="1039" y="4295"/>
                    <a:pt x="3858" y="3208"/>
                    <a:pt x="4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2" name="Google Shape;432;p36"/>
            <p:cNvSpPr/>
            <p:nvPr/>
          </p:nvSpPr>
          <p:spPr>
            <a:xfrm>
              <a:off x="927325" y="4539825"/>
              <a:ext cx="114150" cy="109800"/>
            </a:xfrm>
            <a:custGeom>
              <a:avLst/>
              <a:gdLst/>
              <a:ahLst/>
              <a:cxnLst/>
              <a:rect l="l" t="t" r="r" b="b"/>
              <a:pathLst>
                <a:path w="4566" h="4392" extrusionOk="0">
                  <a:moveTo>
                    <a:pt x="4565" y="1"/>
                  </a:moveTo>
                  <a:lnTo>
                    <a:pt x="4565" y="1"/>
                  </a:lnTo>
                  <a:cubicBezTo>
                    <a:pt x="1268" y="459"/>
                    <a:pt x="184" y="3334"/>
                    <a:pt x="91" y="3437"/>
                  </a:cubicBezTo>
                  <a:cubicBezTo>
                    <a:pt x="0" y="3611"/>
                    <a:pt x="9" y="3822"/>
                    <a:pt x="112" y="3988"/>
                  </a:cubicBezTo>
                  <a:cubicBezTo>
                    <a:pt x="295" y="4286"/>
                    <a:pt x="606" y="4232"/>
                    <a:pt x="723" y="4256"/>
                  </a:cubicBezTo>
                  <a:lnTo>
                    <a:pt x="2214" y="4391"/>
                  </a:lnTo>
                  <a:cubicBezTo>
                    <a:pt x="2945" y="2928"/>
                    <a:pt x="3680" y="1458"/>
                    <a:pt x="45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3" name="Google Shape;433;p36"/>
            <p:cNvSpPr/>
            <p:nvPr/>
          </p:nvSpPr>
          <p:spPr>
            <a:xfrm>
              <a:off x="898875" y="4711550"/>
              <a:ext cx="170825" cy="169575"/>
            </a:xfrm>
            <a:custGeom>
              <a:avLst/>
              <a:gdLst/>
              <a:ahLst/>
              <a:cxnLst/>
              <a:rect l="l" t="t" r="r" b="b"/>
              <a:pathLst>
                <a:path w="6833" h="6783" extrusionOk="0">
                  <a:moveTo>
                    <a:pt x="2846" y="1"/>
                  </a:moveTo>
                  <a:cubicBezTo>
                    <a:pt x="1747" y="1052"/>
                    <a:pt x="503" y="4602"/>
                    <a:pt x="63" y="6050"/>
                  </a:cubicBezTo>
                  <a:cubicBezTo>
                    <a:pt x="0" y="6252"/>
                    <a:pt x="54" y="6469"/>
                    <a:pt x="202" y="6616"/>
                  </a:cubicBezTo>
                  <a:cubicBezTo>
                    <a:pt x="309" y="6724"/>
                    <a:pt x="454" y="6782"/>
                    <a:pt x="602" y="6782"/>
                  </a:cubicBezTo>
                  <a:cubicBezTo>
                    <a:pt x="656" y="6782"/>
                    <a:pt x="711" y="6774"/>
                    <a:pt x="765" y="6758"/>
                  </a:cubicBezTo>
                  <a:cubicBezTo>
                    <a:pt x="2225" y="6318"/>
                    <a:pt x="5782" y="5084"/>
                    <a:pt x="6833" y="3981"/>
                  </a:cubicBezTo>
                  <a:cubicBezTo>
                    <a:pt x="6655" y="3900"/>
                    <a:pt x="6492" y="3789"/>
                    <a:pt x="6354" y="3650"/>
                  </a:cubicBezTo>
                  <a:lnTo>
                    <a:pt x="5167" y="2464"/>
                  </a:lnTo>
                  <a:lnTo>
                    <a:pt x="4767" y="2861"/>
                  </a:lnTo>
                  <a:cubicBezTo>
                    <a:pt x="4658" y="2967"/>
                    <a:pt x="4517" y="3020"/>
                    <a:pt x="4375" y="3020"/>
                  </a:cubicBezTo>
                  <a:cubicBezTo>
                    <a:pt x="4231" y="3020"/>
                    <a:pt x="4086" y="2965"/>
                    <a:pt x="3975" y="2855"/>
                  </a:cubicBezTo>
                  <a:cubicBezTo>
                    <a:pt x="3758" y="2638"/>
                    <a:pt x="3755" y="2286"/>
                    <a:pt x="3969" y="2063"/>
                  </a:cubicBezTo>
                  <a:lnTo>
                    <a:pt x="4369" y="1663"/>
                  </a:lnTo>
                  <a:lnTo>
                    <a:pt x="3171" y="464"/>
                  </a:lnTo>
                  <a:cubicBezTo>
                    <a:pt x="3035" y="329"/>
                    <a:pt x="2927" y="172"/>
                    <a:pt x="2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 name="Google Shape;532;p42">
            <a:extLst>
              <a:ext uri="{FF2B5EF4-FFF2-40B4-BE49-F238E27FC236}">
                <a16:creationId xmlns:a16="http://schemas.microsoft.com/office/drawing/2014/main" id="{25ED6147-4B11-48B0-9A63-C0D27A3B2EFB}"/>
              </a:ext>
            </a:extLst>
          </p:cNvPr>
          <p:cNvSpPr/>
          <p:nvPr/>
        </p:nvSpPr>
        <p:spPr>
          <a:xfrm>
            <a:off x="1217222" y="1578141"/>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46;p42">
            <a:extLst>
              <a:ext uri="{FF2B5EF4-FFF2-40B4-BE49-F238E27FC236}">
                <a16:creationId xmlns:a16="http://schemas.microsoft.com/office/drawing/2014/main" id="{A7A7A563-4D2A-4605-B309-5B970831932E}"/>
              </a:ext>
            </a:extLst>
          </p:cNvPr>
          <p:cNvSpPr/>
          <p:nvPr/>
        </p:nvSpPr>
        <p:spPr>
          <a:xfrm>
            <a:off x="1387835" y="1756071"/>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2" name="Google Shape;402;p36"/>
          <p:cNvSpPr txBox="1">
            <a:spLocks noGrp="1"/>
          </p:cNvSpPr>
          <p:nvPr>
            <p:ph type="subTitle" idx="2"/>
          </p:nvPr>
        </p:nvSpPr>
        <p:spPr>
          <a:xfrm>
            <a:off x="2480553" y="2700571"/>
            <a:ext cx="2039667" cy="1595204"/>
          </a:xfrm>
          <a:prstGeom prst="rect">
            <a:avLst/>
          </a:prstGeom>
        </p:spPr>
        <p:txBody>
          <a:bodyPr spcFirstLastPara="1" wrap="square" lIns="91425" tIns="91425" rIns="91425" bIns="91425" anchor="ctr" anchorCtr="0">
            <a:noAutofit/>
          </a:bodyPr>
          <a:lstStyle/>
          <a:p>
            <a:r>
              <a:rPr lang="en-US" sz="1200" dirty="0">
                <a:sym typeface="Wingdings"/>
              </a:rPr>
              <a:t>	</a:t>
            </a:r>
            <a:r>
              <a:rPr lang="en-US" sz="1200" dirty="0"/>
              <a:t>30% Costs Savings. Treatment costs:</a:t>
            </a:r>
          </a:p>
          <a:p>
            <a:pPr lvl="0"/>
            <a:r>
              <a:rPr lang="en-US" sz="1200" dirty="0"/>
              <a:t>	Conventional solutions: 2.63 €/m3</a:t>
            </a:r>
          </a:p>
          <a:p>
            <a:pPr lvl="0"/>
            <a:r>
              <a:rPr lang="en-US" sz="1200" dirty="0"/>
              <a:t>	Water2REturn system: 1.85 €/m3</a:t>
            </a:r>
          </a:p>
          <a:p>
            <a:pPr marL="0" lvl="0" indent="0"/>
            <a:endParaRPr sz="1200" dirty="0"/>
          </a:p>
        </p:txBody>
      </p:sp>
      <p:sp>
        <p:nvSpPr>
          <p:cNvPr id="33" name="Google Shape;402;p36"/>
          <p:cNvSpPr txBox="1">
            <a:spLocks noGrp="1"/>
          </p:cNvSpPr>
          <p:nvPr>
            <p:ph type="subTitle" idx="2"/>
          </p:nvPr>
        </p:nvSpPr>
        <p:spPr>
          <a:xfrm>
            <a:off x="4710843" y="2501629"/>
            <a:ext cx="1881716" cy="1595204"/>
          </a:xfrm>
          <a:prstGeom prst="rect">
            <a:avLst/>
          </a:prstGeom>
        </p:spPr>
        <p:txBody>
          <a:bodyPr spcFirstLastPara="1" wrap="square" lIns="91425" tIns="91425" rIns="91425" bIns="91425" anchor="ctr" anchorCtr="0">
            <a:noAutofit/>
          </a:bodyPr>
          <a:lstStyle/>
          <a:p>
            <a:pPr marL="0" indent="0"/>
            <a:r>
              <a:rPr lang="en-US" sz="1200" dirty="0"/>
              <a:t>Potential production more than 4% (of total chemical N-</a:t>
            </a:r>
            <a:r>
              <a:rPr lang="en-US" sz="1200" dirty="0" err="1"/>
              <a:t>fertilisers</a:t>
            </a:r>
            <a:r>
              <a:rPr lang="en-US" sz="1200" dirty="0"/>
              <a:t> consumed in EU).</a:t>
            </a:r>
          </a:p>
          <a:p>
            <a:pPr marL="0" indent="0" algn="l"/>
            <a:endParaRPr sz="1200" dirty="0"/>
          </a:p>
        </p:txBody>
      </p:sp>
      <p:sp>
        <p:nvSpPr>
          <p:cNvPr id="2" name="1 Rectángulo"/>
          <p:cNvSpPr/>
          <p:nvPr/>
        </p:nvSpPr>
        <p:spPr>
          <a:xfrm>
            <a:off x="6728785" y="2791400"/>
            <a:ext cx="1881717" cy="1015663"/>
          </a:xfrm>
          <a:prstGeom prst="rect">
            <a:avLst/>
          </a:prstGeom>
        </p:spPr>
        <p:txBody>
          <a:bodyPr wrap="square">
            <a:spAutoFit/>
          </a:bodyPr>
          <a:lstStyle/>
          <a:p>
            <a:pPr algn="ctr"/>
            <a:r>
              <a:rPr lang="en-US" sz="1200" dirty="0">
                <a:solidFill>
                  <a:schemeClr val="dk2"/>
                </a:solidFill>
                <a:latin typeface="Questrial"/>
                <a:ea typeface="Questrial"/>
                <a:cs typeface="Questrial"/>
                <a:sym typeface="Questrial"/>
              </a:rPr>
              <a:t>Payback period: </a:t>
            </a:r>
          </a:p>
          <a:p>
            <a:pPr lvl="0" algn="ctr"/>
            <a:r>
              <a:rPr lang="en-US" sz="1200" dirty="0">
                <a:solidFill>
                  <a:schemeClr val="dk2"/>
                </a:solidFill>
                <a:latin typeface="Questrial"/>
                <a:ea typeface="Questrial"/>
                <a:cs typeface="Questrial"/>
                <a:sym typeface="Questrial"/>
              </a:rPr>
              <a:t>APs production lines: 2.38 years</a:t>
            </a:r>
          </a:p>
          <a:p>
            <a:pPr algn="ctr"/>
            <a:r>
              <a:rPr lang="en-US" sz="1200" dirty="0">
                <a:solidFill>
                  <a:schemeClr val="dk2"/>
                </a:solidFill>
                <a:latin typeface="Questrial"/>
                <a:ea typeface="Questrial"/>
                <a:cs typeface="Questrial"/>
                <a:sym typeface="Questrial"/>
              </a:rPr>
              <a:t>Wastewater treatment system: 6,98 years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58"/>
          <p:cNvSpPr txBox="1">
            <a:spLocks noGrp="1"/>
          </p:cNvSpPr>
          <p:nvPr>
            <p:ph type="title"/>
          </p:nvPr>
        </p:nvSpPr>
        <p:spPr>
          <a:xfrm>
            <a:off x="747000" y="910327"/>
            <a:ext cx="7650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a:t>
            </a:r>
            <a:r>
              <a:rPr lang="es-ES" dirty="0" err="1"/>
              <a:t>ferences</a:t>
            </a:r>
            <a:r>
              <a:rPr lang="es-ES" dirty="0"/>
              <a:t> and </a:t>
            </a:r>
            <a:r>
              <a:rPr lang="es-ES" dirty="0" err="1"/>
              <a:t>useful</a:t>
            </a:r>
            <a:r>
              <a:rPr lang="es-ES" dirty="0"/>
              <a:t> </a:t>
            </a:r>
            <a:r>
              <a:rPr lang="es-ES" dirty="0" err="1"/>
              <a:t>info</a:t>
            </a:r>
            <a:endParaRPr dirty="0"/>
          </a:p>
        </p:txBody>
      </p:sp>
      <p:pic>
        <p:nvPicPr>
          <p:cNvPr id="6" name="Obraz 3" descr="Immagine che contiene disegnando, cibo, segnale, piatto&#10;&#10;Descrizione generata automaticamente">
            <a:extLst>
              <a:ext uri="{FF2B5EF4-FFF2-40B4-BE49-F238E27FC236}">
                <a16:creationId xmlns:a16="http://schemas.microsoft.com/office/drawing/2014/main" id="{065A045F-1B99-8B4A-A97B-7DA41D16E78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471071" y="91732"/>
            <a:ext cx="407513" cy="502285"/>
          </a:xfrm>
          <a:prstGeom prst="rect">
            <a:avLst/>
          </a:prstGeom>
        </p:spPr>
      </p:pic>
      <p:pic>
        <p:nvPicPr>
          <p:cNvPr id="7" name="Imagem 6" descr="EU flag-Erasmus+_FRASE">
            <a:extLst>
              <a:ext uri="{FF2B5EF4-FFF2-40B4-BE49-F238E27FC236}">
                <a16:creationId xmlns:a16="http://schemas.microsoft.com/office/drawing/2014/main" id="{06F7EC76-5D8C-A743-9599-B3A199EB581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676715" y="145071"/>
            <a:ext cx="1379855" cy="395605"/>
          </a:xfrm>
          <a:prstGeom prst="rect">
            <a:avLst/>
          </a:prstGeom>
          <a:noFill/>
          <a:ln>
            <a:noFill/>
          </a:ln>
        </p:spPr>
      </p:pic>
      <p:sp>
        <p:nvSpPr>
          <p:cNvPr id="11" name="Google Shape;897;p58">
            <a:extLst>
              <a:ext uri="{FF2B5EF4-FFF2-40B4-BE49-F238E27FC236}">
                <a16:creationId xmlns:a16="http://schemas.microsoft.com/office/drawing/2014/main" id="{803B19EC-9CE9-B143-8164-3240CAB76CE5}"/>
              </a:ext>
            </a:extLst>
          </p:cNvPr>
          <p:cNvSpPr txBox="1">
            <a:spLocks/>
          </p:cNvSpPr>
          <p:nvPr/>
        </p:nvSpPr>
        <p:spPr>
          <a:xfrm>
            <a:off x="974457" y="907602"/>
            <a:ext cx="7404516" cy="242214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1pPr>
            <a:lvl2pPr marL="914400" marR="0" lvl="1"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2pPr>
            <a:lvl3pPr marL="1371600" marR="0" lvl="2"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3pPr>
            <a:lvl4pPr marL="1828800" marR="0" lvl="3"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4pPr>
            <a:lvl5pPr marL="2286000" marR="0" lvl="4"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5pPr>
            <a:lvl6pPr marL="2743200" marR="0" lvl="5"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6pPr>
            <a:lvl7pPr marL="3200400" marR="0" lvl="6"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7pPr>
            <a:lvl8pPr marL="3657600" marR="0" lvl="7" indent="-317500" algn="ctr" rtl="0">
              <a:lnSpc>
                <a:spcPct val="100000"/>
              </a:lnSpc>
              <a:spcBef>
                <a:spcPts val="1600"/>
              </a:spcBef>
              <a:spcAft>
                <a:spcPts val="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8pPr>
            <a:lvl9pPr marL="4114800" marR="0" lvl="8" indent="-317500" algn="ctr" rtl="0">
              <a:lnSpc>
                <a:spcPct val="100000"/>
              </a:lnSpc>
              <a:spcBef>
                <a:spcPts val="1600"/>
              </a:spcBef>
              <a:spcAft>
                <a:spcPts val="1600"/>
              </a:spcAft>
              <a:buClr>
                <a:schemeClr val="dk2"/>
              </a:buClr>
              <a:buSzPts val="1400"/>
              <a:buFont typeface="Questrial"/>
              <a:buChar char="■"/>
              <a:defRPr sz="1400" b="0" i="0" u="none" strike="noStrike" cap="none">
                <a:solidFill>
                  <a:schemeClr val="dk2"/>
                </a:solidFill>
                <a:latin typeface="Questrial"/>
                <a:ea typeface="Questrial"/>
                <a:cs typeface="Questrial"/>
                <a:sym typeface="Questrial"/>
              </a:defRPr>
            </a:lvl9pPr>
          </a:lstStyle>
          <a:p>
            <a:pPr marL="0" indent="0">
              <a:buClr>
                <a:schemeClr val="accent4"/>
              </a:buClr>
              <a:buNone/>
            </a:pPr>
            <a:r>
              <a:rPr lang="en-US" sz="1800" dirty="0">
                <a:solidFill>
                  <a:schemeClr val="accent2">
                    <a:lumMod val="75000"/>
                  </a:schemeClr>
                </a:solidFill>
                <a:uFill>
                  <a:noFill/>
                </a:uFill>
                <a:sym typeface="Montserrat Black"/>
              </a:rPr>
              <a:t>References:</a:t>
            </a:r>
          </a:p>
          <a:p>
            <a:pPr marL="0" indent="0">
              <a:buClr>
                <a:schemeClr val="accent4"/>
              </a:buClr>
              <a:buNone/>
            </a:pPr>
            <a:endParaRPr lang="en-US" sz="2000" dirty="0">
              <a:solidFill>
                <a:schemeClr val="accent2">
                  <a:lumMod val="75000"/>
                </a:schemeClr>
              </a:solidFill>
              <a:uFill>
                <a:noFill/>
              </a:uFill>
              <a:sym typeface="Montserrat Black"/>
            </a:endParaRPr>
          </a:p>
          <a:p>
            <a:pPr marL="228600" lvl="0" indent="-317500" algn="l" rtl="0">
              <a:spcBef>
                <a:spcPts val="0"/>
              </a:spcBef>
              <a:spcAft>
                <a:spcPts val="0"/>
              </a:spcAft>
              <a:buClr>
                <a:schemeClr val="accent4"/>
              </a:buClr>
              <a:buSzPts val="1400"/>
              <a:buChar char="●"/>
            </a:pPr>
            <a:r>
              <a:rPr lang="en-US" sz="1200" dirty="0"/>
              <a:t>Water 2 Return. 2020. </a:t>
            </a:r>
            <a:r>
              <a:rPr lang="en-US" sz="1200" i="1" dirty="0"/>
              <a:t>The Project - Water 2 Return</a:t>
            </a:r>
            <a:r>
              <a:rPr lang="en-US" sz="1200" dirty="0"/>
              <a:t>. [online] Available at: &lt;https://water2return.eu/the-project/&gt; [Accessed 28 December 2020].</a:t>
            </a:r>
            <a:endParaRPr lang="es-ES" sz="1800" dirty="0">
              <a:solidFill>
                <a:schemeClr val="dk1"/>
              </a:solidFill>
              <a:latin typeface="Montserrat Black"/>
              <a:ea typeface="Montserrat Black"/>
              <a:cs typeface="Montserrat Black"/>
              <a:sym typeface="Montserrat Black"/>
            </a:endParaRPr>
          </a:p>
        </p:txBody>
      </p:sp>
      <p:sp>
        <p:nvSpPr>
          <p:cNvPr id="8" name="Rettangolo 1">
            <a:extLst>
              <a:ext uri="{FF2B5EF4-FFF2-40B4-BE49-F238E27FC236}">
                <a16:creationId xmlns:a16="http://schemas.microsoft.com/office/drawing/2014/main" id="{63A2EA7D-F34A-4316-8C9E-D0D5F83B4DEE}"/>
              </a:ext>
            </a:extLst>
          </p:cNvPr>
          <p:cNvSpPr/>
          <p:nvPr/>
        </p:nvSpPr>
        <p:spPr>
          <a:xfrm>
            <a:off x="950645" y="3621093"/>
            <a:ext cx="7159034" cy="461665"/>
          </a:xfrm>
          <a:prstGeom prst="rect">
            <a:avLst/>
          </a:prstGeom>
        </p:spPr>
        <p:txBody>
          <a:bodyPr wrap="square">
            <a:spAutoFit/>
          </a:bodyPr>
          <a:lstStyle/>
          <a:p>
            <a:r>
              <a:rPr lang="en-GB" sz="1200" dirty="0">
                <a:solidFill>
                  <a:schemeClr val="dk2"/>
                </a:solidFill>
                <a:latin typeface="Questrial"/>
                <a:sym typeface="Questrial"/>
              </a:rPr>
              <a:t>The related content to this case study has been identified from the public information which is published by the owners of the content</a:t>
            </a:r>
            <a:r>
              <a:rPr lang="it-IT" sz="1200" dirty="0">
                <a:solidFill>
                  <a:schemeClr val="dk2"/>
                </a:solidFill>
                <a:latin typeface="Questrial"/>
                <a:sym typeface="Questrial"/>
              </a:rPr>
              <a:t>.</a:t>
            </a:r>
            <a:endParaRPr lang="en-US" sz="1200" dirty="0">
              <a:solidFill>
                <a:schemeClr val="dk2"/>
              </a:solidFill>
              <a:latin typeface="Questrial"/>
              <a:sym typeface="Questrial"/>
            </a:endParaRPr>
          </a:p>
        </p:txBody>
      </p:sp>
      <p:sp>
        <p:nvSpPr>
          <p:cNvPr id="9" name="Rettangolo 2">
            <a:extLst>
              <a:ext uri="{FF2B5EF4-FFF2-40B4-BE49-F238E27FC236}">
                <a16:creationId xmlns:a16="http://schemas.microsoft.com/office/drawing/2014/main" id="{A3BFE2AF-4880-46D1-954C-48EA69438945}"/>
              </a:ext>
            </a:extLst>
          </p:cNvPr>
          <p:cNvSpPr/>
          <p:nvPr/>
        </p:nvSpPr>
        <p:spPr>
          <a:xfrm>
            <a:off x="914594" y="4082758"/>
            <a:ext cx="7440570" cy="830997"/>
          </a:xfrm>
          <a:prstGeom prst="rect">
            <a:avLst/>
          </a:prstGeom>
        </p:spPr>
        <p:txBody>
          <a:bodyPr wrap="square">
            <a:spAutoFit/>
          </a:bodyPr>
          <a:lstStyle/>
          <a:p>
            <a:r>
              <a:rPr lang="en-GB" sz="1200" dirty="0">
                <a:solidFill>
                  <a:schemeClr val="dk2"/>
                </a:solidFill>
                <a:latin typeface="Questrial"/>
              </a:rPr>
              <a:t>Disclaimer:</a:t>
            </a:r>
          </a:p>
          <a:p>
            <a:r>
              <a:rPr lang="en-GB" sz="1200" dirty="0">
                <a:solidFill>
                  <a:schemeClr val="dk2"/>
                </a:solidFill>
                <a:latin typeface="Questria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US" sz="1200" dirty="0"/>
          </a:p>
        </p:txBody>
      </p:sp>
    </p:spTree>
    <p:extLst>
      <p:ext uri="{BB962C8B-B14F-4D97-AF65-F5344CB8AC3E}">
        <p14:creationId xmlns:p14="http://schemas.microsoft.com/office/powerpoint/2010/main" val="1057818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895"/>
        <p:cNvGrpSpPr/>
        <p:nvPr/>
      </p:nvGrpSpPr>
      <p:grpSpPr>
        <a:xfrm>
          <a:off x="0" y="0"/>
          <a:ext cx="0" cy="0"/>
          <a:chOff x="0" y="0"/>
          <a:chExt cx="0" cy="0"/>
        </a:xfrm>
      </p:grpSpPr>
      <p:sp>
        <p:nvSpPr>
          <p:cNvPr id="896" name="Google Shape;896;p5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a:t>
            </a:r>
            <a:r>
              <a:rPr lang="es-ES" dirty="0" err="1"/>
              <a:t>ferences</a:t>
            </a:r>
            <a:r>
              <a:rPr lang="es-ES" dirty="0"/>
              <a:t> and </a:t>
            </a:r>
            <a:r>
              <a:rPr lang="es-ES" dirty="0" err="1"/>
              <a:t>useful</a:t>
            </a:r>
            <a:r>
              <a:rPr lang="es-ES" dirty="0"/>
              <a:t> </a:t>
            </a:r>
            <a:r>
              <a:rPr lang="es-ES" dirty="0" err="1"/>
              <a:t>info</a:t>
            </a:r>
            <a:endParaRPr dirty="0"/>
          </a:p>
        </p:txBody>
      </p:sp>
      <p:sp>
        <p:nvSpPr>
          <p:cNvPr id="897" name="Google Shape;897;p58"/>
          <p:cNvSpPr txBox="1">
            <a:spLocks noGrp="1"/>
          </p:cNvSpPr>
          <p:nvPr>
            <p:ph type="body" idx="1"/>
          </p:nvPr>
        </p:nvSpPr>
        <p:spPr>
          <a:xfrm>
            <a:off x="1210236" y="1222520"/>
            <a:ext cx="6096000" cy="2130279"/>
          </a:xfrm>
          <a:prstGeom prst="rect">
            <a:avLst/>
          </a:prstGeom>
        </p:spPr>
        <p:txBody>
          <a:bodyPr spcFirstLastPara="1" wrap="square" lIns="91425" tIns="91425" rIns="91425" bIns="91425" anchor="ctr" anchorCtr="0">
            <a:noAutofit/>
          </a:bodyPr>
          <a:lstStyle/>
          <a:p>
            <a:pPr marL="0" lvl="0" indent="0" algn="ctr" rtl="0">
              <a:spcBef>
                <a:spcPts val="1600"/>
              </a:spcBef>
              <a:spcAft>
                <a:spcPts val="0"/>
              </a:spcAft>
              <a:buNone/>
            </a:pPr>
            <a:r>
              <a:rPr lang="es-ES" dirty="0" err="1">
                <a:solidFill>
                  <a:schemeClr val="dk1"/>
                </a:solidFill>
                <a:latin typeface="Montserrat Black"/>
                <a:ea typeface="Montserrat Black"/>
                <a:cs typeface="Montserrat Black"/>
                <a:sym typeface="Montserrat Black"/>
              </a:rPr>
              <a:t>References</a:t>
            </a:r>
            <a:r>
              <a:rPr lang="en" dirty="0">
                <a:solidFill>
                  <a:schemeClr val="dk1"/>
                </a:solidFill>
                <a:latin typeface="Montserrat Black"/>
                <a:ea typeface="Montserrat Black"/>
                <a:cs typeface="Montserrat Black"/>
                <a:sym typeface="Montserrat Black"/>
              </a:rPr>
              <a:t>:</a:t>
            </a:r>
            <a:endParaRPr dirty="0">
              <a:solidFill>
                <a:schemeClr val="dk1"/>
              </a:solidFill>
              <a:latin typeface="Montserrat Black"/>
              <a:ea typeface="Montserrat Black"/>
              <a:cs typeface="Montserrat Black"/>
              <a:sym typeface="Montserrat Black"/>
            </a:endParaRPr>
          </a:p>
          <a:p>
            <a:pPr marL="0" lvl="0" indent="0" algn="ctr" rtl="0">
              <a:spcBef>
                <a:spcPts val="0"/>
              </a:spcBef>
              <a:spcAft>
                <a:spcPts val="0"/>
              </a:spcAft>
              <a:buClr>
                <a:schemeClr val="accent4"/>
              </a:buClr>
              <a:buSzPts val="1400"/>
              <a:buNone/>
            </a:pPr>
            <a:r>
              <a:rPr lang="en-US" dirty="0"/>
              <a:t>Atelier1</a:t>
            </a:r>
            <a:r>
              <a:rPr lang="en-US" dirty="0">
                <a:solidFill>
                  <a:schemeClr val="accent2">
                    <a:lumMod val="75000"/>
                  </a:schemeClr>
                </a:solidFill>
              </a:rPr>
              <a:t>: </a:t>
            </a:r>
            <a:r>
              <a:rPr lang="en-US" dirty="0">
                <a:solidFill>
                  <a:schemeClr val="accent2">
                    <a:lumMod val="75000"/>
                  </a:schemeClr>
                </a:solidFill>
                <a:hlinkClick r:id="rId3">
                  <a:extLst>
                    <a:ext uri="{A12FA001-AC4F-418D-AE19-62706E023703}">
                      <ahyp:hlinkClr xmlns:ahyp="http://schemas.microsoft.com/office/drawing/2018/hyperlinkcolor" val="tx"/>
                    </a:ext>
                  </a:extLst>
                </a:hlinkClick>
              </a:rPr>
              <a:t>http://atelier1.ro/servicii/proiectare-case-pasive</a:t>
            </a:r>
            <a:endParaRPr lang="en-US" dirty="0">
              <a:solidFill>
                <a:schemeClr val="accent2">
                  <a:lumMod val="75000"/>
                </a:schemeClr>
              </a:solidFill>
            </a:endParaRPr>
          </a:p>
          <a:p>
            <a:pPr marL="0" lvl="0" indent="0" algn="ctr" rtl="0">
              <a:spcBef>
                <a:spcPts val="0"/>
              </a:spcBef>
              <a:spcAft>
                <a:spcPts val="0"/>
              </a:spcAft>
              <a:buClr>
                <a:schemeClr val="accent4"/>
              </a:buClr>
              <a:buSzPts val="1400"/>
              <a:buNone/>
            </a:pPr>
            <a:r>
              <a:rPr lang="en-US" dirty="0" err="1"/>
              <a:t>Garaiman</a:t>
            </a:r>
            <a:r>
              <a:rPr lang="en-US" dirty="0"/>
              <a:t>, R,(2017), What it is and how to build a passive house[Online], Available </a:t>
            </a:r>
            <a:r>
              <a:rPr lang="en-US" dirty="0" err="1"/>
              <a:t>at:https</a:t>
            </a:r>
            <a:r>
              <a:rPr lang="en-US" dirty="0"/>
              <a:t>://pressone.ro/</a:t>
            </a:r>
            <a:r>
              <a:rPr lang="en-US" dirty="0" err="1"/>
              <a:t>ce</a:t>
            </a:r>
            <a:r>
              <a:rPr lang="en-US" dirty="0"/>
              <a:t>-</a:t>
            </a:r>
            <a:r>
              <a:rPr lang="en-US" dirty="0" err="1"/>
              <a:t>este</a:t>
            </a:r>
            <a:r>
              <a:rPr lang="en-US" dirty="0"/>
              <a:t>-</a:t>
            </a:r>
            <a:r>
              <a:rPr lang="en-US" dirty="0" err="1"/>
              <a:t>si</a:t>
            </a:r>
            <a:r>
              <a:rPr lang="en-US" dirty="0"/>
              <a:t>-cum-se-</a:t>
            </a:r>
            <a:r>
              <a:rPr lang="en-US" dirty="0" err="1"/>
              <a:t>construieste</a:t>
            </a:r>
            <a:r>
              <a:rPr lang="en-US" dirty="0"/>
              <a:t>-o-casa-</a:t>
            </a:r>
            <a:r>
              <a:rPr lang="en-US" dirty="0" err="1"/>
              <a:t>pasiva</a:t>
            </a:r>
            <a:endParaRPr lang="en-US" dirty="0"/>
          </a:p>
          <a:p>
            <a:pPr marL="0" lvl="0" indent="0" algn="ctr" rtl="0">
              <a:spcBef>
                <a:spcPts val="1600"/>
              </a:spcBef>
              <a:spcAft>
                <a:spcPts val="0"/>
              </a:spcAft>
              <a:buNone/>
            </a:pPr>
            <a:r>
              <a:rPr lang="es-ES" dirty="0" err="1">
                <a:solidFill>
                  <a:schemeClr val="dk1"/>
                </a:solidFill>
                <a:latin typeface="Montserrat Black"/>
                <a:ea typeface="Montserrat Black"/>
                <a:cs typeface="Montserrat Black"/>
                <a:sym typeface="Montserrat Black"/>
              </a:rPr>
              <a:t>Useful</a:t>
            </a:r>
            <a:r>
              <a:rPr lang="es-ES" dirty="0">
                <a:solidFill>
                  <a:schemeClr val="dk1"/>
                </a:solidFill>
                <a:latin typeface="Montserrat Black"/>
                <a:ea typeface="Montserrat Black"/>
                <a:cs typeface="Montserrat Black"/>
                <a:sym typeface="Montserrat Black"/>
              </a:rPr>
              <a:t> </a:t>
            </a:r>
            <a:r>
              <a:rPr lang="es-ES" dirty="0" err="1">
                <a:solidFill>
                  <a:schemeClr val="dk1"/>
                </a:solidFill>
                <a:latin typeface="Montserrat Black"/>
                <a:ea typeface="Montserrat Black"/>
                <a:cs typeface="Montserrat Black"/>
                <a:sym typeface="Montserrat Black"/>
              </a:rPr>
              <a:t>info</a:t>
            </a:r>
            <a:r>
              <a:rPr lang="en" dirty="0">
                <a:solidFill>
                  <a:schemeClr val="dk1"/>
                </a:solidFill>
                <a:latin typeface="Montserrat Black"/>
                <a:ea typeface="Montserrat Black"/>
                <a:cs typeface="Montserrat Black"/>
                <a:sym typeface="Montserrat Black"/>
              </a:rPr>
              <a:t>:</a:t>
            </a:r>
          </a:p>
          <a:p>
            <a:pPr marL="0" lvl="0" indent="0" algn="ctr" rtl="0">
              <a:spcBef>
                <a:spcPts val="1600"/>
              </a:spcBef>
              <a:spcAft>
                <a:spcPts val="0"/>
              </a:spcAft>
              <a:buNone/>
            </a:pPr>
            <a:r>
              <a:rPr lang="ro-RO" b="1" dirty="0">
                <a:hlinkClick r:id="rId4"/>
              </a:rPr>
              <a:t>https://pressone.ro/ce-este-si-cum-se-construieste-o-casa-pasiva</a:t>
            </a:r>
            <a:endParaRPr lang="en-US" b="1" dirty="0"/>
          </a:p>
          <a:p>
            <a:pPr marL="0" lvl="0" indent="0" algn="ctr" rtl="0">
              <a:spcBef>
                <a:spcPts val="1600"/>
              </a:spcBef>
              <a:spcAft>
                <a:spcPts val="0"/>
              </a:spcAft>
              <a:buNone/>
            </a:pPr>
            <a:r>
              <a:rPr lang="ro-RO" b="1" dirty="0"/>
              <a:t>https://aov-architecture.ro/ce-sunt-casele-pasive</a:t>
            </a:r>
            <a:endParaRPr b="1" dirty="0"/>
          </a:p>
        </p:txBody>
      </p:sp>
      <p:sp>
        <p:nvSpPr>
          <p:cNvPr id="6" name="Rettangolo 1">
            <a:extLst>
              <a:ext uri="{FF2B5EF4-FFF2-40B4-BE49-F238E27FC236}">
                <a16:creationId xmlns:a16="http://schemas.microsoft.com/office/drawing/2014/main" id="{463644BF-6779-4464-A296-34E702DBE3FF}"/>
              </a:ext>
            </a:extLst>
          </p:cNvPr>
          <p:cNvSpPr/>
          <p:nvPr/>
        </p:nvSpPr>
        <p:spPr>
          <a:xfrm>
            <a:off x="950645" y="3621093"/>
            <a:ext cx="7159034" cy="461665"/>
          </a:xfrm>
          <a:prstGeom prst="rect">
            <a:avLst/>
          </a:prstGeom>
        </p:spPr>
        <p:txBody>
          <a:bodyPr wrap="square">
            <a:spAutoFit/>
          </a:bodyPr>
          <a:lstStyle/>
          <a:p>
            <a:r>
              <a:rPr lang="en-GB" sz="1200" dirty="0">
                <a:solidFill>
                  <a:schemeClr val="dk2"/>
                </a:solidFill>
                <a:latin typeface="Questrial"/>
                <a:sym typeface="Questrial"/>
              </a:rPr>
              <a:t>The related content to this case study has been identified from the public information which is published by the owners of the content</a:t>
            </a:r>
            <a:r>
              <a:rPr lang="it-IT" sz="1200" dirty="0">
                <a:solidFill>
                  <a:schemeClr val="dk2"/>
                </a:solidFill>
                <a:latin typeface="Questrial"/>
                <a:sym typeface="Questrial"/>
              </a:rPr>
              <a:t>.</a:t>
            </a:r>
            <a:endParaRPr lang="en-US" sz="1200" dirty="0">
              <a:solidFill>
                <a:schemeClr val="dk2"/>
              </a:solidFill>
              <a:latin typeface="Questrial"/>
              <a:sym typeface="Questrial"/>
            </a:endParaRPr>
          </a:p>
        </p:txBody>
      </p:sp>
      <p:sp>
        <p:nvSpPr>
          <p:cNvPr id="7" name="Rettangolo 2">
            <a:extLst>
              <a:ext uri="{FF2B5EF4-FFF2-40B4-BE49-F238E27FC236}">
                <a16:creationId xmlns:a16="http://schemas.microsoft.com/office/drawing/2014/main" id="{0CDA1DA7-0875-4089-9479-BD5C2415F111}"/>
              </a:ext>
            </a:extLst>
          </p:cNvPr>
          <p:cNvSpPr/>
          <p:nvPr/>
        </p:nvSpPr>
        <p:spPr>
          <a:xfrm>
            <a:off x="914594" y="4082758"/>
            <a:ext cx="7440570" cy="830997"/>
          </a:xfrm>
          <a:prstGeom prst="rect">
            <a:avLst/>
          </a:prstGeom>
        </p:spPr>
        <p:txBody>
          <a:bodyPr wrap="square">
            <a:spAutoFit/>
          </a:bodyPr>
          <a:lstStyle/>
          <a:p>
            <a:r>
              <a:rPr lang="en-GB" sz="1200" dirty="0">
                <a:solidFill>
                  <a:schemeClr val="dk2"/>
                </a:solidFill>
                <a:latin typeface="Questrial"/>
              </a:rPr>
              <a:t>Disclaimer:</a:t>
            </a:r>
          </a:p>
          <a:p>
            <a:r>
              <a:rPr lang="en-GB" sz="1200" dirty="0">
                <a:solidFill>
                  <a:schemeClr val="dk2"/>
                </a:solidFill>
                <a:latin typeface="Questria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US" sz="12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361"/>
        <p:cNvGrpSpPr/>
        <p:nvPr/>
      </p:nvGrpSpPr>
      <p:grpSpPr>
        <a:xfrm>
          <a:off x="0" y="0"/>
          <a:ext cx="0" cy="0"/>
          <a:chOff x="0" y="0"/>
          <a:chExt cx="0" cy="0"/>
        </a:xfrm>
      </p:grpSpPr>
      <p:sp>
        <p:nvSpPr>
          <p:cNvPr id="362" name="Google Shape;362;p32"/>
          <p:cNvSpPr txBox="1">
            <a:spLocks noGrp="1"/>
          </p:cNvSpPr>
          <p:nvPr>
            <p:ph type="ctrTitle"/>
          </p:nvPr>
        </p:nvSpPr>
        <p:spPr>
          <a:xfrm>
            <a:off x="4183120" y="1116324"/>
            <a:ext cx="4502440" cy="1838945"/>
          </a:xfrm>
          <a:prstGeom prst="rect">
            <a:avLst/>
          </a:prstGeom>
        </p:spPr>
        <p:txBody>
          <a:bodyPr spcFirstLastPara="1" wrap="square" lIns="91425" tIns="91425" rIns="91425" bIns="91425" anchor="b" anchorCtr="0">
            <a:noAutofit/>
          </a:bodyPr>
          <a:lstStyle/>
          <a:p>
            <a:pPr lvl="0" rtl="0"/>
            <a:r>
              <a:rPr lang="es-ES" sz="4000" dirty="0" err="1"/>
              <a:t>Proeko</a:t>
            </a:r>
            <a:r>
              <a:rPr lang="es-ES" sz="4000" dirty="0"/>
              <a:t>: Industrial </a:t>
            </a:r>
            <a:r>
              <a:rPr lang="es-ES" sz="4000" dirty="0" err="1"/>
              <a:t>Water</a:t>
            </a:r>
            <a:r>
              <a:rPr lang="es-ES" sz="4000" dirty="0"/>
              <a:t> </a:t>
            </a:r>
            <a:r>
              <a:rPr lang="es-ES" sz="4000" dirty="0" err="1"/>
              <a:t>Filters</a:t>
            </a:r>
            <a:endParaRPr lang="en-US" sz="4000" dirty="0"/>
          </a:p>
        </p:txBody>
      </p:sp>
      <p:sp>
        <p:nvSpPr>
          <p:cNvPr id="363" name="Google Shape;363;p32"/>
          <p:cNvSpPr txBox="1">
            <a:spLocks noGrp="1"/>
          </p:cNvSpPr>
          <p:nvPr>
            <p:ph type="subTitle" idx="1"/>
          </p:nvPr>
        </p:nvSpPr>
        <p:spPr>
          <a:xfrm>
            <a:off x="4363653" y="2894310"/>
            <a:ext cx="4141373" cy="496785"/>
          </a:xfrm>
          <a:prstGeom prst="rect">
            <a:avLst/>
          </a:prstGeom>
        </p:spPr>
        <p:txBody>
          <a:bodyPr spcFirstLastPara="1" wrap="square" lIns="91425" tIns="91425" rIns="91425" bIns="91425" anchor="t" anchorCtr="0">
            <a:noAutofit/>
          </a:bodyPr>
          <a:lstStyle/>
          <a:p>
            <a:pPr marL="0" lvl="0" indent="0" rtl="0"/>
            <a:r>
              <a:rPr lang="en-US" sz="1800" dirty="0"/>
              <a:t>Water Treatment and Reuse</a:t>
            </a:r>
          </a:p>
          <a:p>
            <a:r>
              <a:rPr lang="it-IT" sz="1400" dirty="0">
                <a:solidFill>
                  <a:schemeClr val="dk2"/>
                </a:solidFill>
                <a:latin typeface="Questrial"/>
                <a:sym typeface="Questrial"/>
              </a:rPr>
              <a:t>Identified case study from the research in Poland</a:t>
            </a:r>
            <a:endParaRPr lang="en-US" sz="1400" dirty="0"/>
          </a:p>
        </p:txBody>
      </p:sp>
      <p:pic>
        <p:nvPicPr>
          <p:cNvPr id="7" name="Picture 4" descr="Image result for ARID (Poland)">
            <a:extLst>
              <a:ext uri="{FF2B5EF4-FFF2-40B4-BE49-F238E27FC236}">
                <a16:creationId xmlns:a16="http://schemas.microsoft.com/office/drawing/2014/main" id="{0FBC63DD-26EA-3749-BB01-B6E2F23DEFC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34341" y="268438"/>
            <a:ext cx="768853" cy="450692"/>
          </a:xfrm>
          <a:prstGeom prst="rect">
            <a:avLst/>
          </a:prstGeom>
          <a:noFill/>
          <a:ln>
            <a:noFill/>
          </a:ln>
        </p:spPr>
      </p:pic>
      <p:pic>
        <p:nvPicPr>
          <p:cNvPr id="8" name="Imagen 7" descr="Logotipo  Descripción generada automáticamente">
            <a:extLst>
              <a:ext uri="{FF2B5EF4-FFF2-40B4-BE49-F238E27FC236}">
                <a16:creationId xmlns:a16="http://schemas.microsoft.com/office/drawing/2014/main" id="{3046C216-EBE4-419D-85D5-7A9DF1458F2D}"/>
              </a:ext>
            </a:extLst>
          </p:cNvPr>
          <p:cNvPicPr>
            <a:picLocks noChangeAspect="1"/>
          </p:cNvPicPr>
          <p:nvPr/>
        </p:nvPicPr>
        <p:blipFill>
          <a:blip r:embed="rId4"/>
          <a:stretch>
            <a:fillRect/>
          </a:stretch>
        </p:blipFill>
        <p:spPr>
          <a:xfrm>
            <a:off x="1019685" y="179043"/>
            <a:ext cx="495304" cy="584191"/>
          </a:xfrm>
          <a:prstGeom prst="rect">
            <a:avLst/>
          </a:prstGeom>
        </p:spPr>
      </p:pic>
      <p:pic>
        <p:nvPicPr>
          <p:cNvPr id="9" name="Imagen 8" descr="Imagen que contiene firmar, naranja, azul, gente  Descripción generada automáticamente">
            <a:extLst>
              <a:ext uri="{FF2B5EF4-FFF2-40B4-BE49-F238E27FC236}">
                <a16:creationId xmlns:a16="http://schemas.microsoft.com/office/drawing/2014/main" id="{31896EB9-B1BD-4C87-94E9-329669134601}"/>
              </a:ext>
            </a:extLst>
          </p:cNvPr>
          <p:cNvPicPr>
            <a:picLocks noChangeAspect="1"/>
          </p:cNvPicPr>
          <p:nvPr/>
        </p:nvPicPr>
        <p:blipFill>
          <a:blip r:embed="rId5"/>
          <a:stretch>
            <a:fillRect/>
          </a:stretch>
        </p:blipFill>
        <p:spPr>
          <a:xfrm>
            <a:off x="1588647" y="281369"/>
            <a:ext cx="1646808" cy="379538"/>
          </a:xfrm>
          <a:prstGeom prst="rect">
            <a:avLst/>
          </a:prstGeom>
        </p:spPr>
      </p:pic>
      <p:pic>
        <p:nvPicPr>
          <p:cNvPr id="10" name="Imagen 9" descr="Un dibujo de una persona&#10;&#10;Descripción generada automáticamente con confianza baja">
            <a:extLst>
              <a:ext uri="{FF2B5EF4-FFF2-40B4-BE49-F238E27FC236}">
                <a16:creationId xmlns:a16="http://schemas.microsoft.com/office/drawing/2014/main" id="{8CA848E4-8D3C-4192-91AD-BB51836FB206}"/>
              </a:ext>
            </a:extLst>
          </p:cNvPr>
          <p:cNvPicPr>
            <a:picLocks noChangeAspect="1"/>
          </p:cNvPicPr>
          <p:nvPr/>
        </p:nvPicPr>
        <p:blipFill>
          <a:blip r:embed="rId6">
            <a:duotone>
              <a:prstClr val="black"/>
              <a:schemeClr val="accent2">
                <a:lumMod val="75000"/>
                <a:tint val="45000"/>
                <a:satMod val="400000"/>
              </a:schemeClr>
            </a:duotone>
          </a:blip>
          <a:stretch>
            <a:fillRect/>
          </a:stretch>
        </p:blipFill>
        <p:spPr>
          <a:xfrm>
            <a:off x="-241859" y="1552150"/>
            <a:ext cx="5015877" cy="2633335"/>
          </a:xfrm>
          <a:prstGeom prst="rect">
            <a:avLst/>
          </a:prstGeom>
        </p:spPr>
      </p:pic>
      <p:pic>
        <p:nvPicPr>
          <p:cNvPr id="11" name="Gráfico 10" descr="Marca1 con relleno sólido">
            <a:extLst>
              <a:ext uri="{FF2B5EF4-FFF2-40B4-BE49-F238E27FC236}">
                <a16:creationId xmlns:a16="http://schemas.microsoft.com/office/drawing/2014/main" id="{C31EA2B8-2D54-4A7E-9323-37B2729FE1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85091" y="2003897"/>
            <a:ext cx="389004" cy="389004"/>
          </a:xfrm>
          <a:prstGeom prst="rect">
            <a:avLst/>
          </a:prstGeom>
        </p:spPr>
      </p:pic>
    </p:spTree>
    <p:extLst>
      <p:ext uri="{BB962C8B-B14F-4D97-AF65-F5344CB8AC3E}">
        <p14:creationId xmlns:p14="http://schemas.microsoft.com/office/powerpoint/2010/main" val="26654911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525"/>
        <p:cNvGrpSpPr/>
        <p:nvPr/>
      </p:nvGrpSpPr>
      <p:grpSpPr>
        <a:xfrm>
          <a:off x="0" y="0"/>
          <a:ext cx="0" cy="0"/>
          <a:chOff x="0" y="0"/>
          <a:chExt cx="0" cy="0"/>
        </a:xfrm>
      </p:grpSpPr>
      <p:sp>
        <p:nvSpPr>
          <p:cNvPr id="526" name="Google Shape;526;p42"/>
          <p:cNvSpPr/>
          <p:nvPr/>
        </p:nvSpPr>
        <p:spPr>
          <a:xfrm>
            <a:off x="3088925" y="1630325"/>
            <a:ext cx="2924674" cy="2811175"/>
          </a:xfrm>
          <a:custGeom>
            <a:avLst/>
            <a:gdLst/>
            <a:ahLst/>
            <a:cxnLst/>
            <a:rect l="l" t="t" r="r" b="b"/>
            <a:pathLst>
              <a:path w="2963" h="2848" extrusionOk="0">
                <a:moveTo>
                  <a:pt x="1537" y="751"/>
                </a:moveTo>
                <a:cubicBezTo>
                  <a:pt x="1908" y="751"/>
                  <a:pt x="2209" y="1052"/>
                  <a:pt x="2212" y="1423"/>
                </a:cubicBezTo>
                <a:cubicBezTo>
                  <a:pt x="2212" y="1829"/>
                  <a:pt x="1879" y="2098"/>
                  <a:pt x="1533" y="2098"/>
                </a:cubicBezTo>
                <a:cubicBezTo>
                  <a:pt x="1367" y="2098"/>
                  <a:pt x="1199" y="2037"/>
                  <a:pt x="1063" y="1900"/>
                </a:cubicBezTo>
                <a:cubicBezTo>
                  <a:pt x="639" y="1476"/>
                  <a:pt x="940" y="751"/>
                  <a:pt x="1537" y="751"/>
                </a:cubicBezTo>
                <a:close/>
                <a:moveTo>
                  <a:pt x="1537" y="0"/>
                </a:moveTo>
                <a:cubicBezTo>
                  <a:pt x="1167" y="0"/>
                  <a:pt x="804" y="144"/>
                  <a:pt x="530" y="416"/>
                </a:cubicBezTo>
                <a:cubicBezTo>
                  <a:pt x="124" y="825"/>
                  <a:pt x="0" y="1437"/>
                  <a:pt x="221" y="1970"/>
                </a:cubicBezTo>
                <a:cubicBezTo>
                  <a:pt x="442" y="2500"/>
                  <a:pt x="960" y="2848"/>
                  <a:pt x="1537" y="2848"/>
                </a:cubicBezTo>
                <a:cubicBezTo>
                  <a:pt x="2324" y="2848"/>
                  <a:pt x="2963" y="2212"/>
                  <a:pt x="2963" y="1423"/>
                </a:cubicBezTo>
                <a:cubicBezTo>
                  <a:pt x="2963" y="848"/>
                  <a:pt x="2615" y="327"/>
                  <a:pt x="2082" y="109"/>
                </a:cubicBezTo>
                <a:cubicBezTo>
                  <a:pt x="1906" y="36"/>
                  <a:pt x="1721" y="0"/>
                  <a:pt x="1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7" name="Google Shape;527;p42"/>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Brief overview of the Case Study</a:t>
            </a:r>
            <a:endParaRPr dirty="0"/>
          </a:p>
        </p:txBody>
      </p:sp>
      <p:sp>
        <p:nvSpPr>
          <p:cNvPr id="529" name="Google Shape;529;p42"/>
          <p:cNvSpPr/>
          <p:nvPr/>
        </p:nvSpPr>
        <p:spPr>
          <a:xfrm>
            <a:off x="541448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0" name="Google Shape;530;p42"/>
          <p:cNvSpPr/>
          <p:nvPr/>
        </p:nvSpPr>
        <p:spPr>
          <a:xfrm>
            <a:off x="2929134" y="19392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1" name="Google Shape;531;p42"/>
          <p:cNvSpPr/>
          <p:nvPr/>
        </p:nvSpPr>
        <p:spPr>
          <a:xfrm>
            <a:off x="5414484" y="32346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2" name="Google Shape;532;p42"/>
          <p:cNvSpPr/>
          <p:nvPr/>
        </p:nvSpPr>
        <p:spPr>
          <a:xfrm>
            <a:off x="2929134" y="323460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3" name="Google Shape;533;p42"/>
          <p:cNvSpPr/>
          <p:nvPr/>
        </p:nvSpPr>
        <p:spPr>
          <a:xfrm>
            <a:off x="4433018" y="2897087"/>
            <a:ext cx="277977" cy="277673"/>
          </a:xfrm>
          <a:custGeom>
            <a:avLst/>
            <a:gdLst/>
            <a:ahLst/>
            <a:cxnLst/>
            <a:rect l="l" t="t" r="r" b="b"/>
            <a:pathLst>
              <a:path w="914" h="913" extrusionOk="0">
                <a:moveTo>
                  <a:pt x="457" y="0"/>
                </a:moveTo>
                <a:cubicBezTo>
                  <a:pt x="204" y="0"/>
                  <a:pt x="1" y="206"/>
                  <a:pt x="1" y="457"/>
                </a:cubicBezTo>
                <a:cubicBezTo>
                  <a:pt x="1" y="710"/>
                  <a:pt x="204" y="913"/>
                  <a:pt x="457" y="913"/>
                </a:cubicBezTo>
                <a:cubicBezTo>
                  <a:pt x="708" y="913"/>
                  <a:pt x="914" y="710"/>
                  <a:pt x="914" y="457"/>
                </a:cubicBezTo>
                <a:cubicBezTo>
                  <a:pt x="914" y="206"/>
                  <a:pt x="708" y="0"/>
                  <a:pt x="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5" name="Google Shape;535;p42"/>
          <p:cNvSpPr txBox="1"/>
          <p:nvPr/>
        </p:nvSpPr>
        <p:spPr>
          <a:xfrm>
            <a:off x="6173390" y="3590893"/>
            <a:ext cx="2377049" cy="472161"/>
          </a:xfrm>
          <a:prstGeom prst="rect">
            <a:avLst/>
          </a:prstGeom>
          <a:noFill/>
          <a:ln>
            <a:noFill/>
          </a:ln>
        </p:spPr>
        <p:txBody>
          <a:bodyPr spcFirstLastPara="1" wrap="square" lIns="91425" tIns="91425" rIns="91425" bIns="91425" anchor="t" anchorCtr="0">
            <a:noAutofit/>
          </a:bodyPr>
          <a:lstStyle/>
          <a:p>
            <a:pPr algn="ctr"/>
            <a:r>
              <a:rPr lang="en" dirty="0">
                <a:solidFill>
                  <a:srgbClr val="474747"/>
                </a:solidFill>
                <a:latin typeface="Questrial"/>
                <a:ea typeface="Questrial"/>
                <a:cs typeface="Questrial"/>
                <a:sym typeface="Questrial"/>
              </a:rPr>
              <a:t>PROEKO provides innovative </a:t>
            </a:r>
            <a:r>
              <a:rPr lang="en" dirty="0">
                <a:solidFill>
                  <a:srgbClr val="474747"/>
                </a:solidFill>
                <a:latin typeface="Questrial"/>
                <a:sym typeface="Questrial"/>
              </a:rPr>
              <a:t>water treatment solutions </a:t>
            </a:r>
            <a:r>
              <a:rPr lang="it-IT" dirty="0">
                <a:solidFill>
                  <a:srgbClr val="474747"/>
                </a:solidFill>
                <a:latin typeface="Questrial"/>
                <a:sym typeface="Questrial"/>
              </a:rPr>
              <a:t>for </a:t>
            </a:r>
            <a:r>
              <a:rPr lang="en-US" dirty="0">
                <a:solidFill>
                  <a:srgbClr val="474747"/>
                </a:solidFill>
                <a:latin typeface="Questrial"/>
              </a:rPr>
              <a:t>individuals, industries, and institutions</a:t>
            </a:r>
            <a:r>
              <a:rPr lang="pl-PL" dirty="0">
                <a:solidFill>
                  <a:srgbClr val="474747"/>
                </a:solidFill>
                <a:latin typeface="Questrial"/>
              </a:rPr>
              <a:t> </a:t>
            </a:r>
            <a:r>
              <a:rPr lang="pl-PL" sz="800" dirty="0">
                <a:solidFill>
                  <a:srgbClr val="474747"/>
                </a:solidFill>
                <a:latin typeface="Questrial"/>
              </a:rPr>
              <a:t>(Ibid)</a:t>
            </a:r>
            <a:r>
              <a:rPr lang="en-US" dirty="0">
                <a:solidFill>
                  <a:srgbClr val="474747"/>
                </a:solidFill>
                <a:latin typeface="Questrial"/>
              </a:rPr>
              <a:t>.</a:t>
            </a:r>
            <a:endParaRPr lang="en-US" dirty="0">
              <a:solidFill>
                <a:srgbClr val="474747"/>
              </a:solidFill>
              <a:latin typeface="Questrial"/>
              <a:sym typeface="Montserrat Black"/>
            </a:endParaRPr>
          </a:p>
          <a:p>
            <a:pPr marL="0" lvl="0" indent="0" algn="l" rtl="0">
              <a:spcBef>
                <a:spcPts val="0"/>
              </a:spcBef>
              <a:spcAft>
                <a:spcPts val="0"/>
              </a:spcAft>
              <a:buNone/>
            </a:pPr>
            <a:endParaRPr dirty="0">
              <a:solidFill>
                <a:srgbClr val="474747"/>
              </a:solidFill>
              <a:latin typeface="Questrial"/>
              <a:ea typeface="Questrial"/>
              <a:cs typeface="Questrial"/>
              <a:sym typeface="Questrial"/>
            </a:endParaRPr>
          </a:p>
        </p:txBody>
      </p:sp>
      <p:sp>
        <p:nvSpPr>
          <p:cNvPr id="536" name="Google Shape;536;p42"/>
          <p:cNvSpPr txBox="1"/>
          <p:nvPr/>
        </p:nvSpPr>
        <p:spPr>
          <a:xfrm>
            <a:off x="420438" y="3435443"/>
            <a:ext cx="2508336" cy="1295400"/>
          </a:xfrm>
          <a:prstGeom prst="rect">
            <a:avLst/>
          </a:prstGeom>
          <a:noFill/>
          <a:ln>
            <a:noFill/>
          </a:ln>
        </p:spPr>
        <p:txBody>
          <a:bodyPr spcFirstLastPara="1" wrap="square" lIns="91425" tIns="91425" rIns="91425" bIns="91425" anchor="t" anchorCtr="0">
            <a:noAutofit/>
          </a:bodyPr>
          <a:lstStyle/>
          <a:p>
            <a:pPr algn="ctr"/>
            <a:r>
              <a:rPr lang="pl-PL" sz="1200" dirty="0">
                <a:solidFill>
                  <a:srgbClr val="474747"/>
                </a:solidFill>
                <a:latin typeface="Questrial"/>
                <a:ea typeface="Questrial"/>
                <a:cs typeface="Questrial"/>
                <a:sym typeface="Questrial"/>
              </a:rPr>
              <a:t>Proeko’s water filters enable individuals to benefit from clean drinking water, while the local environment benefits from from the lack of harmful pollutants being released from unsafe filtration. </a:t>
            </a:r>
            <a:r>
              <a:rPr lang="pl-PL" sz="700" dirty="0">
                <a:solidFill>
                  <a:srgbClr val="474747"/>
                </a:solidFill>
                <a:latin typeface="Questrial"/>
              </a:rPr>
              <a:t>(Ibid)</a:t>
            </a:r>
            <a:r>
              <a:rPr lang="pl-PL" sz="1200" dirty="0">
                <a:solidFill>
                  <a:srgbClr val="474747"/>
                </a:solidFill>
                <a:latin typeface="Questrial"/>
              </a:rPr>
              <a:t>.</a:t>
            </a:r>
            <a:endParaRPr lang="es-ES" sz="1200" dirty="0">
              <a:solidFill>
                <a:srgbClr val="474747"/>
              </a:solidFill>
              <a:latin typeface="Questrial"/>
              <a:ea typeface="Questrial"/>
              <a:cs typeface="Questrial"/>
              <a:sym typeface="Questrial"/>
            </a:endParaRPr>
          </a:p>
        </p:txBody>
      </p:sp>
      <p:sp>
        <p:nvSpPr>
          <p:cNvPr id="538" name="Google Shape;538;p42"/>
          <p:cNvSpPr txBox="1"/>
          <p:nvPr/>
        </p:nvSpPr>
        <p:spPr>
          <a:xfrm>
            <a:off x="5970568" y="1281280"/>
            <a:ext cx="2399432" cy="58357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dirty="0">
                <a:solidFill>
                  <a:srgbClr val="000000"/>
                </a:solidFill>
                <a:latin typeface="Montserrat Black"/>
                <a:ea typeface="Montserrat Black"/>
                <a:cs typeface="Montserrat Black"/>
                <a:sym typeface="Montserrat Black"/>
              </a:rPr>
              <a:t>Value proposition</a:t>
            </a:r>
            <a:endParaRPr sz="1600" dirty="0">
              <a:solidFill>
                <a:srgbClr val="000000"/>
              </a:solidFill>
              <a:latin typeface="Montserrat Black"/>
              <a:ea typeface="Montserrat Black"/>
              <a:cs typeface="Montserrat Black"/>
              <a:sym typeface="Montserrat Black"/>
            </a:endParaRPr>
          </a:p>
        </p:txBody>
      </p:sp>
      <p:sp>
        <p:nvSpPr>
          <p:cNvPr id="539" name="Google Shape;539;p42"/>
          <p:cNvSpPr txBox="1"/>
          <p:nvPr/>
        </p:nvSpPr>
        <p:spPr>
          <a:xfrm>
            <a:off x="6236136" y="1632480"/>
            <a:ext cx="2501269" cy="538200"/>
          </a:xfrm>
          <a:prstGeom prst="rect">
            <a:avLst/>
          </a:prstGeom>
          <a:noFill/>
          <a:ln>
            <a:noFill/>
          </a:ln>
        </p:spPr>
        <p:txBody>
          <a:bodyPr spcFirstLastPara="1" wrap="square" lIns="91425" tIns="91425" rIns="91425" bIns="91425" anchor="t" anchorCtr="0">
            <a:noAutofit/>
          </a:bodyPr>
          <a:lstStyle/>
          <a:p>
            <a:r>
              <a:rPr lang="es-ES" dirty="0">
                <a:solidFill>
                  <a:srgbClr val="474747"/>
                </a:solidFill>
                <a:latin typeface="Questrial"/>
                <a:sym typeface="Questrial"/>
              </a:rPr>
              <a:t>Modern </a:t>
            </a:r>
            <a:r>
              <a:rPr lang="es-ES" dirty="0" err="1">
                <a:solidFill>
                  <a:srgbClr val="474747"/>
                </a:solidFill>
                <a:latin typeface="Questrial"/>
                <a:sym typeface="Questrial"/>
              </a:rPr>
              <a:t>water</a:t>
            </a:r>
            <a:r>
              <a:rPr lang="es-ES" dirty="0">
                <a:solidFill>
                  <a:srgbClr val="474747"/>
                </a:solidFill>
                <a:latin typeface="Questrial"/>
                <a:sym typeface="Questrial"/>
              </a:rPr>
              <a:t> </a:t>
            </a:r>
            <a:r>
              <a:rPr lang="es-ES" dirty="0" err="1">
                <a:solidFill>
                  <a:srgbClr val="474747"/>
                </a:solidFill>
                <a:latin typeface="Questrial"/>
                <a:sym typeface="Questrial"/>
              </a:rPr>
              <a:t>filtration</a:t>
            </a:r>
            <a:r>
              <a:rPr lang="es-ES" dirty="0">
                <a:solidFill>
                  <a:srgbClr val="474747"/>
                </a:solidFill>
                <a:latin typeface="Questrial"/>
                <a:sym typeface="Questrial"/>
              </a:rPr>
              <a:t> </a:t>
            </a:r>
            <a:r>
              <a:rPr lang="es-ES" dirty="0" err="1">
                <a:solidFill>
                  <a:srgbClr val="474747"/>
                </a:solidFill>
                <a:latin typeface="Questrial"/>
                <a:sym typeface="Questrial"/>
              </a:rPr>
              <a:t>solutions</a:t>
            </a:r>
            <a:r>
              <a:rPr lang="es-ES" dirty="0">
                <a:solidFill>
                  <a:srgbClr val="474747"/>
                </a:solidFill>
                <a:latin typeface="Questrial"/>
                <a:sym typeface="Questrial"/>
              </a:rPr>
              <a:t> </a:t>
            </a:r>
            <a:r>
              <a:rPr lang="en-US" dirty="0">
                <a:solidFill>
                  <a:srgbClr val="474747"/>
                </a:solidFill>
                <a:latin typeface="Questrial"/>
                <a:sym typeface="Montserrat Black"/>
              </a:rPr>
              <a:t>for an effective water treatment to all who need them.</a:t>
            </a:r>
            <a:r>
              <a:rPr lang="pl-PL" dirty="0">
                <a:solidFill>
                  <a:srgbClr val="474747"/>
                </a:solidFill>
                <a:latin typeface="Questrial"/>
                <a:sym typeface="Montserrat Black"/>
              </a:rPr>
              <a:t> </a:t>
            </a:r>
            <a:r>
              <a:rPr lang="pl-PL" sz="800" dirty="0">
                <a:solidFill>
                  <a:srgbClr val="474747"/>
                </a:solidFill>
                <a:latin typeface="Questrial"/>
                <a:sym typeface="Montserrat Black"/>
              </a:rPr>
              <a:t>(</a:t>
            </a:r>
            <a:r>
              <a:rPr lang="pl-PL" sz="800" dirty="0"/>
              <a:t>Contami</a:t>
            </a:r>
            <a:r>
              <a:rPr lang="en-US" sz="800" dirty="0"/>
              <a:t>nation</a:t>
            </a:r>
            <a:r>
              <a:rPr lang="pl-PL" sz="800" dirty="0"/>
              <a:t> and Geo-tech</a:t>
            </a:r>
            <a:r>
              <a:rPr lang="en-US" sz="800" dirty="0"/>
              <a:t> Expo </a:t>
            </a:r>
            <a:r>
              <a:rPr lang="pl-PL" sz="800" dirty="0"/>
              <a:t>. „Proeko. Stand: 4-G90”. </a:t>
            </a:r>
            <a:r>
              <a:rPr lang="pl-PL" sz="800" i="1" dirty="0"/>
              <a:t>RoarB2B.</a:t>
            </a:r>
            <a:r>
              <a:rPr lang="pl-PL" sz="800" dirty="0"/>
              <a:t> </a:t>
            </a:r>
            <a:r>
              <a:rPr lang="en-US" sz="800" dirty="0">
                <a:hlinkClick r:id="rId3"/>
              </a:rPr>
              <a:t>https://www.contaminationexpo.com/exhibitors/proeko</a:t>
            </a:r>
            <a:r>
              <a:rPr lang="pl-PL" sz="800" dirty="0">
                <a:solidFill>
                  <a:srgbClr val="474747"/>
                </a:solidFill>
                <a:latin typeface="Questrial"/>
                <a:sym typeface="Questrial"/>
              </a:rPr>
              <a:t>)</a:t>
            </a:r>
            <a:endParaRPr lang="es-ES" sz="800" dirty="0">
              <a:solidFill>
                <a:srgbClr val="474747"/>
              </a:solidFill>
              <a:latin typeface="Questrial"/>
              <a:sym typeface="Questrial"/>
            </a:endParaRPr>
          </a:p>
        </p:txBody>
      </p:sp>
      <p:sp>
        <p:nvSpPr>
          <p:cNvPr id="540" name="Google Shape;540;p42"/>
          <p:cNvSpPr txBox="1"/>
          <p:nvPr/>
        </p:nvSpPr>
        <p:spPr>
          <a:xfrm>
            <a:off x="283972" y="2977121"/>
            <a:ext cx="2879897" cy="525519"/>
          </a:xfrm>
          <a:prstGeom prst="rect">
            <a:avLst/>
          </a:prstGeom>
          <a:noFill/>
          <a:ln>
            <a:noFill/>
          </a:ln>
        </p:spPr>
        <p:txBody>
          <a:bodyPr spcFirstLastPara="1" wrap="square" lIns="91425" tIns="91425" rIns="91425" bIns="91425" anchor="t" anchorCtr="0">
            <a:noAutofit/>
          </a:bodyPr>
          <a:lstStyle/>
          <a:p>
            <a:pPr lvl="0" algn="ctr"/>
            <a:r>
              <a:rPr lang="it-IT" sz="1600" dirty="0">
                <a:latin typeface="Montserrat Black"/>
                <a:ea typeface="Montserrat Black"/>
                <a:cs typeface="Montserrat Black"/>
                <a:sym typeface="Montserrat Black"/>
              </a:rPr>
              <a:t>Impact or </a:t>
            </a:r>
            <a:r>
              <a:rPr lang="it-IT" sz="1600" dirty="0" err="1">
                <a:latin typeface="Montserrat Black"/>
                <a:ea typeface="Montserrat Black"/>
                <a:cs typeface="Montserrat Black"/>
                <a:sym typeface="Montserrat Black"/>
              </a:rPr>
              <a:t>economic</a:t>
            </a:r>
            <a:r>
              <a:rPr lang="it-IT" sz="1600" dirty="0">
                <a:latin typeface="Montserrat Black"/>
                <a:ea typeface="Montserrat Black"/>
                <a:cs typeface="Montserrat Black"/>
                <a:sym typeface="Montserrat Black"/>
              </a:rPr>
              <a:t> information</a:t>
            </a:r>
          </a:p>
        </p:txBody>
      </p:sp>
      <p:sp>
        <p:nvSpPr>
          <p:cNvPr id="541" name="Google Shape;541;p42"/>
          <p:cNvSpPr txBox="1"/>
          <p:nvPr/>
        </p:nvSpPr>
        <p:spPr>
          <a:xfrm>
            <a:off x="234221" y="1342135"/>
            <a:ext cx="2493629" cy="87923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dirty="0">
                <a:solidFill>
                  <a:srgbClr val="474747"/>
                </a:solidFill>
                <a:latin typeface="Questrial"/>
                <a:sym typeface="Montserrat Black"/>
              </a:rPr>
              <a:t>How to treat the mineral and chemical components of water while efficiently using raw materials and reducing the generation of waste and emissions being released into the environment.</a:t>
            </a:r>
            <a:endParaRPr lang="en-US" dirty="0">
              <a:solidFill>
                <a:srgbClr val="000000"/>
              </a:solidFill>
              <a:latin typeface="Montserrat Black"/>
              <a:ea typeface="Montserrat Black"/>
              <a:cs typeface="Montserrat Black"/>
              <a:sym typeface="Montserrat Black"/>
            </a:endParaRPr>
          </a:p>
        </p:txBody>
      </p:sp>
      <p:grpSp>
        <p:nvGrpSpPr>
          <p:cNvPr id="543" name="Google Shape;543;p42"/>
          <p:cNvGrpSpPr/>
          <p:nvPr/>
        </p:nvGrpSpPr>
        <p:grpSpPr>
          <a:xfrm>
            <a:off x="3088849" y="2207743"/>
            <a:ext cx="487394" cy="255828"/>
            <a:chOff x="2084325" y="363300"/>
            <a:chExt cx="484150" cy="254100"/>
          </a:xfrm>
        </p:grpSpPr>
        <p:sp>
          <p:nvSpPr>
            <p:cNvPr id="544" name="Google Shape;544;p42"/>
            <p:cNvSpPr/>
            <p:nvPr/>
          </p:nvSpPr>
          <p:spPr>
            <a:xfrm>
              <a:off x="2084325" y="363300"/>
              <a:ext cx="484150" cy="254100"/>
            </a:xfrm>
            <a:custGeom>
              <a:avLst/>
              <a:gdLst/>
              <a:ahLst/>
              <a:cxnLst/>
              <a:rect l="l" t="t" r="r" b="b"/>
              <a:pathLst>
                <a:path w="19366" h="10164" extrusionOk="0">
                  <a:moveTo>
                    <a:pt x="9686" y="1128"/>
                  </a:moveTo>
                  <a:cubicBezTo>
                    <a:pt x="10195" y="1128"/>
                    <a:pt x="10707" y="1226"/>
                    <a:pt x="11196" y="1428"/>
                  </a:cubicBezTo>
                  <a:cubicBezTo>
                    <a:pt x="12671" y="2042"/>
                    <a:pt x="13635" y="3482"/>
                    <a:pt x="13635" y="5081"/>
                  </a:cubicBezTo>
                  <a:cubicBezTo>
                    <a:pt x="13632" y="7264"/>
                    <a:pt x="11864" y="9031"/>
                    <a:pt x="9684" y="9034"/>
                  </a:cubicBezTo>
                  <a:cubicBezTo>
                    <a:pt x="8085" y="9034"/>
                    <a:pt x="6643" y="8071"/>
                    <a:pt x="6032" y="6592"/>
                  </a:cubicBezTo>
                  <a:cubicBezTo>
                    <a:pt x="5420" y="5117"/>
                    <a:pt x="5758" y="3415"/>
                    <a:pt x="6887" y="2286"/>
                  </a:cubicBezTo>
                  <a:cubicBezTo>
                    <a:pt x="7645" y="1530"/>
                    <a:pt x="8657" y="1128"/>
                    <a:pt x="9686" y="1128"/>
                  </a:cubicBezTo>
                  <a:close/>
                  <a:moveTo>
                    <a:pt x="9684" y="1"/>
                  </a:moveTo>
                  <a:cubicBezTo>
                    <a:pt x="4502" y="1"/>
                    <a:pt x="361" y="4512"/>
                    <a:pt x="190" y="4704"/>
                  </a:cubicBezTo>
                  <a:cubicBezTo>
                    <a:pt x="0" y="4918"/>
                    <a:pt x="0" y="5243"/>
                    <a:pt x="190" y="5457"/>
                  </a:cubicBezTo>
                  <a:cubicBezTo>
                    <a:pt x="361" y="5650"/>
                    <a:pt x="4502" y="10164"/>
                    <a:pt x="9684" y="10164"/>
                  </a:cubicBezTo>
                  <a:cubicBezTo>
                    <a:pt x="14867" y="10164"/>
                    <a:pt x="19004" y="5650"/>
                    <a:pt x="19176" y="5457"/>
                  </a:cubicBezTo>
                  <a:cubicBezTo>
                    <a:pt x="19365" y="5243"/>
                    <a:pt x="19365" y="4918"/>
                    <a:pt x="19176" y="4704"/>
                  </a:cubicBezTo>
                  <a:cubicBezTo>
                    <a:pt x="19004" y="4512"/>
                    <a:pt x="14867" y="1"/>
                    <a:pt x="9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5" name="Google Shape;545;p42"/>
            <p:cNvSpPr/>
            <p:nvPr/>
          </p:nvSpPr>
          <p:spPr>
            <a:xfrm>
              <a:off x="2250600" y="419775"/>
              <a:ext cx="145175" cy="141125"/>
            </a:xfrm>
            <a:custGeom>
              <a:avLst/>
              <a:gdLst/>
              <a:ahLst/>
              <a:cxnLst/>
              <a:rect l="l" t="t" r="r" b="b"/>
              <a:pathLst>
                <a:path w="5807" h="5645" extrusionOk="0">
                  <a:moveTo>
                    <a:pt x="3018" y="0"/>
                  </a:moveTo>
                  <a:cubicBezTo>
                    <a:pt x="1922" y="0"/>
                    <a:pt x="929" y="634"/>
                    <a:pt x="468" y="1626"/>
                  </a:cubicBezTo>
                  <a:cubicBezTo>
                    <a:pt x="1" y="2623"/>
                    <a:pt x="158" y="3797"/>
                    <a:pt x="862" y="4637"/>
                  </a:cubicBezTo>
                  <a:cubicBezTo>
                    <a:pt x="1407" y="5287"/>
                    <a:pt x="2203" y="5645"/>
                    <a:pt x="3025" y="5645"/>
                  </a:cubicBezTo>
                  <a:cubicBezTo>
                    <a:pt x="3270" y="5645"/>
                    <a:pt x="3518" y="5613"/>
                    <a:pt x="3762" y="5547"/>
                  </a:cubicBezTo>
                  <a:cubicBezTo>
                    <a:pt x="4825" y="5258"/>
                    <a:pt x="5620" y="4382"/>
                    <a:pt x="5807" y="3297"/>
                  </a:cubicBezTo>
                  <a:lnTo>
                    <a:pt x="5807" y="3297"/>
                  </a:lnTo>
                  <a:cubicBezTo>
                    <a:pt x="5625" y="3356"/>
                    <a:pt x="5446" y="3383"/>
                    <a:pt x="5272" y="3383"/>
                  </a:cubicBezTo>
                  <a:cubicBezTo>
                    <a:pt x="4356" y="3383"/>
                    <a:pt x="3596" y="2626"/>
                    <a:pt x="3596" y="1692"/>
                  </a:cubicBezTo>
                  <a:cubicBezTo>
                    <a:pt x="3596" y="1147"/>
                    <a:pt x="3861" y="633"/>
                    <a:pt x="4307" y="316"/>
                  </a:cubicBezTo>
                  <a:cubicBezTo>
                    <a:pt x="3913" y="112"/>
                    <a:pt x="3476" y="3"/>
                    <a:pt x="3033" y="0"/>
                  </a:cubicBezTo>
                  <a:cubicBezTo>
                    <a:pt x="3028" y="0"/>
                    <a:pt x="3023" y="0"/>
                    <a:pt x="3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546" name="Google Shape;546;p42"/>
          <p:cNvSpPr/>
          <p:nvPr/>
        </p:nvSpPr>
        <p:spPr>
          <a:xfrm>
            <a:off x="3099747" y="3412530"/>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547" name="Google Shape;547;p42"/>
          <p:cNvGrpSpPr/>
          <p:nvPr/>
        </p:nvGrpSpPr>
        <p:grpSpPr>
          <a:xfrm>
            <a:off x="5556062" y="2120663"/>
            <a:ext cx="499025" cy="489519"/>
            <a:chOff x="-1183550" y="3586525"/>
            <a:chExt cx="296175" cy="290550"/>
          </a:xfrm>
        </p:grpSpPr>
        <p:sp>
          <p:nvSpPr>
            <p:cNvPr id="548" name="Google Shape;548;p42"/>
            <p:cNvSpPr/>
            <p:nvPr/>
          </p:nvSpPr>
          <p:spPr>
            <a:xfrm>
              <a:off x="-927575" y="3671500"/>
              <a:ext cx="40200" cy="16575"/>
            </a:xfrm>
            <a:custGeom>
              <a:avLst/>
              <a:gdLst/>
              <a:ahLst/>
              <a:cxnLst/>
              <a:rect l="l" t="t" r="r" b="b"/>
              <a:pathLst>
                <a:path w="1608" h="663" extrusionOk="0">
                  <a:moveTo>
                    <a:pt x="473" y="0"/>
                  </a:moveTo>
                  <a:cubicBezTo>
                    <a:pt x="32" y="0"/>
                    <a:pt x="1" y="662"/>
                    <a:pt x="473" y="662"/>
                  </a:cubicBezTo>
                  <a:lnTo>
                    <a:pt x="1135" y="662"/>
                  </a:lnTo>
                  <a:cubicBezTo>
                    <a:pt x="1145" y="663"/>
                    <a:pt x="1156" y="663"/>
                    <a:pt x="1166" y="663"/>
                  </a:cubicBezTo>
                  <a:cubicBezTo>
                    <a:pt x="1607" y="663"/>
                    <a:pt x="1597"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2"/>
            <p:cNvSpPr/>
            <p:nvPr/>
          </p:nvSpPr>
          <p:spPr>
            <a:xfrm>
              <a:off x="-1183550" y="3671500"/>
              <a:ext cx="39400" cy="16575"/>
            </a:xfrm>
            <a:custGeom>
              <a:avLst/>
              <a:gdLst/>
              <a:ahLst/>
              <a:cxnLst/>
              <a:rect l="l" t="t" r="r" b="b"/>
              <a:pathLst>
                <a:path w="1576" h="663" extrusionOk="0">
                  <a:moveTo>
                    <a:pt x="473" y="0"/>
                  </a:moveTo>
                  <a:cubicBezTo>
                    <a:pt x="32" y="0"/>
                    <a:pt x="1" y="662"/>
                    <a:pt x="473" y="662"/>
                  </a:cubicBezTo>
                  <a:lnTo>
                    <a:pt x="1135" y="662"/>
                  </a:lnTo>
                  <a:cubicBezTo>
                    <a:pt x="1145" y="663"/>
                    <a:pt x="1154" y="663"/>
                    <a:pt x="1163" y="663"/>
                  </a:cubicBezTo>
                  <a:cubicBezTo>
                    <a:pt x="1576" y="663"/>
                    <a:pt x="1566"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2"/>
            <p:cNvSpPr/>
            <p:nvPr/>
          </p:nvSpPr>
          <p:spPr>
            <a:xfrm>
              <a:off x="-944250" y="3603025"/>
              <a:ext cx="39525" cy="26375"/>
            </a:xfrm>
            <a:custGeom>
              <a:avLst/>
              <a:gdLst/>
              <a:ahLst/>
              <a:cxnLst/>
              <a:rect l="l" t="t" r="r" b="b"/>
              <a:pathLst>
                <a:path w="1581" h="1055" extrusionOk="0">
                  <a:moveTo>
                    <a:pt x="1086" y="1"/>
                  </a:moveTo>
                  <a:cubicBezTo>
                    <a:pt x="1024" y="1"/>
                    <a:pt x="957" y="19"/>
                    <a:pt x="888" y="61"/>
                  </a:cubicBezTo>
                  <a:lnTo>
                    <a:pt x="321" y="408"/>
                  </a:lnTo>
                  <a:cubicBezTo>
                    <a:pt x="0" y="595"/>
                    <a:pt x="179" y="1054"/>
                    <a:pt x="490" y="1054"/>
                  </a:cubicBezTo>
                  <a:cubicBezTo>
                    <a:pt x="546" y="1054"/>
                    <a:pt x="606" y="1040"/>
                    <a:pt x="668" y="1006"/>
                  </a:cubicBezTo>
                  <a:lnTo>
                    <a:pt x="1266" y="660"/>
                  </a:lnTo>
                  <a:cubicBezTo>
                    <a:pt x="1581" y="450"/>
                    <a:pt x="139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2"/>
            <p:cNvSpPr/>
            <p:nvPr/>
          </p:nvSpPr>
          <p:spPr>
            <a:xfrm>
              <a:off x="-1166200" y="3731225"/>
              <a:ext cx="39700" cy="26075"/>
            </a:xfrm>
            <a:custGeom>
              <a:avLst/>
              <a:gdLst/>
              <a:ahLst/>
              <a:cxnLst/>
              <a:rect l="l" t="t" r="r" b="b"/>
              <a:pathLst>
                <a:path w="1588" h="1043" extrusionOk="0">
                  <a:moveTo>
                    <a:pt x="1071" y="1"/>
                  </a:moveTo>
                  <a:cubicBezTo>
                    <a:pt x="1021" y="1"/>
                    <a:pt x="968" y="12"/>
                    <a:pt x="913" y="37"/>
                  </a:cubicBezTo>
                  <a:lnTo>
                    <a:pt x="315" y="384"/>
                  </a:lnTo>
                  <a:cubicBezTo>
                    <a:pt x="0" y="593"/>
                    <a:pt x="187" y="1043"/>
                    <a:pt x="495" y="1043"/>
                  </a:cubicBezTo>
                  <a:cubicBezTo>
                    <a:pt x="557" y="1043"/>
                    <a:pt x="624" y="1025"/>
                    <a:pt x="693" y="982"/>
                  </a:cubicBezTo>
                  <a:lnTo>
                    <a:pt x="1260" y="636"/>
                  </a:lnTo>
                  <a:cubicBezTo>
                    <a:pt x="1587" y="472"/>
                    <a:pt x="1395" y="1"/>
                    <a:pt x="10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p:cNvSpPr/>
            <p:nvPr/>
          </p:nvSpPr>
          <p:spPr>
            <a:xfrm>
              <a:off x="-944925" y="3730950"/>
              <a:ext cx="40200" cy="26375"/>
            </a:xfrm>
            <a:custGeom>
              <a:avLst/>
              <a:gdLst/>
              <a:ahLst/>
              <a:cxnLst/>
              <a:rect l="l" t="t" r="r" b="b"/>
              <a:pathLst>
                <a:path w="1608" h="1055" extrusionOk="0">
                  <a:moveTo>
                    <a:pt x="515" y="0"/>
                  </a:moveTo>
                  <a:cubicBezTo>
                    <a:pt x="198" y="0"/>
                    <a:pt x="1" y="460"/>
                    <a:pt x="348" y="647"/>
                  </a:cubicBezTo>
                  <a:lnTo>
                    <a:pt x="915" y="993"/>
                  </a:lnTo>
                  <a:cubicBezTo>
                    <a:pt x="984" y="1036"/>
                    <a:pt x="1052" y="1054"/>
                    <a:pt x="1114" y="1054"/>
                  </a:cubicBezTo>
                  <a:cubicBezTo>
                    <a:pt x="1421" y="1054"/>
                    <a:pt x="1608" y="609"/>
                    <a:pt x="1293" y="426"/>
                  </a:cubicBezTo>
                  <a:lnTo>
                    <a:pt x="695" y="48"/>
                  </a:lnTo>
                  <a:cubicBezTo>
                    <a:pt x="633" y="15"/>
                    <a:pt x="572" y="0"/>
                    <a:pt x="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2"/>
            <p:cNvSpPr/>
            <p:nvPr/>
          </p:nvSpPr>
          <p:spPr>
            <a:xfrm>
              <a:off x="-1167000" y="3603025"/>
              <a:ext cx="40200" cy="26375"/>
            </a:xfrm>
            <a:custGeom>
              <a:avLst/>
              <a:gdLst/>
              <a:ahLst/>
              <a:cxnLst/>
              <a:rect l="l" t="t" r="r" b="b"/>
              <a:pathLst>
                <a:path w="1608" h="1055" extrusionOk="0">
                  <a:moveTo>
                    <a:pt x="477" y="1"/>
                  </a:moveTo>
                  <a:cubicBezTo>
                    <a:pt x="188" y="1"/>
                    <a:pt x="1" y="450"/>
                    <a:pt x="315" y="660"/>
                  </a:cubicBezTo>
                  <a:lnTo>
                    <a:pt x="914" y="1006"/>
                  </a:lnTo>
                  <a:cubicBezTo>
                    <a:pt x="981" y="1040"/>
                    <a:pt x="1044" y="1054"/>
                    <a:pt x="1103" y="1054"/>
                  </a:cubicBezTo>
                  <a:cubicBezTo>
                    <a:pt x="1434" y="1054"/>
                    <a:pt x="1608" y="595"/>
                    <a:pt x="1260" y="408"/>
                  </a:cubicBezTo>
                  <a:lnTo>
                    <a:pt x="662" y="61"/>
                  </a:lnTo>
                  <a:cubicBezTo>
                    <a:pt x="598" y="19"/>
                    <a:pt x="536" y="1"/>
                    <a:pt x="4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2"/>
            <p:cNvSpPr/>
            <p:nvPr/>
          </p:nvSpPr>
          <p:spPr>
            <a:xfrm>
              <a:off x="-1065400" y="3658900"/>
              <a:ext cx="59875" cy="77200"/>
            </a:xfrm>
            <a:custGeom>
              <a:avLst/>
              <a:gdLst/>
              <a:ahLst/>
              <a:cxnLst/>
              <a:rect l="l" t="t" r="r" b="b"/>
              <a:pathLst>
                <a:path w="2395" h="3088" extrusionOk="0">
                  <a:moveTo>
                    <a:pt x="882" y="0"/>
                  </a:moveTo>
                  <a:lnTo>
                    <a:pt x="0" y="1355"/>
                  </a:lnTo>
                  <a:lnTo>
                    <a:pt x="1355" y="1922"/>
                  </a:lnTo>
                  <a:cubicBezTo>
                    <a:pt x="1450" y="1953"/>
                    <a:pt x="1544" y="2111"/>
                    <a:pt x="1544" y="2237"/>
                  </a:cubicBezTo>
                  <a:lnTo>
                    <a:pt x="1544" y="3088"/>
                  </a:lnTo>
                  <a:lnTo>
                    <a:pt x="2395" y="1733"/>
                  </a:lnTo>
                  <a:lnTo>
                    <a:pt x="1071" y="1166"/>
                  </a:lnTo>
                  <a:cubicBezTo>
                    <a:pt x="945" y="1134"/>
                    <a:pt x="882" y="1008"/>
                    <a:pt x="882" y="851"/>
                  </a:cubicBezTo>
                  <a:lnTo>
                    <a:pt x="88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2"/>
            <p:cNvSpPr/>
            <p:nvPr/>
          </p:nvSpPr>
          <p:spPr>
            <a:xfrm>
              <a:off x="-1078000" y="3809325"/>
              <a:ext cx="85075" cy="67750"/>
            </a:xfrm>
            <a:custGeom>
              <a:avLst/>
              <a:gdLst/>
              <a:ahLst/>
              <a:cxnLst/>
              <a:rect l="l" t="t" r="r" b="b"/>
              <a:pathLst>
                <a:path w="3403" h="2710" extrusionOk="0">
                  <a:moveTo>
                    <a:pt x="0" y="1"/>
                  </a:moveTo>
                  <a:lnTo>
                    <a:pt x="0" y="662"/>
                  </a:lnTo>
                  <a:lnTo>
                    <a:pt x="1008" y="662"/>
                  </a:lnTo>
                  <a:cubicBezTo>
                    <a:pt x="1449" y="662"/>
                    <a:pt x="1481" y="1324"/>
                    <a:pt x="1008" y="1324"/>
                  </a:cubicBezTo>
                  <a:lnTo>
                    <a:pt x="0" y="1324"/>
                  </a:lnTo>
                  <a:lnTo>
                    <a:pt x="0" y="1670"/>
                  </a:lnTo>
                  <a:cubicBezTo>
                    <a:pt x="0" y="2237"/>
                    <a:pt x="473" y="2710"/>
                    <a:pt x="1008" y="2710"/>
                  </a:cubicBezTo>
                  <a:lnTo>
                    <a:pt x="2395" y="2710"/>
                  </a:lnTo>
                  <a:cubicBezTo>
                    <a:pt x="2962" y="2710"/>
                    <a:pt x="3403" y="2237"/>
                    <a:pt x="3403" y="1670"/>
                  </a:cubicBezTo>
                  <a:lnTo>
                    <a:pt x="3403" y="1324"/>
                  </a:lnTo>
                  <a:lnTo>
                    <a:pt x="2395" y="1324"/>
                  </a:lnTo>
                  <a:cubicBezTo>
                    <a:pt x="1954" y="1324"/>
                    <a:pt x="1922" y="662"/>
                    <a:pt x="2395" y="662"/>
                  </a:cubicBezTo>
                  <a:lnTo>
                    <a:pt x="3403" y="662"/>
                  </a:lnTo>
                  <a:lnTo>
                    <a:pt x="34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2"/>
            <p:cNvSpPr/>
            <p:nvPr/>
          </p:nvSpPr>
          <p:spPr>
            <a:xfrm>
              <a:off x="-1135500" y="3586525"/>
              <a:ext cx="193775" cy="204700"/>
            </a:xfrm>
            <a:custGeom>
              <a:avLst/>
              <a:gdLst/>
              <a:ahLst/>
              <a:cxnLst/>
              <a:rect l="l" t="t" r="r" b="b"/>
              <a:pathLst>
                <a:path w="7751" h="8188" extrusionOk="0">
                  <a:moveTo>
                    <a:pt x="4023" y="1424"/>
                  </a:moveTo>
                  <a:cubicBezTo>
                    <a:pt x="4201" y="1424"/>
                    <a:pt x="4380" y="1561"/>
                    <a:pt x="4380" y="1761"/>
                  </a:cubicBezTo>
                  <a:lnTo>
                    <a:pt x="4380" y="3588"/>
                  </a:lnTo>
                  <a:lnTo>
                    <a:pt x="5892" y="4124"/>
                  </a:lnTo>
                  <a:cubicBezTo>
                    <a:pt x="5955" y="4187"/>
                    <a:pt x="6049" y="4250"/>
                    <a:pt x="6081" y="4344"/>
                  </a:cubicBezTo>
                  <a:cubicBezTo>
                    <a:pt x="6081" y="4407"/>
                    <a:pt x="6081" y="4533"/>
                    <a:pt x="5986" y="4628"/>
                  </a:cubicBezTo>
                  <a:lnTo>
                    <a:pt x="4285" y="7369"/>
                  </a:lnTo>
                  <a:cubicBezTo>
                    <a:pt x="4222" y="7495"/>
                    <a:pt x="4127" y="7526"/>
                    <a:pt x="4033" y="7526"/>
                  </a:cubicBezTo>
                  <a:lnTo>
                    <a:pt x="3938" y="7526"/>
                  </a:lnTo>
                  <a:cubicBezTo>
                    <a:pt x="3781" y="7495"/>
                    <a:pt x="3718" y="7369"/>
                    <a:pt x="3718" y="7211"/>
                  </a:cubicBezTo>
                  <a:lnTo>
                    <a:pt x="3718" y="5384"/>
                  </a:lnTo>
                  <a:lnTo>
                    <a:pt x="2206" y="4817"/>
                  </a:lnTo>
                  <a:cubicBezTo>
                    <a:pt x="2143" y="4754"/>
                    <a:pt x="2048" y="4691"/>
                    <a:pt x="2017" y="4596"/>
                  </a:cubicBezTo>
                  <a:cubicBezTo>
                    <a:pt x="1985" y="4533"/>
                    <a:pt x="2017" y="4407"/>
                    <a:pt x="2048" y="4344"/>
                  </a:cubicBezTo>
                  <a:lnTo>
                    <a:pt x="3749" y="1572"/>
                  </a:lnTo>
                  <a:cubicBezTo>
                    <a:pt x="3818" y="1469"/>
                    <a:pt x="3920" y="1424"/>
                    <a:pt x="4023" y="1424"/>
                  </a:cubicBezTo>
                  <a:close/>
                  <a:moveTo>
                    <a:pt x="4019" y="1"/>
                  </a:moveTo>
                  <a:cubicBezTo>
                    <a:pt x="3743" y="1"/>
                    <a:pt x="3463" y="31"/>
                    <a:pt x="3182" y="91"/>
                  </a:cubicBezTo>
                  <a:cubicBezTo>
                    <a:pt x="1733" y="406"/>
                    <a:pt x="567" y="1572"/>
                    <a:pt x="284" y="3084"/>
                  </a:cubicBezTo>
                  <a:cubicBezTo>
                    <a:pt x="0" y="4533"/>
                    <a:pt x="599" y="5479"/>
                    <a:pt x="1040" y="6140"/>
                  </a:cubicBezTo>
                  <a:cubicBezTo>
                    <a:pt x="1922" y="7526"/>
                    <a:pt x="1387" y="7526"/>
                    <a:pt x="1670" y="8188"/>
                  </a:cubicBezTo>
                  <a:lnTo>
                    <a:pt x="6301" y="8188"/>
                  </a:lnTo>
                  <a:cubicBezTo>
                    <a:pt x="6553" y="7526"/>
                    <a:pt x="6018" y="7526"/>
                    <a:pt x="6931" y="6109"/>
                  </a:cubicBezTo>
                  <a:cubicBezTo>
                    <a:pt x="7373" y="5447"/>
                    <a:pt x="7719" y="4817"/>
                    <a:pt x="7719" y="3746"/>
                  </a:cubicBezTo>
                  <a:cubicBezTo>
                    <a:pt x="7751" y="2612"/>
                    <a:pt x="7246" y="1540"/>
                    <a:pt x="6396" y="847"/>
                  </a:cubicBezTo>
                  <a:cubicBezTo>
                    <a:pt x="5726" y="297"/>
                    <a:pt x="4892" y="1"/>
                    <a:pt x="40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2"/>
          <p:cNvGrpSpPr/>
          <p:nvPr/>
        </p:nvGrpSpPr>
        <p:grpSpPr>
          <a:xfrm>
            <a:off x="5586536" y="3426643"/>
            <a:ext cx="478363" cy="468815"/>
            <a:chOff x="-60988625" y="3740800"/>
            <a:chExt cx="316650" cy="310350"/>
          </a:xfrm>
        </p:grpSpPr>
        <p:sp>
          <p:nvSpPr>
            <p:cNvPr id="558" name="Google Shape;558;p42"/>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2"/>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2"/>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541;p42">
            <a:extLst>
              <a:ext uri="{FF2B5EF4-FFF2-40B4-BE49-F238E27FC236}">
                <a16:creationId xmlns:a16="http://schemas.microsoft.com/office/drawing/2014/main" id="{AD9165F4-1DA7-0F42-985B-CB4D40586481}"/>
              </a:ext>
            </a:extLst>
          </p:cNvPr>
          <p:cNvSpPr txBox="1"/>
          <p:nvPr/>
        </p:nvSpPr>
        <p:spPr>
          <a:xfrm>
            <a:off x="6010740" y="3275389"/>
            <a:ext cx="2032500" cy="420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600" dirty="0">
                <a:latin typeface="Montserrat Black"/>
                <a:ea typeface="Montserrat Black"/>
                <a:cs typeface="Montserrat Black"/>
                <a:sym typeface="Montserrat Black"/>
              </a:rPr>
              <a:t>Description</a:t>
            </a:r>
            <a:endParaRPr sz="1600" dirty="0">
              <a:solidFill>
                <a:srgbClr val="000000"/>
              </a:solidFill>
              <a:latin typeface="Montserrat Black"/>
              <a:ea typeface="Montserrat Black"/>
              <a:cs typeface="Montserrat Black"/>
              <a:sym typeface="Montserrat Black"/>
            </a:endParaRPr>
          </a:p>
        </p:txBody>
      </p:sp>
      <p:sp>
        <p:nvSpPr>
          <p:cNvPr id="4" name="TextBox 3">
            <a:extLst>
              <a:ext uri="{FF2B5EF4-FFF2-40B4-BE49-F238E27FC236}">
                <a16:creationId xmlns:a16="http://schemas.microsoft.com/office/drawing/2014/main" id="{90C1ABB2-292F-4C16-B5E8-796B53B4A3B6}"/>
              </a:ext>
            </a:extLst>
          </p:cNvPr>
          <p:cNvSpPr txBox="1"/>
          <p:nvPr/>
        </p:nvSpPr>
        <p:spPr>
          <a:xfrm>
            <a:off x="755041" y="1142996"/>
            <a:ext cx="1273105" cy="338554"/>
          </a:xfrm>
          <a:prstGeom prst="rect">
            <a:avLst/>
          </a:prstGeom>
          <a:noFill/>
        </p:spPr>
        <p:txBody>
          <a:bodyPr wrap="none" rtlCol="0">
            <a:spAutoFit/>
          </a:bodyPr>
          <a:lstStyle/>
          <a:p>
            <a:r>
              <a:rPr lang="pl-PL" sz="1600" dirty="0">
                <a:latin typeface="Montserrat Black"/>
                <a:ea typeface="Montserrat Black"/>
                <a:cs typeface="Montserrat Black"/>
                <a:sym typeface="Montserrat Black"/>
              </a:rPr>
              <a:t>Challenge</a:t>
            </a:r>
            <a:endParaRPr lang="en-US" sz="1600" dirty="0"/>
          </a:p>
        </p:txBody>
      </p:sp>
    </p:spTree>
    <p:extLst>
      <p:ext uri="{BB962C8B-B14F-4D97-AF65-F5344CB8AC3E}">
        <p14:creationId xmlns:p14="http://schemas.microsoft.com/office/powerpoint/2010/main" val="37218606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367"/>
        <p:cNvGrpSpPr/>
        <p:nvPr/>
      </p:nvGrpSpPr>
      <p:grpSpPr>
        <a:xfrm>
          <a:off x="0" y="0"/>
          <a:ext cx="0" cy="0"/>
          <a:chOff x="0" y="0"/>
          <a:chExt cx="0" cy="0"/>
        </a:xfrm>
      </p:grpSpPr>
      <p:sp>
        <p:nvSpPr>
          <p:cNvPr id="369" name="Google Shape;369;p33"/>
          <p:cNvSpPr txBox="1">
            <a:spLocks noGrp="1"/>
          </p:cNvSpPr>
          <p:nvPr>
            <p:ph type="title"/>
          </p:nvPr>
        </p:nvSpPr>
        <p:spPr>
          <a:xfrm>
            <a:off x="-167400" y="271079"/>
            <a:ext cx="7650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dirty="0" err="1"/>
              <a:t>Description</a:t>
            </a:r>
            <a:r>
              <a:rPr lang="es-ES" dirty="0"/>
              <a:t> </a:t>
            </a:r>
            <a:r>
              <a:rPr lang="es-ES" dirty="0" err="1"/>
              <a:t>of</a:t>
            </a:r>
            <a:r>
              <a:rPr lang="es-ES" dirty="0"/>
              <a:t> </a:t>
            </a:r>
            <a:r>
              <a:rPr lang="es-ES" dirty="0" err="1"/>
              <a:t>the</a:t>
            </a:r>
            <a:r>
              <a:rPr lang="es-ES" dirty="0"/>
              <a:t> Case </a:t>
            </a:r>
            <a:r>
              <a:rPr lang="es-ES" dirty="0" err="1"/>
              <a:t>study</a:t>
            </a:r>
            <a:endParaRPr dirty="0"/>
          </a:p>
        </p:txBody>
      </p:sp>
      <p:sp>
        <p:nvSpPr>
          <p:cNvPr id="368" name="Google Shape;368;p33"/>
          <p:cNvSpPr txBox="1">
            <a:spLocks noGrp="1"/>
          </p:cNvSpPr>
          <p:nvPr>
            <p:ph type="body" idx="1"/>
          </p:nvPr>
        </p:nvSpPr>
        <p:spPr>
          <a:xfrm>
            <a:off x="427200" y="681925"/>
            <a:ext cx="7650000" cy="2704455"/>
          </a:xfrm>
          <a:prstGeom prst="rect">
            <a:avLst/>
          </a:prstGeom>
        </p:spPr>
        <p:txBody>
          <a:bodyPr spcFirstLastPara="1" wrap="square" lIns="91425" tIns="91425" rIns="91425" bIns="91425" anchor="t" anchorCtr="0">
            <a:noAutofit/>
          </a:bodyPr>
          <a:lstStyle/>
          <a:p>
            <a:pPr marL="0" lvl="0" indent="0" algn="just" rtl="0">
              <a:spcBef>
                <a:spcPts val="1600"/>
              </a:spcBef>
              <a:spcAft>
                <a:spcPts val="0"/>
              </a:spcAft>
              <a:buNone/>
            </a:pPr>
            <a:r>
              <a:rPr lang="pl-PL" dirty="0"/>
              <a:t>The modern world struggles with various threats from pollution. These harm the environment, the water system, animals in the local area, as well as human beings. </a:t>
            </a:r>
            <a:r>
              <a:rPr lang="en-US" dirty="0"/>
              <a:t>PROEKO works to provide individuals, industries, and firms with water purification solutions that address </a:t>
            </a:r>
            <a:r>
              <a:rPr lang="pl-PL" dirty="0"/>
              <a:t>the concerns of their daily lives, while at the same time considering immediate and long-term impacts on the environment.</a:t>
            </a:r>
            <a:r>
              <a:rPr lang="en-US" dirty="0"/>
              <a:t>. </a:t>
            </a:r>
            <a:r>
              <a:rPr lang="pl-PL" dirty="0"/>
              <a:t>It works across a wide spectrum of water testing; everything from</a:t>
            </a:r>
            <a:r>
              <a:rPr lang="en-US" dirty="0"/>
              <a:t> making analyses of chemical content in water to designing individual solutions </a:t>
            </a:r>
            <a:r>
              <a:rPr lang="pl-PL" dirty="0"/>
              <a:t>to understanding how best to help customers while also protecting the environment</a:t>
            </a:r>
            <a:r>
              <a:rPr lang="es-ES" dirty="0"/>
              <a:t>.</a:t>
            </a:r>
            <a:endParaRPr lang="en-US" sz="1200" dirty="0"/>
          </a:p>
        </p:txBody>
      </p:sp>
      <p:pic>
        <p:nvPicPr>
          <p:cNvPr id="5" name="Picture 4" descr="A picture containing outdoor, sitting, water, bird&#10;&#10;Description automatically generated">
            <a:extLst>
              <a:ext uri="{FF2B5EF4-FFF2-40B4-BE49-F238E27FC236}">
                <a16:creationId xmlns:a16="http://schemas.microsoft.com/office/drawing/2014/main" id="{8A5853B5-4124-423F-9229-F7E0850351E5}"/>
              </a:ext>
            </a:extLst>
          </p:cNvPr>
          <p:cNvPicPr>
            <a:picLocks noChangeAspect="1"/>
          </p:cNvPicPr>
          <p:nvPr/>
        </p:nvPicPr>
        <p:blipFill>
          <a:blip r:embed="rId3"/>
          <a:stretch>
            <a:fillRect/>
          </a:stretch>
        </p:blipFill>
        <p:spPr>
          <a:xfrm>
            <a:off x="431279" y="2496033"/>
            <a:ext cx="4223362" cy="2219849"/>
          </a:xfrm>
          <a:prstGeom prst="rect">
            <a:avLst/>
          </a:prstGeom>
        </p:spPr>
      </p:pic>
      <p:sp>
        <p:nvSpPr>
          <p:cNvPr id="7" name="TextBox 6">
            <a:extLst>
              <a:ext uri="{FF2B5EF4-FFF2-40B4-BE49-F238E27FC236}">
                <a16:creationId xmlns:a16="http://schemas.microsoft.com/office/drawing/2014/main" id="{8A00FECA-3B66-485D-8F7B-B87C54E4D6AF}"/>
              </a:ext>
            </a:extLst>
          </p:cNvPr>
          <p:cNvSpPr txBox="1"/>
          <p:nvPr/>
        </p:nvSpPr>
        <p:spPr>
          <a:xfrm>
            <a:off x="375495" y="4823190"/>
            <a:ext cx="4475905" cy="430887"/>
          </a:xfrm>
          <a:prstGeom prst="rect">
            <a:avLst/>
          </a:prstGeom>
          <a:noFill/>
        </p:spPr>
        <p:txBody>
          <a:bodyPr wrap="none" rtlCol="0">
            <a:spAutoFit/>
          </a:bodyPr>
          <a:lstStyle/>
          <a:p>
            <a:r>
              <a:rPr lang="en-US" sz="800" dirty="0"/>
              <a:t>Image from WebMD. https://www.webmd.com/a-to-z-guides/ss/slideshow-drink-enough-water)</a:t>
            </a:r>
          </a:p>
          <a:p>
            <a:endParaRPr lang="en-US" dirty="0"/>
          </a:p>
        </p:txBody>
      </p:sp>
      <p:sp>
        <p:nvSpPr>
          <p:cNvPr id="8" name="Google Shape;368;p33">
            <a:extLst>
              <a:ext uri="{FF2B5EF4-FFF2-40B4-BE49-F238E27FC236}">
                <a16:creationId xmlns:a16="http://schemas.microsoft.com/office/drawing/2014/main" id="{AA013B7E-CF3D-4DA4-A869-BD6DADA88CBB}"/>
              </a:ext>
            </a:extLst>
          </p:cNvPr>
          <p:cNvSpPr txBox="1">
            <a:spLocks/>
          </p:cNvSpPr>
          <p:nvPr/>
        </p:nvSpPr>
        <p:spPr>
          <a:xfrm>
            <a:off x="4851400" y="2197934"/>
            <a:ext cx="3225800" cy="4134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2"/>
              </a:buClr>
              <a:buSzPts val="1200"/>
              <a:buFont typeface="Questrial"/>
              <a:buChar char="●"/>
              <a:defRPr sz="1200" b="0" i="0" u="none" strike="noStrike" cap="none">
                <a:solidFill>
                  <a:schemeClr val="dk2"/>
                </a:solidFill>
                <a:latin typeface="Century Gothic" pitchFamily="34" charset="0"/>
                <a:ea typeface="Questrial"/>
                <a:cs typeface="Questrial"/>
                <a:sym typeface="Questrial"/>
              </a:defRPr>
            </a:lvl1pPr>
            <a:lvl2pPr marL="914400" marR="0" lvl="1"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2pPr>
            <a:lvl3pPr marL="1371600" marR="0" lvl="2"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3pPr>
            <a:lvl4pPr marL="1828800" marR="0" lvl="3"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4pPr>
            <a:lvl5pPr marL="2286000" marR="0" lvl="4"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5pPr>
            <a:lvl6pPr marL="2743200" marR="0" lvl="5"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6pPr>
            <a:lvl7pPr marL="3200400" marR="0" lvl="6"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7pPr>
            <a:lvl8pPr marL="3657600" marR="0" lvl="7" indent="-304800" algn="l" rtl="0">
              <a:lnSpc>
                <a:spcPct val="100000"/>
              </a:lnSpc>
              <a:spcBef>
                <a:spcPts val="1600"/>
              </a:spcBef>
              <a:spcAft>
                <a:spcPts val="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8pPr>
            <a:lvl9pPr marL="4114800" marR="0" lvl="8" indent="-304800" algn="l" rtl="0">
              <a:lnSpc>
                <a:spcPct val="100000"/>
              </a:lnSpc>
              <a:spcBef>
                <a:spcPts val="1600"/>
              </a:spcBef>
              <a:spcAft>
                <a:spcPts val="1600"/>
              </a:spcAft>
              <a:buClr>
                <a:schemeClr val="dk2"/>
              </a:buClr>
              <a:buSzPts val="1200"/>
              <a:buFont typeface="Questrial"/>
              <a:buChar char="■"/>
              <a:defRPr sz="1200" b="0" i="0" u="none" strike="noStrike" cap="none">
                <a:solidFill>
                  <a:schemeClr val="dk2"/>
                </a:solidFill>
                <a:latin typeface="Questrial"/>
                <a:ea typeface="Questrial"/>
                <a:cs typeface="Questrial"/>
                <a:sym typeface="Questrial"/>
              </a:defRPr>
            </a:lvl9pPr>
          </a:lstStyle>
          <a:p>
            <a:pPr marL="0" indent="0" algn="just">
              <a:spcBef>
                <a:spcPts val="1600"/>
              </a:spcBef>
              <a:buFont typeface="Questrial"/>
              <a:buNone/>
            </a:pPr>
            <a:r>
              <a:rPr lang="en-US" dirty="0"/>
              <a:t>PROEKO </a:t>
            </a:r>
            <a:r>
              <a:rPr lang="pl-PL" dirty="0"/>
              <a:t>works directly with its</a:t>
            </a:r>
            <a:r>
              <a:rPr lang="en-US" dirty="0"/>
              <a:t> customers </a:t>
            </a:r>
            <a:r>
              <a:rPr lang="pl-PL" dirty="0"/>
              <a:t>and fulfills an advisory role in the process of identifying wh</a:t>
            </a:r>
            <a:r>
              <a:rPr lang="en-US" dirty="0"/>
              <a:t>ich type of technology is necessary for their water needs and can assist with installation as well. Finally, PROEKO conducts user-training for all its products to guarantee wise and effective usage</a:t>
            </a:r>
            <a:r>
              <a:rPr lang="pl-PL" dirty="0"/>
              <a:t>, and so guarantee the safety of individuals and preserve the health of the environment. </a:t>
            </a:r>
            <a:r>
              <a:rPr lang="en-US" dirty="0"/>
              <a:t> </a:t>
            </a:r>
            <a:r>
              <a:rPr lang="pl-PL" dirty="0"/>
              <a:t>(</a:t>
            </a:r>
            <a:r>
              <a:rPr lang="en-US" dirty="0">
                <a:uFill>
                  <a:noFill/>
                </a:uFill>
              </a:rPr>
              <a:t>PROEKO.  2008. </a:t>
            </a:r>
            <a:r>
              <a:rPr lang="en-US" i="1" dirty="0">
                <a:uFill>
                  <a:noFill/>
                </a:uFill>
              </a:rPr>
              <a:t> </a:t>
            </a:r>
            <a:r>
              <a:rPr lang="en-US" i="1" dirty="0" err="1">
                <a:uFill>
                  <a:noFill/>
                </a:uFill>
              </a:rPr>
              <a:t>Proeko</a:t>
            </a:r>
            <a:r>
              <a:rPr lang="en-US" i="1" dirty="0">
                <a:uFill>
                  <a:noFill/>
                </a:uFill>
              </a:rPr>
              <a:t> Industrial Water Filters.</a:t>
            </a:r>
            <a:r>
              <a:rPr lang="en-US" dirty="0">
                <a:uFill>
                  <a:noFill/>
                </a:uFill>
              </a:rPr>
              <a:t> http://proekojp.com/research-projects/</a:t>
            </a:r>
            <a:r>
              <a:rPr lang="pl-PL" dirty="0"/>
              <a:t>)</a:t>
            </a:r>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394"/>
        <p:cNvGrpSpPr/>
        <p:nvPr/>
      </p:nvGrpSpPr>
      <p:grpSpPr>
        <a:xfrm>
          <a:off x="0" y="0"/>
          <a:ext cx="0" cy="0"/>
          <a:chOff x="0" y="0"/>
          <a:chExt cx="0" cy="0"/>
        </a:xfrm>
      </p:grpSpPr>
      <p:sp>
        <p:nvSpPr>
          <p:cNvPr id="395" name="Google Shape;395;p35"/>
          <p:cNvSpPr txBox="1">
            <a:spLocks noGrp="1"/>
          </p:cNvSpPr>
          <p:nvPr>
            <p:ph type="title"/>
          </p:nvPr>
        </p:nvSpPr>
        <p:spPr>
          <a:xfrm>
            <a:off x="2439925" y="926726"/>
            <a:ext cx="4264150" cy="5325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Value proposition</a:t>
            </a:r>
            <a:endParaRPr dirty="0"/>
          </a:p>
        </p:txBody>
      </p:sp>
      <p:sp>
        <p:nvSpPr>
          <p:cNvPr id="396" name="Google Shape;396;p35"/>
          <p:cNvSpPr txBox="1">
            <a:spLocks noGrp="1"/>
          </p:cNvSpPr>
          <p:nvPr>
            <p:ph type="subTitle" idx="1"/>
          </p:nvPr>
        </p:nvSpPr>
        <p:spPr>
          <a:xfrm>
            <a:off x="2572575" y="1729943"/>
            <a:ext cx="3998850" cy="1683613"/>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Clr>
                <a:schemeClr val="dk1"/>
              </a:buClr>
              <a:buSzPts val="1100"/>
              <a:buFont typeface="Arial"/>
              <a:buNone/>
            </a:pPr>
            <a:r>
              <a:rPr lang="en-US" dirty="0" err="1"/>
              <a:t>Proeko’s</a:t>
            </a:r>
            <a:r>
              <a:rPr lang="en-US" dirty="0"/>
              <a:t> inherent value lies in its ability to formulate and implement</a:t>
            </a:r>
            <a:r>
              <a:rPr lang="pl-PL" dirty="0"/>
              <a:t> ecologically- friendly,</a:t>
            </a:r>
            <a:r>
              <a:rPr lang="en-US" dirty="0"/>
              <a:t> effective water treatment solutions to all who need them.</a:t>
            </a:r>
            <a:r>
              <a:rPr lang="pl-PL" dirty="0"/>
              <a:t> It utilizes its products in such a way that local water resources are able to be purified and delivered to the individuals who benefit from the clean drinking water. Pressure on the environment is limited with the reduction of emissions from the filtration process </a:t>
            </a:r>
            <a:endParaRPr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437"/>
        <p:cNvGrpSpPr/>
        <p:nvPr/>
      </p:nvGrpSpPr>
      <p:grpSpPr>
        <a:xfrm>
          <a:off x="0" y="0"/>
          <a:ext cx="0" cy="0"/>
          <a:chOff x="0" y="0"/>
          <a:chExt cx="0" cy="0"/>
        </a:xfrm>
      </p:grpSpPr>
      <p:sp>
        <p:nvSpPr>
          <p:cNvPr id="8" name="Google Shape;395;p35">
            <a:extLst>
              <a:ext uri="{FF2B5EF4-FFF2-40B4-BE49-F238E27FC236}">
                <a16:creationId xmlns:a16="http://schemas.microsoft.com/office/drawing/2014/main" id="{16797879-16EA-4463-B8C3-32C67157B3BB}"/>
              </a:ext>
            </a:extLst>
          </p:cNvPr>
          <p:cNvSpPr txBox="1">
            <a:spLocks noGrp="1"/>
          </p:cNvSpPr>
          <p:nvPr>
            <p:ph type="title"/>
          </p:nvPr>
        </p:nvSpPr>
        <p:spPr>
          <a:xfrm>
            <a:off x="2257425" y="356461"/>
            <a:ext cx="4264150" cy="99521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t>What makes it circular?</a:t>
            </a:r>
            <a:endParaRPr sz="3000" dirty="0"/>
          </a:p>
        </p:txBody>
      </p:sp>
      <p:sp>
        <p:nvSpPr>
          <p:cNvPr id="9" name="Google Shape;396;p35">
            <a:extLst>
              <a:ext uri="{FF2B5EF4-FFF2-40B4-BE49-F238E27FC236}">
                <a16:creationId xmlns:a16="http://schemas.microsoft.com/office/drawing/2014/main" id="{F6990455-BD15-4A40-8B22-33D6C321F7FB}"/>
              </a:ext>
            </a:extLst>
          </p:cNvPr>
          <p:cNvSpPr txBox="1">
            <a:spLocks noGrp="1"/>
          </p:cNvSpPr>
          <p:nvPr>
            <p:ph type="subTitle" idx="1"/>
          </p:nvPr>
        </p:nvSpPr>
        <p:spPr>
          <a:xfrm>
            <a:off x="1945854" y="1567310"/>
            <a:ext cx="4887291" cy="2376917"/>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Clr>
                <a:schemeClr val="dk1"/>
              </a:buClr>
              <a:buSzPts val="1100"/>
              <a:buFont typeface="Arial"/>
              <a:buNone/>
            </a:pPr>
            <a:r>
              <a:rPr lang="en-US" sz="1800" dirty="0"/>
              <a:t>PROEKO may be considered circular due to its treatment of water which allows for </a:t>
            </a:r>
            <a:r>
              <a:rPr lang="pl-PL" sz="1800" dirty="0"/>
              <a:t>the </a:t>
            </a:r>
            <a:r>
              <a:rPr lang="en-US" sz="1800" dirty="0"/>
              <a:t>us</a:t>
            </a:r>
            <a:r>
              <a:rPr lang="pl-PL" sz="1800" dirty="0"/>
              <a:t>age and availability </a:t>
            </a:r>
            <a:r>
              <a:rPr lang="en-US" sz="1800" dirty="0"/>
              <a:t>of</a:t>
            </a:r>
            <a:r>
              <a:rPr lang="pl-PL" sz="1800" dirty="0"/>
              <a:t> clean</a:t>
            </a:r>
            <a:r>
              <a:rPr lang="en-US" sz="1800" dirty="0"/>
              <a:t> water and</a:t>
            </a:r>
            <a:r>
              <a:rPr lang="pl-PL" sz="1800" dirty="0"/>
              <a:t> reduction of emissions and chemicals entering the environment</a:t>
            </a:r>
            <a:r>
              <a:rPr lang="en-US" sz="1800" dirty="0"/>
              <a:t>.</a:t>
            </a:r>
            <a:r>
              <a:rPr lang="pl-PL" sz="1800" dirty="0"/>
              <a:t> The circularity of the initiative lies within delivery of water filtration solutions to customers, which allocates it to the circular business model</a:t>
            </a:r>
            <a:endParaRPr lang="en-US" sz="1800"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400"/>
        <p:cNvGrpSpPr/>
        <p:nvPr/>
      </p:nvGrpSpPr>
      <p:grpSpPr>
        <a:xfrm>
          <a:off x="0" y="0"/>
          <a:ext cx="0" cy="0"/>
          <a:chOff x="0" y="0"/>
          <a:chExt cx="0" cy="0"/>
        </a:xfrm>
      </p:grpSpPr>
      <p:sp>
        <p:nvSpPr>
          <p:cNvPr id="404" name="Google Shape;404;p36"/>
          <p:cNvSpPr txBox="1">
            <a:spLocks noGrp="1"/>
          </p:cNvSpPr>
          <p:nvPr>
            <p:ph type="title"/>
          </p:nvPr>
        </p:nvSpPr>
        <p:spPr>
          <a:xfrm>
            <a:off x="1390547" y="445025"/>
            <a:ext cx="6563266"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Environmental and economic impact</a:t>
            </a:r>
            <a:endParaRPr dirty="0"/>
          </a:p>
        </p:txBody>
      </p:sp>
      <p:sp>
        <p:nvSpPr>
          <p:cNvPr id="408" name="Google Shape;408;p36"/>
          <p:cNvSpPr/>
          <p:nvPr/>
        </p:nvSpPr>
        <p:spPr>
          <a:xfrm>
            <a:off x="5006327" y="156682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6"/>
          <p:cNvSpPr/>
          <p:nvPr/>
        </p:nvSpPr>
        <p:spPr>
          <a:xfrm>
            <a:off x="3181581" y="1577528"/>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6"/>
          <p:cNvSpPr/>
          <p:nvPr/>
        </p:nvSpPr>
        <p:spPr>
          <a:xfrm>
            <a:off x="7076568" y="1569090"/>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1" name="Google Shape;411;p36"/>
          <p:cNvGrpSpPr/>
          <p:nvPr/>
        </p:nvGrpSpPr>
        <p:grpSpPr>
          <a:xfrm>
            <a:off x="5156722" y="1715766"/>
            <a:ext cx="499833" cy="495005"/>
            <a:chOff x="5049725" y="1435050"/>
            <a:chExt cx="486550" cy="481850"/>
          </a:xfrm>
        </p:grpSpPr>
        <p:sp>
          <p:nvSpPr>
            <p:cNvPr id="412" name="Google Shape;412;p36"/>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3" name="Google Shape;413;p36"/>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4" name="Google Shape;414;p36"/>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5" name="Google Shape;415;p36"/>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16" name="Google Shape;416;p36"/>
          <p:cNvGrpSpPr/>
          <p:nvPr/>
        </p:nvGrpSpPr>
        <p:grpSpPr>
          <a:xfrm>
            <a:off x="3335328" y="1730070"/>
            <a:ext cx="494902" cy="495005"/>
            <a:chOff x="5049725" y="2027900"/>
            <a:chExt cx="481750" cy="481850"/>
          </a:xfrm>
        </p:grpSpPr>
        <p:sp>
          <p:nvSpPr>
            <p:cNvPr id="417" name="Google Shape;417;p36"/>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8" name="Google Shape;418;p36"/>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19" name="Google Shape;419;p36"/>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0" name="Google Shape;420;p36"/>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1" name="Google Shape;421;p36"/>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2" name="Google Shape;422;p36"/>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3" name="Google Shape;423;p36"/>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4" name="Google Shape;424;p36"/>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425" name="Google Shape;425;p36"/>
          <p:cNvGrpSpPr/>
          <p:nvPr/>
        </p:nvGrpSpPr>
        <p:grpSpPr>
          <a:xfrm>
            <a:off x="7228307" y="1721587"/>
            <a:ext cx="496905" cy="495005"/>
            <a:chOff x="898875" y="4399275"/>
            <a:chExt cx="483700" cy="481850"/>
          </a:xfrm>
        </p:grpSpPr>
        <p:sp>
          <p:nvSpPr>
            <p:cNvPr id="426" name="Google Shape;426;p36"/>
            <p:cNvSpPr/>
            <p:nvPr/>
          </p:nvSpPr>
          <p:spPr>
            <a:xfrm>
              <a:off x="992750" y="4642900"/>
              <a:ext cx="145300" cy="144100"/>
            </a:xfrm>
            <a:custGeom>
              <a:avLst/>
              <a:gdLst/>
              <a:ahLst/>
              <a:cxnLst/>
              <a:rect l="l" t="t" r="r" b="b"/>
              <a:pathLst>
                <a:path w="5812" h="5764" extrusionOk="0">
                  <a:moveTo>
                    <a:pt x="994" y="0"/>
                  </a:moveTo>
                  <a:lnTo>
                    <a:pt x="988" y="12"/>
                  </a:lnTo>
                  <a:cubicBezTo>
                    <a:pt x="988" y="9"/>
                    <a:pt x="991" y="6"/>
                    <a:pt x="991" y="3"/>
                  </a:cubicBezTo>
                  <a:lnTo>
                    <a:pt x="991" y="3"/>
                  </a:lnTo>
                  <a:lnTo>
                    <a:pt x="979" y="27"/>
                  </a:lnTo>
                  <a:lnTo>
                    <a:pt x="108" y="1759"/>
                  </a:lnTo>
                  <a:cubicBezTo>
                    <a:pt x="0" y="1976"/>
                    <a:pt x="42" y="2241"/>
                    <a:pt x="214" y="2415"/>
                  </a:cubicBezTo>
                  <a:lnTo>
                    <a:pt x="3397" y="5598"/>
                  </a:lnTo>
                  <a:cubicBezTo>
                    <a:pt x="3506" y="5707"/>
                    <a:pt x="3649" y="5763"/>
                    <a:pt x="3795" y="5763"/>
                  </a:cubicBezTo>
                  <a:cubicBezTo>
                    <a:pt x="3883" y="5763"/>
                    <a:pt x="3971" y="5743"/>
                    <a:pt x="4053" y="5701"/>
                  </a:cubicBezTo>
                  <a:lnTo>
                    <a:pt x="5797" y="4827"/>
                  </a:lnTo>
                  <a:lnTo>
                    <a:pt x="5800" y="4824"/>
                  </a:lnTo>
                  <a:lnTo>
                    <a:pt x="5812" y="4818"/>
                  </a:lnTo>
                  <a:lnTo>
                    <a:pt x="9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7" name="Google Shape;427;p36"/>
            <p:cNvSpPr/>
            <p:nvPr/>
          </p:nvSpPr>
          <p:spPr>
            <a:xfrm>
              <a:off x="1138025" y="4763350"/>
              <a:ext cx="25" cy="25"/>
            </a:xfrm>
            <a:custGeom>
              <a:avLst/>
              <a:gdLst/>
              <a:ahLst/>
              <a:cxnLst/>
              <a:rect l="l" t="t" r="r" b="b"/>
              <a:pathLst>
                <a:path w="1" h="1" extrusionOk="0">
                  <a:moveTo>
                    <a:pt x="1" y="0"/>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8" name="Google Shape;428;p36"/>
            <p:cNvSpPr/>
            <p:nvPr/>
          </p:nvSpPr>
          <p:spPr>
            <a:xfrm>
              <a:off x="1269550" y="4399275"/>
              <a:ext cx="113025" cy="112125"/>
            </a:xfrm>
            <a:custGeom>
              <a:avLst/>
              <a:gdLst/>
              <a:ahLst/>
              <a:cxnLst/>
              <a:rect l="l" t="t" r="r" b="b"/>
              <a:pathLst>
                <a:path w="4521" h="4485" extrusionOk="0">
                  <a:moveTo>
                    <a:pt x="3066" y="1"/>
                  </a:moveTo>
                  <a:cubicBezTo>
                    <a:pt x="1947" y="1"/>
                    <a:pt x="938" y="82"/>
                    <a:pt x="0" y="239"/>
                  </a:cubicBezTo>
                  <a:lnTo>
                    <a:pt x="9" y="895"/>
                  </a:lnTo>
                  <a:cubicBezTo>
                    <a:pt x="34" y="2862"/>
                    <a:pt x="1623" y="4452"/>
                    <a:pt x="3590" y="4476"/>
                  </a:cubicBezTo>
                  <a:lnTo>
                    <a:pt x="4243" y="4485"/>
                  </a:lnTo>
                  <a:cubicBezTo>
                    <a:pt x="4439" y="3313"/>
                    <a:pt x="4520" y="2028"/>
                    <a:pt x="4469" y="561"/>
                  </a:cubicBezTo>
                  <a:cubicBezTo>
                    <a:pt x="4457" y="266"/>
                    <a:pt x="4219" y="28"/>
                    <a:pt x="3924" y="16"/>
                  </a:cubicBezTo>
                  <a:cubicBezTo>
                    <a:pt x="3631" y="6"/>
                    <a:pt x="3345" y="1"/>
                    <a:pt x="30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9" name="Google Shape;429;p36"/>
            <p:cNvSpPr/>
            <p:nvPr/>
          </p:nvSpPr>
          <p:spPr>
            <a:xfrm>
              <a:off x="1161975" y="4531175"/>
              <a:ext cx="91400" cy="84350"/>
            </a:xfrm>
            <a:custGeom>
              <a:avLst/>
              <a:gdLst/>
              <a:ahLst/>
              <a:cxnLst/>
              <a:rect l="l" t="t" r="r" b="b"/>
              <a:pathLst>
                <a:path w="3656" h="3374" extrusionOk="0">
                  <a:moveTo>
                    <a:pt x="1821" y="1"/>
                  </a:moveTo>
                  <a:cubicBezTo>
                    <a:pt x="1137" y="1"/>
                    <a:pt x="523" y="415"/>
                    <a:pt x="262" y="1046"/>
                  </a:cubicBezTo>
                  <a:cubicBezTo>
                    <a:pt x="0" y="1678"/>
                    <a:pt x="145" y="2410"/>
                    <a:pt x="633" y="2894"/>
                  </a:cubicBezTo>
                  <a:cubicBezTo>
                    <a:pt x="952" y="3214"/>
                    <a:pt x="1391" y="3373"/>
                    <a:pt x="1830" y="3373"/>
                  </a:cubicBezTo>
                  <a:cubicBezTo>
                    <a:pt x="2269" y="3373"/>
                    <a:pt x="2707" y="3214"/>
                    <a:pt x="3027" y="2894"/>
                  </a:cubicBezTo>
                  <a:cubicBezTo>
                    <a:pt x="3511" y="2410"/>
                    <a:pt x="3656" y="1681"/>
                    <a:pt x="3394" y="1046"/>
                  </a:cubicBezTo>
                  <a:cubicBezTo>
                    <a:pt x="3132" y="413"/>
                    <a:pt x="2515" y="1"/>
                    <a:pt x="1828" y="1"/>
                  </a:cubicBezTo>
                  <a:cubicBezTo>
                    <a:pt x="1826" y="1"/>
                    <a:pt x="1823" y="1"/>
                    <a:pt x="1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0" name="Google Shape;430;p36"/>
            <p:cNvSpPr/>
            <p:nvPr/>
          </p:nvSpPr>
          <p:spPr>
            <a:xfrm>
              <a:off x="1031050" y="4411100"/>
              <a:ext cx="338650" cy="338725"/>
            </a:xfrm>
            <a:custGeom>
              <a:avLst/>
              <a:gdLst/>
              <a:ahLst/>
              <a:cxnLst/>
              <a:rect l="l" t="t" r="r" b="b"/>
              <a:pathLst>
                <a:path w="13546" h="13549" extrusionOk="0">
                  <a:moveTo>
                    <a:pt x="7066" y="3673"/>
                  </a:moveTo>
                  <a:cubicBezTo>
                    <a:pt x="7800" y="3673"/>
                    <a:pt x="8522" y="3960"/>
                    <a:pt x="9062" y="4500"/>
                  </a:cubicBezTo>
                  <a:cubicBezTo>
                    <a:pt x="10170" y="5602"/>
                    <a:pt x="10170" y="7393"/>
                    <a:pt x="9062" y="8492"/>
                  </a:cubicBezTo>
                  <a:cubicBezTo>
                    <a:pt x="8522" y="9032"/>
                    <a:pt x="7800" y="9319"/>
                    <a:pt x="7066" y="9319"/>
                  </a:cubicBezTo>
                  <a:cubicBezTo>
                    <a:pt x="6702" y="9319"/>
                    <a:pt x="6334" y="9248"/>
                    <a:pt x="5984" y="9104"/>
                  </a:cubicBezTo>
                  <a:cubicBezTo>
                    <a:pt x="4930" y="8667"/>
                    <a:pt x="4244" y="7637"/>
                    <a:pt x="4244" y="6496"/>
                  </a:cubicBezTo>
                  <a:cubicBezTo>
                    <a:pt x="4244" y="5355"/>
                    <a:pt x="4930" y="4325"/>
                    <a:pt x="5984" y="3888"/>
                  </a:cubicBezTo>
                  <a:cubicBezTo>
                    <a:pt x="6334" y="3744"/>
                    <a:pt x="6702" y="3673"/>
                    <a:pt x="7066" y="3673"/>
                  </a:cubicBezTo>
                  <a:close/>
                  <a:moveTo>
                    <a:pt x="3868" y="9124"/>
                  </a:moveTo>
                  <a:cubicBezTo>
                    <a:pt x="4006" y="9124"/>
                    <a:pt x="4147" y="9176"/>
                    <a:pt x="4262" y="9290"/>
                  </a:cubicBezTo>
                  <a:cubicBezTo>
                    <a:pt x="4481" y="9510"/>
                    <a:pt x="4481" y="9869"/>
                    <a:pt x="4262" y="10088"/>
                  </a:cubicBezTo>
                  <a:cubicBezTo>
                    <a:pt x="4147" y="10204"/>
                    <a:pt x="4005" y="10255"/>
                    <a:pt x="3866" y="10255"/>
                  </a:cubicBezTo>
                  <a:cubicBezTo>
                    <a:pt x="3576" y="10255"/>
                    <a:pt x="3298" y="10031"/>
                    <a:pt x="3298" y="9691"/>
                  </a:cubicBezTo>
                  <a:cubicBezTo>
                    <a:pt x="3298" y="9350"/>
                    <a:pt x="3577" y="9124"/>
                    <a:pt x="3868" y="9124"/>
                  </a:cubicBezTo>
                  <a:close/>
                  <a:moveTo>
                    <a:pt x="8414" y="1"/>
                  </a:moveTo>
                  <a:cubicBezTo>
                    <a:pt x="6466" y="507"/>
                    <a:pt x="4888" y="1425"/>
                    <a:pt x="3518" y="2846"/>
                  </a:cubicBezTo>
                  <a:cubicBezTo>
                    <a:pt x="2169" y="4244"/>
                    <a:pt x="1000" y="6282"/>
                    <a:pt x="1" y="8212"/>
                  </a:cubicBezTo>
                  <a:lnTo>
                    <a:pt x="5337" y="13548"/>
                  </a:lnTo>
                  <a:cubicBezTo>
                    <a:pt x="7267" y="12549"/>
                    <a:pt x="9309" y="11380"/>
                    <a:pt x="10706" y="10031"/>
                  </a:cubicBezTo>
                  <a:cubicBezTo>
                    <a:pt x="12124" y="8664"/>
                    <a:pt x="13039" y="7086"/>
                    <a:pt x="13545" y="5138"/>
                  </a:cubicBezTo>
                  <a:lnTo>
                    <a:pt x="13112" y="5129"/>
                  </a:lnTo>
                  <a:cubicBezTo>
                    <a:pt x="10534" y="5099"/>
                    <a:pt x="8453" y="3015"/>
                    <a:pt x="8420" y="440"/>
                  </a:cubicBezTo>
                  <a:lnTo>
                    <a:pt x="84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1" name="Google Shape;431;p36"/>
            <p:cNvSpPr/>
            <p:nvPr/>
          </p:nvSpPr>
          <p:spPr>
            <a:xfrm>
              <a:off x="1130500" y="4740450"/>
              <a:ext cx="108950" cy="111250"/>
            </a:xfrm>
            <a:custGeom>
              <a:avLst/>
              <a:gdLst/>
              <a:ahLst/>
              <a:cxnLst/>
              <a:rect l="l" t="t" r="r" b="b"/>
              <a:pathLst>
                <a:path w="4358" h="4450" extrusionOk="0">
                  <a:moveTo>
                    <a:pt x="4358" y="1"/>
                  </a:moveTo>
                  <a:lnTo>
                    <a:pt x="4358" y="1"/>
                  </a:lnTo>
                  <a:cubicBezTo>
                    <a:pt x="2906" y="877"/>
                    <a:pt x="1437" y="1609"/>
                    <a:pt x="1" y="2332"/>
                  </a:cubicBezTo>
                  <a:cubicBezTo>
                    <a:pt x="58" y="3090"/>
                    <a:pt x="112" y="3789"/>
                    <a:pt x="118" y="3882"/>
                  </a:cubicBezTo>
                  <a:cubicBezTo>
                    <a:pt x="118" y="4211"/>
                    <a:pt x="387" y="4450"/>
                    <a:pt x="683" y="4450"/>
                  </a:cubicBezTo>
                  <a:cubicBezTo>
                    <a:pt x="767" y="4450"/>
                    <a:pt x="854" y="4430"/>
                    <a:pt x="937" y="4388"/>
                  </a:cubicBezTo>
                  <a:cubicBezTo>
                    <a:pt x="1039" y="4295"/>
                    <a:pt x="3858" y="3208"/>
                    <a:pt x="4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2" name="Google Shape;432;p36"/>
            <p:cNvSpPr/>
            <p:nvPr/>
          </p:nvSpPr>
          <p:spPr>
            <a:xfrm>
              <a:off x="927325" y="4539825"/>
              <a:ext cx="114150" cy="109800"/>
            </a:xfrm>
            <a:custGeom>
              <a:avLst/>
              <a:gdLst/>
              <a:ahLst/>
              <a:cxnLst/>
              <a:rect l="l" t="t" r="r" b="b"/>
              <a:pathLst>
                <a:path w="4566" h="4392" extrusionOk="0">
                  <a:moveTo>
                    <a:pt x="4565" y="1"/>
                  </a:moveTo>
                  <a:lnTo>
                    <a:pt x="4565" y="1"/>
                  </a:lnTo>
                  <a:cubicBezTo>
                    <a:pt x="1268" y="459"/>
                    <a:pt x="184" y="3334"/>
                    <a:pt x="91" y="3437"/>
                  </a:cubicBezTo>
                  <a:cubicBezTo>
                    <a:pt x="0" y="3611"/>
                    <a:pt x="9" y="3822"/>
                    <a:pt x="112" y="3988"/>
                  </a:cubicBezTo>
                  <a:cubicBezTo>
                    <a:pt x="295" y="4286"/>
                    <a:pt x="606" y="4232"/>
                    <a:pt x="723" y="4256"/>
                  </a:cubicBezTo>
                  <a:lnTo>
                    <a:pt x="2214" y="4391"/>
                  </a:lnTo>
                  <a:cubicBezTo>
                    <a:pt x="2945" y="2928"/>
                    <a:pt x="3680" y="1458"/>
                    <a:pt x="45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33" name="Google Shape;433;p36"/>
            <p:cNvSpPr/>
            <p:nvPr/>
          </p:nvSpPr>
          <p:spPr>
            <a:xfrm>
              <a:off x="898875" y="4711550"/>
              <a:ext cx="170825" cy="169575"/>
            </a:xfrm>
            <a:custGeom>
              <a:avLst/>
              <a:gdLst/>
              <a:ahLst/>
              <a:cxnLst/>
              <a:rect l="l" t="t" r="r" b="b"/>
              <a:pathLst>
                <a:path w="6833" h="6783" extrusionOk="0">
                  <a:moveTo>
                    <a:pt x="2846" y="1"/>
                  </a:moveTo>
                  <a:cubicBezTo>
                    <a:pt x="1747" y="1052"/>
                    <a:pt x="503" y="4602"/>
                    <a:pt x="63" y="6050"/>
                  </a:cubicBezTo>
                  <a:cubicBezTo>
                    <a:pt x="0" y="6252"/>
                    <a:pt x="54" y="6469"/>
                    <a:pt x="202" y="6616"/>
                  </a:cubicBezTo>
                  <a:cubicBezTo>
                    <a:pt x="309" y="6724"/>
                    <a:pt x="454" y="6782"/>
                    <a:pt x="602" y="6782"/>
                  </a:cubicBezTo>
                  <a:cubicBezTo>
                    <a:pt x="656" y="6782"/>
                    <a:pt x="711" y="6774"/>
                    <a:pt x="765" y="6758"/>
                  </a:cubicBezTo>
                  <a:cubicBezTo>
                    <a:pt x="2225" y="6318"/>
                    <a:pt x="5782" y="5084"/>
                    <a:pt x="6833" y="3981"/>
                  </a:cubicBezTo>
                  <a:cubicBezTo>
                    <a:pt x="6655" y="3900"/>
                    <a:pt x="6492" y="3789"/>
                    <a:pt x="6354" y="3650"/>
                  </a:cubicBezTo>
                  <a:lnTo>
                    <a:pt x="5167" y="2464"/>
                  </a:lnTo>
                  <a:lnTo>
                    <a:pt x="4767" y="2861"/>
                  </a:lnTo>
                  <a:cubicBezTo>
                    <a:pt x="4658" y="2967"/>
                    <a:pt x="4517" y="3020"/>
                    <a:pt x="4375" y="3020"/>
                  </a:cubicBezTo>
                  <a:cubicBezTo>
                    <a:pt x="4231" y="3020"/>
                    <a:pt x="4086" y="2965"/>
                    <a:pt x="3975" y="2855"/>
                  </a:cubicBezTo>
                  <a:cubicBezTo>
                    <a:pt x="3758" y="2638"/>
                    <a:pt x="3755" y="2286"/>
                    <a:pt x="3969" y="2063"/>
                  </a:cubicBezTo>
                  <a:lnTo>
                    <a:pt x="4369" y="1663"/>
                  </a:lnTo>
                  <a:lnTo>
                    <a:pt x="3171" y="464"/>
                  </a:lnTo>
                  <a:cubicBezTo>
                    <a:pt x="3035" y="329"/>
                    <a:pt x="2927" y="172"/>
                    <a:pt x="2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 name="Google Shape;532;p42">
            <a:extLst>
              <a:ext uri="{FF2B5EF4-FFF2-40B4-BE49-F238E27FC236}">
                <a16:creationId xmlns:a16="http://schemas.microsoft.com/office/drawing/2014/main" id="{25ED6147-4B11-48B0-9A63-C0D27A3B2EFB}"/>
              </a:ext>
            </a:extLst>
          </p:cNvPr>
          <p:cNvSpPr/>
          <p:nvPr/>
        </p:nvSpPr>
        <p:spPr>
          <a:xfrm>
            <a:off x="1217222" y="1578141"/>
            <a:ext cx="800399" cy="800376"/>
          </a:xfrm>
          <a:custGeom>
            <a:avLst/>
            <a:gdLst/>
            <a:ahLst/>
            <a:cxnLst/>
            <a:rect l="l" t="t" r="r" b="b"/>
            <a:pathLst>
              <a:path w="914" h="914" extrusionOk="0">
                <a:moveTo>
                  <a:pt x="457" y="0"/>
                </a:moveTo>
                <a:cubicBezTo>
                  <a:pt x="206" y="0"/>
                  <a:pt x="0" y="207"/>
                  <a:pt x="0" y="457"/>
                </a:cubicBezTo>
                <a:cubicBezTo>
                  <a:pt x="0" y="710"/>
                  <a:pt x="206" y="913"/>
                  <a:pt x="457" y="913"/>
                </a:cubicBezTo>
                <a:cubicBezTo>
                  <a:pt x="710" y="913"/>
                  <a:pt x="913" y="710"/>
                  <a:pt x="913" y="457"/>
                </a:cubicBezTo>
                <a:cubicBezTo>
                  <a:pt x="913" y="207"/>
                  <a:pt x="710" y="0"/>
                  <a:pt x="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46;p42">
            <a:extLst>
              <a:ext uri="{FF2B5EF4-FFF2-40B4-BE49-F238E27FC236}">
                <a16:creationId xmlns:a16="http://schemas.microsoft.com/office/drawing/2014/main" id="{A7A7A563-4D2A-4605-B309-5B970831932E}"/>
              </a:ext>
            </a:extLst>
          </p:cNvPr>
          <p:cNvSpPr/>
          <p:nvPr/>
        </p:nvSpPr>
        <p:spPr>
          <a:xfrm>
            <a:off x="1387835" y="1756071"/>
            <a:ext cx="469635" cy="444513"/>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 name="TextBox 5">
            <a:extLst>
              <a:ext uri="{FF2B5EF4-FFF2-40B4-BE49-F238E27FC236}">
                <a16:creationId xmlns:a16="http://schemas.microsoft.com/office/drawing/2014/main" id="{DFF63909-9F74-4690-877A-272A60529543}"/>
              </a:ext>
            </a:extLst>
          </p:cNvPr>
          <p:cNvSpPr txBox="1"/>
          <p:nvPr/>
        </p:nvSpPr>
        <p:spPr>
          <a:xfrm>
            <a:off x="4623620" y="2570629"/>
            <a:ext cx="1725560" cy="1892826"/>
          </a:xfrm>
          <a:prstGeom prst="rect">
            <a:avLst/>
          </a:prstGeom>
          <a:noFill/>
        </p:spPr>
        <p:txBody>
          <a:bodyPr wrap="square" rtlCol="0">
            <a:spAutoFit/>
          </a:bodyPr>
          <a:lstStyle/>
          <a:p>
            <a:r>
              <a:rPr lang="en-US" sz="1300" dirty="0">
                <a:solidFill>
                  <a:schemeClr val="dk2"/>
                </a:solidFill>
                <a:latin typeface="Questrial"/>
              </a:rPr>
              <a:t>Green jobs creation:</a:t>
            </a:r>
          </a:p>
          <a:p>
            <a:r>
              <a:rPr lang="en-US" sz="1300" dirty="0">
                <a:solidFill>
                  <a:schemeClr val="dk2"/>
                </a:solidFill>
                <a:latin typeface="Questrial"/>
              </a:rPr>
              <a:t>PROEKO produces the need for jobs which may be termed “green” due to work in purifying water and preventing water-waste.</a:t>
            </a:r>
          </a:p>
        </p:txBody>
      </p:sp>
      <p:sp>
        <p:nvSpPr>
          <p:cNvPr id="7" name="TextBox 6">
            <a:extLst>
              <a:ext uri="{FF2B5EF4-FFF2-40B4-BE49-F238E27FC236}">
                <a16:creationId xmlns:a16="http://schemas.microsoft.com/office/drawing/2014/main" id="{EDA164F0-ECDD-433F-ACE5-AAE10AC53641}"/>
              </a:ext>
            </a:extLst>
          </p:cNvPr>
          <p:cNvSpPr txBox="1"/>
          <p:nvPr/>
        </p:nvSpPr>
        <p:spPr>
          <a:xfrm>
            <a:off x="2716581" y="2570629"/>
            <a:ext cx="1725561" cy="1892826"/>
          </a:xfrm>
          <a:prstGeom prst="rect">
            <a:avLst/>
          </a:prstGeom>
          <a:noFill/>
        </p:spPr>
        <p:txBody>
          <a:bodyPr wrap="square" rtlCol="0">
            <a:spAutoFit/>
          </a:bodyPr>
          <a:lstStyle/>
          <a:p>
            <a:r>
              <a:rPr lang="en-US" sz="1300" dirty="0">
                <a:solidFill>
                  <a:schemeClr val="dk2"/>
                </a:solidFill>
                <a:latin typeface="Questrial"/>
                <a:sym typeface="Questrial"/>
              </a:rPr>
              <a:t>Services are cost effective as all PROEKO products have a 10 - year guarantee; needed spare parts are available for up to two years after purchase.</a:t>
            </a:r>
            <a:r>
              <a:rPr lang="pl-PL" sz="1300" dirty="0">
                <a:solidFill>
                  <a:schemeClr val="dk2"/>
                </a:solidFill>
                <a:latin typeface="Questrial"/>
                <a:sym typeface="Questrial"/>
              </a:rPr>
              <a:t> (Ibid.) </a:t>
            </a:r>
            <a:endParaRPr lang="en-US" sz="1300" dirty="0">
              <a:solidFill>
                <a:schemeClr val="dk2"/>
              </a:solidFill>
              <a:latin typeface="Questrial"/>
              <a:sym typeface="Questrial"/>
            </a:endParaRPr>
          </a:p>
        </p:txBody>
      </p:sp>
      <p:sp>
        <p:nvSpPr>
          <p:cNvPr id="8" name="TextBox 7">
            <a:extLst>
              <a:ext uri="{FF2B5EF4-FFF2-40B4-BE49-F238E27FC236}">
                <a16:creationId xmlns:a16="http://schemas.microsoft.com/office/drawing/2014/main" id="{D1889377-CCE6-4ED4-8350-34865ACA6F9F}"/>
              </a:ext>
            </a:extLst>
          </p:cNvPr>
          <p:cNvSpPr txBox="1"/>
          <p:nvPr/>
        </p:nvSpPr>
        <p:spPr>
          <a:xfrm>
            <a:off x="6496666" y="2571750"/>
            <a:ext cx="2127515" cy="1892826"/>
          </a:xfrm>
          <a:prstGeom prst="rect">
            <a:avLst/>
          </a:prstGeom>
          <a:noFill/>
        </p:spPr>
        <p:txBody>
          <a:bodyPr wrap="square" rtlCol="0">
            <a:spAutoFit/>
          </a:bodyPr>
          <a:lstStyle/>
          <a:p>
            <a:r>
              <a:rPr lang="en-US" sz="1300" dirty="0">
                <a:solidFill>
                  <a:schemeClr val="dk2"/>
                </a:solidFill>
                <a:latin typeface="Questrial"/>
              </a:rPr>
              <a:t>In addition to products and services, PROEKO also researches and develops  products to propel research forward in the field of water purification and to investigate its acidification.</a:t>
            </a:r>
            <a:r>
              <a:rPr lang="pl-PL" sz="1300" dirty="0">
                <a:solidFill>
                  <a:schemeClr val="dk2"/>
                </a:solidFill>
                <a:latin typeface="Questrial"/>
              </a:rPr>
              <a:t> (Ibid.)</a:t>
            </a:r>
            <a:endParaRPr lang="en-US" sz="800" dirty="0">
              <a:solidFill>
                <a:schemeClr val="dk2"/>
              </a:solidFill>
              <a:latin typeface="Questrial"/>
            </a:endParaRPr>
          </a:p>
        </p:txBody>
      </p:sp>
      <p:sp>
        <p:nvSpPr>
          <p:cNvPr id="37" name="TextBox 6">
            <a:extLst>
              <a:ext uri="{FF2B5EF4-FFF2-40B4-BE49-F238E27FC236}">
                <a16:creationId xmlns:a16="http://schemas.microsoft.com/office/drawing/2014/main" id="{16FC2DC9-C246-E141-9DEF-398A51F9F796}"/>
              </a:ext>
            </a:extLst>
          </p:cNvPr>
          <p:cNvSpPr txBox="1"/>
          <p:nvPr/>
        </p:nvSpPr>
        <p:spPr>
          <a:xfrm>
            <a:off x="859034" y="2571750"/>
            <a:ext cx="1596573" cy="2262158"/>
          </a:xfrm>
          <a:prstGeom prst="rect">
            <a:avLst/>
          </a:prstGeom>
          <a:noFill/>
        </p:spPr>
        <p:txBody>
          <a:bodyPr wrap="square" rtlCol="0">
            <a:spAutoFit/>
          </a:bodyPr>
          <a:lstStyle/>
          <a:p>
            <a:r>
              <a:rPr lang="en-US" sz="1300" dirty="0">
                <a:solidFill>
                  <a:schemeClr val="dk2"/>
                </a:solidFill>
                <a:latin typeface="Questrial"/>
                <a:sym typeface="Questrial"/>
              </a:rPr>
              <a:t>PROEKO reduces costs by </a:t>
            </a:r>
            <a:r>
              <a:rPr lang="en-US" sz="1300" dirty="0">
                <a:solidFill>
                  <a:schemeClr val="dk2"/>
                </a:solidFill>
                <a:latin typeface="Questrial"/>
              </a:rPr>
              <a:t>operating without power supply needs. An unlimited amount of water is provided by its redistillation offer.</a:t>
            </a:r>
            <a:endParaRPr lang="pl-PL" sz="1300" dirty="0">
              <a:solidFill>
                <a:schemeClr val="dk2"/>
              </a:solidFill>
              <a:latin typeface="Questrial"/>
            </a:endParaRPr>
          </a:p>
          <a:p>
            <a:r>
              <a:rPr lang="pl-PL" sz="800" dirty="0">
                <a:solidFill>
                  <a:schemeClr val="dk2"/>
                </a:solidFill>
                <a:latin typeface="Questrial"/>
                <a:sym typeface="Questrial"/>
              </a:rPr>
              <a:t>(</a:t>
            </a:r>
            <a:r>
              <a:rPr lang="es-ES" sz="800" dirty="0">
                <a:uFill>
                  <a:noFill/>
                </a:uFill>
              </a:rPr>
              <a:t>PROEKO</a:t>
            </a:r>
            <a:r>
              <a:rPr lang="pl-PL" sz="800" dirty="0">
                <a:uFill>
                  <a:noFill/>
                </a:uFill>
              </a:rPr>
              <a:t>.  2008. </a:t>
            </a:r>
            <a:r>
              <a:rPr lang="pl-PL" sz="800" i="1" dirty="0">
                <a:uFill>
                  <a:noFill/>
                </a:uFill>
              </a:rPr>
              <a:t> Proeko Industrial Water Filters.</a:t>
            </a:r>
            <a:r>
              <a:rPr lang="es-ES" sz="800" dirty="0">
                <a:uFill>
                  <a:noFill/>
                </a:uFill>
              </a:rPr>
              <a:t> </a:t>
            </a:r>
            <a:r>
              <a:rPr lang="es-ES" sz="800" dirty="0">
                <a:uFill>
                  <a:noFill/>
                </a:uFill>
                <a:hlinkClick r:id="rId3"/>
              </a:rPr>
              <a:t>http://proekojp.com/research-projects/</a:t>
            </a:r>
            <a:r>
              <a:rPr lang="pl-PL" sz="800" dirty="0">
                <a:uFill>
                  <a:noFill/>
                </a:uFill>
              </a:rPr>
              <a:t>)</a:t>
            </a:r>
            <a:endParaRPr lang="en-US" sz="1300" dirty="0">
              <a:solidFill>
                <a:schemeClr val="dk2"/>
              </a:solidFill>
              <a:latin typeface="Questrial"/>
              <a:sym typeface="Quest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895"/>
        <p:cNvGrpSpPr/>
        <p:nvPr/>
      </p:nvGrpSpPr>
      <p:grpSpPr>
        <a:xfrm>
          <a:off x="0" y="0"/>
          <a:ext cx="0" cy="0"/>
          <a:chOff x="0" y="0"/>
          <a:chExt cx="0" cy="0"/>
        </a:xfrm>
      </p:grpSpPr>
      <p:sp>
        <p:nvSpPr>
          <p:cNvPr id="896" name="Google Shape;896;p58"/>
          <p:cNvSpPr txBox="1">
            <a:spLocks noGrp="1"/>
          </p:cNvSpPr>
          <p:nvPr>
            <p:ph type="title"/>
          </p:nvPr>
        </p:nvSpPr>
        <p:spPr>
          <a:xfrm>
            <a:off x="747000" y="641244"/>
            <a:ext cx="7650000" cy="50228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a:t>
            </a:r>
            <a:r>
              <a:rPr lang="es-ES" dirty="0" err="1"/>
              <a:t>ferences</a:t>
            </a:r>
            <a:r>
              <a:rPr lang="es-ES" dirty="0"/>
              <a:t> and </a:t>
            </a:r>
            <a:r>
              <a:rPr lang="es-ES" dirty="0" err="1"/>
              <a:t>useful</a:t>
            </a:r>
            <a:r>
              <a:rPr lang="es-ES" dirty="0"/>
              <a:t> </a:t>
            </a:r>
            <a:r>
              <a:rPr lang="es-ES" dirty="0" err="1"/>
              <a:t>info</a:t>
            </a:r>
            <a:endParaRPr dirty="0"/>
          </a:p>
        </p:txBody>
      </p:sp>
      <p:pic>
        <p:nvPicPr>
          <p:cNvPr id="7" name="Obraz 3" descr="Immagine che contiene disegnando, cibo, segnale, piatto&#10;&#10;Descrizione generata automaticamente">
            <a:extLst>
              <a:ext uri="{FF2B5EF4-FFF2-40B4-BE49-F238E27FC236}">
                <a16:creationId xmlns:a16="http://schemas.microsoft.com/office/drawing/2014/main" id="{5D5DDC3A-1580-7744-891C-D107B6E0D84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164487" y="138959"/>
            <a:ext cx="407513" cy="502285"/>
          </a:xfrm>
          <a:prstGeom prst="rect">
            <a:avLst/>
          </a:prstGeom>
        </p:spPr>
      </p:pic>
      <p:pic>
        <p:nvPicPr>
          <p:cNvPr id="8" name="Imagem 6" descr="EU flag-Erasmus+_FRASE">
            <a:extLst>
              <a:ext uri="{FF2B5EF4-FFF2-40B4-BE49-F238E27FC236}">
                <a16:creationId xmlns:a16="http://schemas.microsoft.com/office/drawing/2014/main" id="{5CF8CC8A-9E67-2646-9239-A8B60650D02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676715" y="192298"/>
            <a:ext cx="1379855" cy="395605"/>
          </a:xfrm>
          <a:prstGeom prst="rect">
            <a:avLst/>
          </a:prstGeom>
          <a:noFill/>
          <a:ln>
            <a:noFill/>
          </a:ln>
        </p:spPr>
      </p:pic>
      <p:sp>
        <p:nvSpPr>
          <p:cNvPr id="10" name="Google Shape;897;p58">
            <a:extLst>
              <a:ext uri="{FF2B5EF4-FFF2-40B4-BE49-F238E27FC236}">
                <a16:creationId xmlns:a16="http://schemas.microsoft.com/office/drawing/2014/main" id="{78A1982B-92DD-4B4B-BC23-5F2CE4DBA225}"/>
              </a:ext>
            </a:extLst>
          </p:cNvPr>
          <p:cNvSpPr txBox="1">
            <a:spLocks noGrp="1"/>
          </p:cNvSpPr>
          <p:nvPr>
            <p:ph type="body" idx="1"/>
          </p:nvPr>
        </p:nvSpPr>
        <p:spPr>
          <a:xfrm>
            <a:off x="1026814" y="1420203"/>
            <a:ext cx="7299802" cy="2172792"/>
          </a:xfrm>
          <a:prstGeom prst="rect">
            <a:avLst/>
          </a:prstGeom>
        </p:spPr>
        <p:txBody>
          <a:bodyPr spcFirstLastPara="1" wrap="square" lIns="91425" tIns="91425" rIns="91425" bIns="91425" anchor="ctr" anchorCtr="0">
            <a:noAutofit/>
          </a:bodyPr>
          <a:lstStyle/>
          <a:p>
            <a:pPr marL="0" lvl="0" indent="0" algn="ctr" rtl="0">
              <a:spcBef>
                <a:spcPts val="1600"/>
              </a:spcBef>
              <a:spcAft>
                <a:spcPts val="0"/>
              </a:spcAft>
              <a:buNone/>
            </a:pPr>
            <a:r>
              <a:rPr lang="es-ES" dirty="0">
                <a:solidFill>
                  <a:schemeClr val="dk1"/>
                </a:solidFill>
                <a:latin typeface="Montserrat Black"/>
                <a:ea typeface="Montserrat Black"/>
                <a:cs typeface="Montserrat Black"/>
                <a:sym typeface="Montserrat Black"/>
              </a:rPr>
              <a:t>References</a:t>
            </a:r>
            <a:r>
              <a:rPr lang="en" dirty="0">
                <a:solidFill>
                  <a:schemeClr val="dk1"/>
                </a:solidFill>
                <a:latin typeface="Montserrat Black"/>
                <a:ea typeface="Montserrat Black"/>
                <a:cs typeface="Montserrat Black"/>
                <a:sym typeface="Montserrat Black"/>
              </a:rPr>
              <a:t>:</a:t>
            </a:r>
            <a:endParaRPr dirty="0">
              <a:solidFill>
                <a:schemeClr val="dk1"/>
              </a:solidFill>
              <a:latin typeface="Montserrat Black"/>
              <a:ea typeface="Montserrat Black"/>
              <a:cs typeface="Montserrat Black"/>
              <a:sym typeface="Montserrat Black"/>
            </a:endParaRPr>
          </a:p>
          <a:p>
            <a:pPr marL="228600" lvl="0" indent="-317500" algn="ctr" rtl="0">
              <a:spcBef>
                <a:spcPts val="0"/>
              </a:spcBef>
              <a:spcAft>
                <a:spcPts val="0"/>
              </a:spcAft>
              <a:buClr>
                <a:schemeClr val="accent4"/>
              </a:buClr>
              <a:buSzPts val="1400"/>
              <a:buChar char="●"/>
            </a:pPr>
            <a:r>
              <a:rPr lang="es-ES" sz="1100" dirty="0">
                <a:uFill>
                  <a:noFill/>
                </a:uFill>
              </a:rPr>
              <a:t>PROEKO</a:t>
            </a:r>
            <a:r>
              <a:rPr lang="pl-PL" sz="1100" dirty="0">
                <a:uFill>
                  <a:noFill/>
                </a:uFill>
              </a:rPr>
              <a:t>.  2008. </a:t>
            </a:r>
            <a:r>
              <a:rPr lang="pl-PL" sz="1100" i="1" dirty="0">
                <a:uFill>
                  <a:noFill/>
                </a:uFill>
              </a:rPr>
              <a:t> Proeko Industrial Water Filters.</a:t>
            </a:r>
            <a:r>
              <a:rPr lang="es-ES" sz="1100" dirty="0">
                <a:uFill>
                  <a:noFill/>
                </a:uFill>
              </a:rPr>
              <a:t> </a:t>
            </a:r>
            <a:r>
              <a:rPr lang="es-ES" sz="1100" dirty="0">
                <a:uFill>
                  <a:noFill/>
                </a:uFill>
                <a:hlinkClick r:id="rId5"/>
              </a:rPr>
              <a:t>http://proekojp.com/research-projects/</a:t>
            </a:r>
            <a:endParaRPr lang="es-ES" sz="1100" dirty="0">
              <a:uFill>
                <a:noFill/>
              </a:uFill>
            </a:endParaRPr>
          </a:p>
          <a:p>
            <a:pPr marL="228600" lvl="0" indent="-317500" algn="ctr" rtl="0">
              <a:spcBef>
                <a:spcPts val="0"/>
              </a:spcBef>
              <a:spcAft>
                <a:spcPts val="0"/>
              </a:spcAft>
              <a:buClr>
                <a:schemeClr val="accent4"/>
              </a:buClr>
              <a:buSzPts val="1400"/>
              <a:buChar char="●"/>
            </a:pPr>
            <a:r>
              <a:rPr lang="pl-PL" sz="1100" dirty="0"/>
              <a:t>„Proeko”. </a:t>
            </a:r>
            <a:r>
              <a:rPr lang="en-US" sz="1100" i="1" dirty="0"/>
              <a:t>Environmental Expert </a:t>
            </a:r>
            <a:r>
              <a:rPr lang="pl-PL" sz="1100" dirty="0"/>
              <a:t>.</a:t>
            </a:r>
            <a:r>
              <a:rPr lang="en-US" sz="1100" dirty="0">
                <a:hlinkClick r:id="rId6"/>
              </a:rPr>
              <a:t>https://www.environmental-expert.com/companies/proeko-36228</a:t>
            </a:r>
            <a:r>
              <a:rPr lang="en-US" sz="1100" dirty="0"/>
              <a:t> </a:t>
            </a:r>
          </a:p>
          <a:p>
            <a:pPr marL="228600" lvl="0" indent="-317500" algn="ctr" rtl="0">
              <a:spcBef>
                <a:spcPts val="0"/>
              </a:spcBef>
              <a:spcAft>
                <a:spcPts val="0"/>
              </a:spcAft>
              <a:buClr>
                <a:schemeClr val="accent4"/>
              </a:buClr>
              <a:buSzPts val="1400"/>
              <a:buChar char="●"/>
            </a:pPr>
            <a:r>
              <a:rPr lang="en-US" sz="1100" dirty="0"/>
              <a:t>Contamination</a:t>
            </a:r>
            <a:r>
              <a:rPr lang="pl-PL" sz="1100" dirty="0"/>
              <a:t> and Geo-tech</a:t>
            </a:r>
            <a:r>
              <a:rPr lang="en-US" sz="1100" dirty="0"/>
              <a:t> Expo </a:t>
            </a:r>
            <a:r>
              <a:rPr lang="pl-PL" sz="1100" dirty="0"/>
              <a:t>. „Proeko. Stand: 4-G90”. </a:t>
            </a:r>
            <a:r>
              <a:rPr lang="pl-PL" sz="1100" i="1" dirty="0"/>
              <a:t>RoarB2B.</a:t>
            </a:r>
            <a:r>
              <a:rPr lang="pl-PL" sz="1100" dirty="0"/>
              <a:t> </a:t>
            </a:r>
            <a:r>
              <a:rPr lang="en-US" sz="1100" dirty="0">
                <a:hlinkClick r:id="rId7"/>
              </a:rPr>
              <a:t>https://www.contaminationexpo.com/exhibitors/proeko</a:t>
            </a:r>
            <a:endParaRPr lang="en-US" sz="1100" dirty="0"/>
          </a:p>
          <a:p>
            <a:pPr marL="0" indent="0">
              <a:buClr>
                <a:schemeClr val="accent4"/>
              </a:buClr>
              <a:buNone/>
            </a:pPr>
            <a:endParaRPr lang="es-ES" dirty="0">
              <a:solidFill>
                <a:schemeClr val="dk1"/>
              </a:solidFill>
              <a:latin typeface="Montserrat Black"/>
              <a:ea typeface="Montserrat Black"/>
              <a:cs typeface="Montserrat Black"/>
              <a:sym typeface="Montserrat Black"/>
            </a:endParaRPr>
          </a:p>
          <a:p>
            <a:pPr marL="0" lvl="0" indent="0">
              <a:buClr>
                <a:schemeClr val="accent4"/>
              </a:buClr>
              <a:buNone/>
            </a:pPr>
            <a:r>
              <a:rPr lang="es-ES" dirty="0" err="1">
                <a:solidFill>
                  <a:schemeClr val="dk1"/>
                </a:solidFill>
                <a:latin typeface="Montserrat Black"/>
                <a:ea typeface="Montserrat Black"/>
                <a:cs typeface="Montserrat Black"/>
                <a:sym typeface="Montserrat Black"/>
              </a:rPr>
              <a:t>Useful</a:t>
            </a:r>
            <a:r>
              <a:rPr lang="es-ES" dirty="0">
                <a:solidFill>
                  <a:schemeClr val="dk1"/>
                </a:solidFill>
                <a:latin typeface="Montserrat Black"/>
                <a:ea typeface="Montserrat Black"/>
                <a:cs typeface="Montserrat Black"/>
                <a:sym typeface="Montserrat Black"/>
              </a:rPr>
              <a:t> </a:t>
            </a:r>
            <a:r>
              <a:rPr lang="es-ES" dirty="0" err="1">
                <a:solidFill>
                  <a:schemeClr val="dk1"/>
                </a:solidFill>
                <a:latin typeface="Montserrat Black"/>
                <a:ea typeface="Montserrat Black"/>
                <a:cs typeface="Montserrat Black"/>
                <a:sym typeface="Montserrat Black"/>
              </a:rPr>
              <a:t>info</a:t>
            </a:r>
            <a:r>
              <a:rPr lang="es-ES" dirty="0">
                <a:solidFill>
                  <a:schemeClr val="dk1"/>
                </a:solidFill>
                <a:latin typeface="Montserrat Black"/>
                <a:ea typeface="Montserrat Black"/>
                <a:cs typeface="Montserrat Black"/>
                <a:sym typeface="Montserrat Black"/>
              </a:rPr>
              <a:t>:</a:t>
            </a:r>
            <a:r>
              <a:rPr lang="en-US" dirty="0"/>
              <a:t> </a:t>
            </a:r>
            <a:endParaRPr lang="pl-PL" dirty="0"/>
          </a:p>
          <a:p>
            <a:pPr marL="0" lvl="0" indent="0">
              <a:buClr>
                <a:schemeClr val="accent4"/>
              </a:buClr>
              <a:buNone/>
            </a:pPr>
            <a:r>
              <a:rPr lang="pl-PL" sz="1200" dirty="0"/>
              <a:t>To find out more about thermal waste reduction, please follow this link from the The Government of the Hong King Special Administrative Region, Environmental Protection Department: </a:t>
            </a:r>
            <a:r>
              <a:rPr lang="pl-PL" dirty="0"/>
              <a:t>https://www.epd.gov.hk/epd/english/environmentinhk/waste/prob_solutions/WFdev_IWMFtech.html</a:t>
            </a:r>
            <a:endParaRPr lang="en-US" dirty="0"/>
          </a:p>
        </p:txBody>
      </p:sp>
      <p:sp>
        <p:nvSpPr>
          <p:cNvPr id="11" name="Rettangolo 1">
            <a:extLst>
              <a:ext uri="{FF2B5EF4-FFF2-40B4-BE49-F238E27FC236}">
                <a16:creationId xmlns:a16="http://schemas.microsoft.com/office/drawing/2014/main" id="{8A13E13A-5AF7-4482-AC5A-191D90256403}"/>
              </a:ext>
            </a:extLst>
          </p:cNvPr>
          <p:cNvSpPr/>
          <p:nvPr/>
        </p:nvSpPr>
        <p:spPr>
          <a:xfrm>
            <a:off x="950645" y="3671893"/>
            <a:ext cx="7159034" cy="461665"/>
          </a:xfrm>
          <a:prstGeom prst="rect">
            <a:avLst/>
          </a:prstGeom>
        </p:spPr>
        <p:txBody>
          <a:bodyPr wrap="square">
            <a:spAutoFit/>
          </a:bodyPr>
          <a:lstStyle/>
          <a:p>
            <a:r>
              <a:rPr lang="en-GB" sz="1200" dirty="0">
                <a:solidFill>
                  <a:schemeClr val="dk2"/>
                </a:solidFill>
                <a:latin typeface="Questrial"/>
                <a:sym typeface="Questrial"/>
              </a:rPr>
              <a:t>The related content to this case study has been identified from the public information which is published by the owners of the content</a:t>
            </a:r>
            <a:r>
              <a:rPr lang="it-IT" sz="1200" dirty="0">
                <a:solidFill>
                  <a:schemeClr val="dk2"/>
                </a:solidFill>
                <a:latin typeface="Questrial"/>
                <a:sym typeface="Questrial"/>
              </a:rPr>
              <a:t>.</a:t>
            </a:r>
            <a:endParaRPr lang="en-US" sz="1200" dirty="0">
              <a:solidFill>
                <a:schemeClr val="dk2"/>
              </a:solidFill>
              <a:latin typeface="Questrial"/>
              <a:sym typeface="Questrial"/>
            </a:endParaRPr>
          </a:p>
        </p:txBody>
      </p:sp>
      <p:sp>
        <p:nvSpPr>
          <p:cNvPr id="12" name="Rettangolo 2">
            <a:extLst>
              <a:ext uri="{FF2B5EF4-FFF2-40B4-BE49-F238E27FC236}">
                <a16:creationId xmlns:a16="http://schemas.microsoft.com/office/drawing/2014/main" id="{C9AED2DC-B28B-472F-B32D-9158D6E89B66}"/>
              </a:ext>
            </a:extLst>
          </p:cNvPr>
          <p:cNvSpPr/>
          <p:nvPr/>
        </p:nvSpPr>
        <p:spPr>
          <a:xfrm>
            <a:off x="914594" y="4133558"/>
            <a:ext cx="7440570" cy="830997"/>
          </a:xfrm>
          <a:prstGeom prst="rect">
            <a:avLst/>
          </a:prstGeom>
        </p:spPr>
        <p:txBody>
          <a:bodyPr wrap="square">
            <a:spAutoFit/>
          </a:bodyPr>
          <a:lstStyle/>
          <a:p>
            <a:r>
              <a:rPr lang="en-GB" sz="1200" dirty="0">
                <a:solidFill>
                  <a:schemeClr val="dk2"/>
                </a:solidFill>
                <a:latin typeface="Questrial"/>
              </a:rPr>
              <a:t>Disclaimer:</a:t>
            </a:r>
          </a:p>
          <a:p>
            <a:r>
              <a:rPr lang="en-GB" sz="1200" dirty="0">
                <a:solidFill>
                  <a:schemeClr val="dk2"/>
                </a:solidFill>
                <a:latin typeface="Questrial"/>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endParaRPr lang="en-US" sz="1200" dirty="0"/>
          </a:p>
        </p:txBody>
      </p:sp>
    </p:spTree>
    <p:extLst>
      <p:ext uri="{BB962C8B-B14F-4D97-AF65-F5344CB8AC3E}">
        <p14:creationId xmlns:p14="http://schemas.microsoft.com/office/powerpoint/2010/main" val="2459692257"/>
      </p:ext>
    </p:extLst>
  </p:cSld>
  <p:clrMapOvr>
    <a:masterClrMapping/>
  </p:clrMapOvr>
</p:sld>
</file>

<file path=ppt/theme/theme1.xml><?xml version="1.0" encoding="utf-8"?>
<a:theme xmlns:a="http://schemas.openxmlformats.org/drawingml/2006/main" name="Magogy Thesis by Slidesgo">
  <a:themeElements>
    <a:clrScheme name="Simple Light">
      <a:dk1>
        <a:srgbClr val="000000"/>
      </a:dk1>
      <a:lt1>
        <a:srgbClr val="F3F7F0"/>
      </a:lt1>
      <a:dk2>
        <a:srgbClr val="474747"/>
      </a:dk2>
      <a:lt2>
        <a:srgbClr val="E4E4E4"/>
      </a:lt2>
      <a:accent1>
        <a:srgbClr val="EFBCB2"/>
      </a:accent1>
      <a:accent2>
        <a:srgbClr val="99AF98"/>
      </a:accent2>
      <a:accent3>
        <a:srgbClr val="E78B4C"/>
      </a:accent3>
      <a:accent4>
        <a:srgbClr val="E9AD5B"/>
      </a:accent4>
      <a:accent5>
        <a:srgbClr val="EFBCB2"/>
      </a:accent5>
      <a:accent6>
        <a:srgbClr val="E78B4C"/>
      </a:accent6>
      <a:hlink>
        <a:srgbClr val="99AF9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1476</TotalTime>
  <Words>10391</Words>
  <Application>Microsoft Macintosh PowerPoint</Application>
  <PresentationFormat>On-screen Show (16:9)</PresentationFormat>
  <Paragraphs>613</Paragraphs>
  <Slides>96</Slides>
  <Notes>95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96</vt:i4>
      </vt:variant>
    </vt:vector>
  </HeadingPairs>
  <TitlesOfParts>
    <vt:vector size="105" baseType="lpstr">
      <vt:lpstr>Arial Black</vt:lpstr>
      <vt:lpstr>Calibri</vt:lpstr>
      <vt:lpstr>Montserrat Black</vt:lpstr>
      <vt:lpstr>Arial</vt:lpstr>
      <vt:lpstr>Questrial</vt:lpstr>
      <vt:lpstr>Montserrat ExtraBold</vt:lpstr>
      <vt:lpstr>Century Gothic</vt:lpstr>
      <vt:lpstr>Montserrat SemiBold</vt:lpstr>
      <vt:lpstr>Magogy Thesis by Slidesgo</vt:lpstr>
      <vt:lpstr>Upskilling for more creative circular economy U-Eco</vt:lpstr>
      <vt:lpstr>PowerPoint Presentation</vt:lpstr>
      <vt:lpstr>Atelier</vt:lpstr>
      <vt:lpstr>Brief overview of the Case Study</vt:lpstr>
      <vt:lpstr>Description of the Case study</vt:lpstr>
      <vt:lpstr>Value proposition</vt:lpstr>
      <vt:lpstr>What makes it circular?</vt:lpstr>
      <vt:lpstr>Environmental and economic impact</vt:lpstr>
      <vt:lpstr>References and useful info</vt:lpstr>
      <vt:lpstr>Recordarium</vt:lpstr>
      <vt:lpstr>Brief overview of Recordarium</vt:lpstr>
      <vt:lpstr>Description of Recordarium</vt:lpstr>
      <vt:lpstr>Value proposition</vt:lpstr>
      <vt:lpstr>What makes it circular?</vt:lpstr>
      <vt:lpstr>Environmental and economic impact</vt:lpstr>
      <vt:lpstr>References and useful info</vt:lpstr>
      <vt:lpstr>MARGENT FARM: FLAT HOUSE</vt:lpstr>
      <vt:lpstr>Brief overview of the Case Study</vt:lpstr>
      <vt:lpstr>Description of the Case study</vt:lpstr>
      <vt:lpstr>Value proposition</vt:lpstr>
      <vt:lpstr>What makes it circular?</vt:lpstr>
      <vt:lpstr>Environmental and economic impact</vt:lpstr>
      <vt:lpstr>References and useful info</vt:lpstr>
      <vt:lpstr>Circle Centre</vt:lpstr>
      <vt:lpstr>Brief overview of the Case Study</vt:lpstr>
      <vt:lpstr>Description of the Case Study</vt:lpstr>
      <vt:lpstr>Value proposition</vt:lpstr>
      <vt:lpstr>What makes it circular?</vt:lpstr>
      <vt:lpstr>Environmental and economic impact</vt:lpstr>
      <vt:lpstr>References and useful info</vt:lpstr>
      <vt:lpstr>Ecocheques</vt:lpstr>
      <vt:lpstr>Brief overview of the Case Study</vt:lpstr>
      <vt:lpstr>Description of the case study</vt:lpstr>
      <vt:lpstr>Value proposition</vt:lpstr>
      <vt:lpstr>What makes it circular?</vt:lpstr>
      <vt:lpstr>Environmental and economic impact</vt:lpstr>
      <vt:lpstr>References and useful info</vt:lpstr>
      <vt:lpstr>Som Energia</vt:lpstr>
      <vt:lpstr>Brief overview of Som Energia</vt:lpstr>
      <vt:lpstr>Description of Som Energia</vt:lpstr>
      <vt:lpstr>Value proposition</vt:lpstr>
      <vt:lpstr>What makes it circular?</vt:lpstr>
      <vt:lpstr>Environmental and economic impact</vt:lpstr>
      <vt:lpstr>References and useful info</vt:lpstr>
      <vt:lpstr>Together we cultivate solidarity! Bio&amp;Co</vt:lpstr>
      <vt:lpstr>Brief overview of the Case Study</vt:lpstr>
      <vt:lpstr>Description of the Case study</vt:lpstr>
      <vt:lpstr>Value proposition</vt:lpstr>
      <vt:lpstr>What makes it circular?</vt:lpstr>
      <vt:lpstr>Environmental and economic impact</vt:lpstr>
      <vt:lpstr>References and useful info</vt:lpstr>
      <vt:lpstr>Municipal Waste Management Program in Krakow</vt:lpstr>
      <vt:lpstr>Brief overview of the Case Study</vt:lpstr>
      <vt:lpstr>Description of the Case study</vt:lpstr>
      <vt:lpstr>Value proposition</vt:lpstr>
      <vt:lpstr>What makes it circular?</vt:lpstr>
      <vt:lpstr>Environmental and economic impact</vt:lpstr>
      <vt:lpstr>References and useful info</vt:lpstr>
      <vt:lpstr>LUFA FARMS</vt:lpstr>
      <vt:lpstr>Brief overview of the Case Study</vt:lpstr>
      <vt:lpstr>Description of the Case study</vt:lpstr>
      <vt:lpstr>How does Lufa Farms work everyday?</vt:lpstr>
      <vt:lpstr>Value proposition</vt:lpstr>
      <vt:lpstr>What makes it circular?</vt:lpstr>
      <vt:lpstr>Environmental and economic impact</vt:lpstr>
      <vt:lpstr>References and useful info</vt:lpstr>
      <vt:lpstr>Recupel</vt:lpstr>
      <vt:lpstr>Brief overview of the Case Study</vt:lpstr>
      <vt:lpstr>Description of the case study</vt:lpstr>
      <vt:lpstr>Value proposition</vt:lpstr>
      <vt:lpstr>What makes it circular?</vt:lpstr>
      <vt:lpstr>Environmental and economic impact</vt:lpstr>
      <vt:lpstr>References and useful info</vt:lpstr>
      <vt:lpstr>SIPTex</vt:lpstr>
      <vt:lpstr>Brief overview of the Case Study</vt:lpstr>
      <vt:lpstr>Description of the Case Study</vt:lpstr>
      <vt:lpstr>PowerPoint Presentation</vt:lpstr>
      <vt:lpstr>Value proposition</vt:lpstr>
      <vt:lpstr>What makes it circular?</vt:lpstr>
      <vt:lpstr>Environmental and economic impact</vt:lpstr>
      <vt:lpstr>References and useful info</vt:lpstr>
      <vt:lpstr>Water2Return</vt:lpstr>
      <vt:lpstr>Brief overview of Water2Return</vt:lpstr>
      <vt:lpstr>Description of Water2Return</vt:lpstr>
      <vt:lpstr>PowerPoint Presentation</vt:lpstr>
      <vt:lpstr>Value proposition</vt:lpstr>
      <vt:lpstr>What makes it circular?</vt:lpstr>
      <vt:lpstr>Environmental and economic impact</vt:lpstr>
      <vt:lpstr>References and useful info</vt:lpstr>
      <vt:lpstr>Proeko: Industrial Water Filters</vt:lpstr>
      <vt:lpstr>Brief overview of the Case Study</vt:lpstr>
      <vt:lpstr>Description of the Case study</vt:lpstr>
      <vt:lpstr>Value proposition</vt:lpstr>
      <vt:lpstr>What makes it circular?</vt:lpstr>
      <vt:lpstr>Environmental and economic impact</vt:lpstr>
      <vt:lpstr>References and useful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Magogy Thesis</dc:title>
  <dc:creator>Karolina Besenic</dc:creator>
  <cp:lastModifiedBy>Julia Bittencourt Costa Moreira</cp:lastModifiedBy>
  <cp:revision>93</cp:revision>
  <dcterms:modified xsi:type="dcterms:W3CDTF">2021-04-12T14:53:15Z</dcterms:modified>
</cp:coreProperties>
</file>